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7" r:id="rId7"/>
    <p:sldId id="262" r:id="rId8"/>
    <p:sldId id="263" r:id="rId9"/>
    <p:sldId id="265" r:id="rId10"/>
    <p:sldId id="260" r:id="rId11"/>
    <p:sldId id="264" r:id="rId12"/>
    <p:sldId id="266"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1404"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3820159-417D-4463-BDDB-6A9951321A65}" type="datetimeFigureOut">
              <a:rPr lang="it-IT" smtClean="0"/>
              <a:pPr/>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72B893-E05C-44D9-9137-7EF4620BD6E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20159-417D-4463-BDDB-6A9951321A65}" type="datetimeFigureOut">
              <a:rPr lang="it-IT" smtClean="0"/>
              <a:pPr/>
              <a:t>09/03/2020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2B893-E05C-44D9-9137-7EF4620BD6E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8000" b="1" dirty="0" smtClean="0">
                <a:solidFill>
                  <a:srgbClr val="FF0000"/>
                </a:solidFill>
              </a:rPr>
              <a:t>Spiritualità contemporanea</a:t>
            </a:r>
            <a:endParaRPr lang="it-IT" sz="80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2060"/>
                </a:solidFill>
              </a:rPr>
              <a:t>Es. </a:t>
            </a:r>
            <a:r>
              <a:rPr lang="it-IT" b="1" dirty="0" err="1" smtClean="0">
                <a:solidFill>
                  <a:srgbClr val="002060"/>
                </a:solidFill>
              </a:rPr>
              <a:t>ap</a:t>
            </a:r>
            <a:r>
              <a:rPr lang="it-IT" b="1" dirty="0" smtClean="0">
                <a:solidFill>
                  <a:srgbClr val="002060"/>
                </a:solidFill>
              </a:rPr>
              <a:t>. </a:t>
            </a:r>
            <a:r>
              <a:rPr lang="it-IT" b="1" dirty="0" err="1" smtClean="0">
                <a:solidFill>
                  <a:srgbClr val="002060"/>
                </a:solidFill>
              </a:rPr>
              <a:t>Evangelii</a:t>
            </a:r>
            <a:r>
              <a:rPr lang="it-IT" b="1" dirty="0" smtClean="0">
                <a:solidFill>
                  <a:srgbClr val="002060"/>
                </a:solidFill>
              </a:rPr>
              <a:t> </a:t>
            </a:r>
            <a:r>
              <a:rPr lang="it-IT" b="1" dirty="0" err="1" smtClean="0">
                <a:solidFill>
                  <a:srgbClr val="002060"/>
                </a:solidFill>
              </a:rPr>
              <a:t>gaudium</a:t>
            </a:r>
            <a:r>
              <a:rPr lang="it-IT" b="1" dirty="0" smtClean="0">
                <a:solidFill>
                  <a:srgbClr val="002060"/>
                </a:solidFill>
              </a:rPr>
              <a:t> 89</a:t>
            </a:r>
            <a:endParaRPr lang="it-IT" b="1" dirty="0">
              <a:solidFill>
                <a:srgbClr val="002060"/>
              </a:solidFill>
            </a:endParaRPr>
          </a:p>
        </p:txBody>
      </p:sp>
      <p:sp>
        <p:nvSpPr>
          <p:cNvPr id="3" name="Segnaposto contenuto 2"/>
          <p:cNvSpPr>
            <a:spLocks noGrp="1"/>
          </p:cNvSpPr>
          <p:nvPr>
            <p:ph idx="1"/>
          </p:nvPr>
        </p:nvSpPr>
        <p:spPr>
          <a:xfrm>
            <a:off x="457200" y="1600200"/>
            <a:ext cx="8229600" cy="4997152"/>
          </a:xfrm>
        </p:spPr>
        <p:txBody>
          <a:bodyPr>
            <a:normAutofit fontScale="92500" lnSpcReduction="20000"/>
          </a:bodyPr>
          <a:lstStyle/>
          <a:p>
            <a:pPr algn="just">
              <a:buNone/>
            </a:pPr>
            <a:r>
              <a:rPr lang="it-IT" dirty="0"/>
              <a:t>Il ritorno al sacro e la ricerca spirituale che caratterizzano la nostra epoca sono fenomeni ambigui. Ma più dell’ateismo, oggi abbiamo di fronte la sfida di rispondere adeguatamente alla sete di Dio di molta gente, perché non cerchino di spegnerla con proposte alienanti o con un Gesù Cristo senza carne e senza impegno con l’altro. Se non trovano nella Chiesa </a:t>
            </a:r>
            <a:r>
              <a:rPr lang="it-IT" b="1" dirty="0">
                <a:solidFill>
                  <a:srgbClr val="FF0000"/>
                </a:solidFill>
              </a:rPr>
              <a:t>una spiritualità che li sani, li liberi, li ricolmi di vita e di pace e che nel medesimo tempo li chiami alla comunione solidale e alla fecondità missionaria</a:t>
            </a:r>
            <a:r>
              <a:rPr lang="it-IT" dirty="0"/>
              <a:t>, finiranno ingannati da proposte che non umanizzano né danno gloria a Dio.</a:t>
            </a:r>
          </a:p>
          <a:p>
            <a:pPr>
              <a:buNone/>
            </a:pP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002060"/>
                </a:solidFill>
              </a:rPr>
              <a:t>Es. </a:t>
            </a:r>
            <a:r>
              <a:rPr lang="it-IT" b="1" dirty="0" err="1" smtClean="0">
                <a:solidFill>
                  <a:srgbClr val="002060"/>
                </a:solidFill>
              </a:rPr>
              <a:t>ap</a:t>
            </a:r>
            <a:r>
              <a:rPr lang="it-IT" b="1" dirty="0" smtClean="0">
                <a:solidFill>
                  <a:srgbClr val="002060"/>
                </a:solidFill>
              </a:rPr>
              <a:t>. </a:t>
            </a:r>
            <a:r>
              <a:rPr lang="it-IT" b="1" dirty="0" err="1" smtClean="0">
                <a:solidFill>
                  <a:srgbClr val="002060"/>
                </a:solidFill>
              </a:rPr>
              <a:t>Amoris</a:t>
            </a:r>
            <a:r>
              <a:rPr lang="it-IT" b="1" dirty="0" smtClean="0">
                <a:solidFill>
                  <a:srgbClr val="002060"/>
                </a:solidFill>
              </a:rPr>
              <a:t> </a:t>
            </a:r>
            <a:r>
              <a:rPr lang="it-IT" b="1" dirty="0" err="1" smtClean="0">
                <a:solidFill>
                  <a:srgbClr val="002060"/>
                </a:solidFill>
              </a:rPr>
              <a:t>laetitia</a:t>
            </a:r>
            <a:r>
              <a:rPr lang="it-IT" b="1" dirty="0" smtClean="0">
                <a:solidFill>
                  <a:srgbClr val="002060"/>
                </a:solidFill>
              </a:rPr>
              <a:t/>
            </a:r>
            <a:br>
              <a:rPr lang="it-IT" b="1" dirty="0" smtClean="0">
                <a:solidFill>
                  <a:srgbClr val="002060"/>
                </a:solidFill>
              </a:rPr>
            </a:br>
            <a:r>
              <a:rPr lang="it-IT" b="1" dirty="0" smtClean="0">
                <a:solidFill>
                  <a:srgbClr val="002060"/>
                </a:solidFill>
              </a:rPr>
              <a:t>cap. 9</a:t>
            </a:r>
            <a:endParaRPr lang="it-IT" b="1" dirty="0">
              <a:solidFill>
                <a:srgbClr val="002060"/>
              </a:solidFill>
            </a:endParaRPr>
          </a:p>
        </p:txBody>
      </p:sp>
      <p:sp>
        <p:nvSpPr>
          <p:cNvPr id="3" name="Segnaposto contenuto 2"/>
          <p:cNvSpPr>
            <a:spLocks noGrp="1"/>
          </p:cNvSpPr>
          <p:nvPr>
            <p:ph idx="1"/>
          </p:nvPr>
        </p:nvSpPr>
        <p:spPr>
          <a:xfrm>
            <a:off x="457200" y="1600200"/>
            <a:ext cx="8229600" cy="4925144"/>
          </a:xfrm>
        </p:spPr>
        <p:txBody>
          <a:bodyPr>
            <a:normAutofit fontScale="92500" lnSpcReduction="20000"/>
          </a:bodyPr>
          <a:lstStyle/>
          <a:p>
            <a:pPr>
              <a:buNone/>
            </a:pPr>
            <a:r>
              <a:rPr lang="it-IT" dirty="0" smtClean="0"/>
              <a:t>Spiritualità della comunione soprannaturale</a:t>
            </a:r>
          </a:p>
          <a:p>
            <a:pPr>
              <a:buNone/>
            </a:pPr>
            <a:r>
              <a:rPr lang="it-IT" dirty="0" smtClean="0"/>
              <a:t>Uniti in preghiera alla luce della Pasqua</a:t>
            </a:r>
          </a:p>
          <a:p>
            <a:pPr>
              <a:buNone/>
            </a:pPr>
            <a:r>
              <a:rPr lang="it-IT" dirty="0" smtClean="0"/>
              <a:t>Spiritualità dell’amore esclusivo e libero</a:t>
            </a:r>
          </a:p>
          <a:p>
            <a:pPr>
              <a:buNone/>
            </a:pPr>
            <a:r>
              <a:rPr lang="it-IT" dirty="0" smtClean="0"/>
              <a:t>Spiritualità della cura, della consolazione e dello stimolo</a:t>
            </a:r>
          </a:p>
          <a:p>
            <a:pPr>
              <a:buNone/>
            </a:pPr>
            <a:r>
              <a:rPr lang="it-IT" dirty="0" smtClean="0"/>
              <a:t>“Una comunione familiare vissuta bene è un vero cammino di santificazione nella vita ordinaria e di crescita mistica, un mezzo per l’unione intima con Dio. infatti i bisogni fraterni e comunitari della vita familiare sono un’occasione per aprire sempre più il cuore, e questo rende possibile un incontro con il Signore sempre più pieno” AL 316</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792088"/>
          </a:xfrm>
        </p:spPr>
        <p:txBody>
          <a:bodyPr>
            <a:normAutofit/>
          </a:bodyPr>
          <a:lstStyle/>
          <a:p>
            <a:r>
              <a:rPr lang="it-IT" b="1" dirty="0" err="1" smtClean="0">
                <a:solidFill>
                  <a:srgbClr val="002060"/>
                </a:solidFill>
              </a:rPr>
              <a:t>Enc</a:t>
            </a:r>
            <a:r>
              <a:rPr lang="it-IT" b="1" dirty="0" smtClean="0">
                <a:solidFill>
                  <a:srgbClr val="002060"/>
                </a:solidFill>
              </a:rPr>
              <a:t>. </a:t>
            </a:r>
            <a:r>
              <a:rPr lang="it-IT" b="1" dirty="0" err="1" smtClean="0">
                <a:solidFill>
                  <a:srgbClr val="002060"/>
                </a:solidFill>
              </a:rPr>
              <a:t>Laudato</a:t>
            </a:r>
            <a:r>
              <a:rPr lang="it-IT" b="1" dirty="0" smtClean="0">
                <a:solidFill>
                  <a:srgbClr val="002060"/>
                </a:solidFill>
              </a:rPr>
              <a:t> </a:t>
            </a:r>
            <a:r>
              <a:rPr lang="it-IT" b="1" dirty="0" err="1" smtClean="0">
                <a:solidFill>
                  <a:srgbClr val="002060"/>
                </a:solidFill>
              </a:rPr>
              <a:t>si’</a:t>
            </a:r>
            <a:r>
              <a:rPr lang="it-IT" b="1" dirty="0" smtClean="0">
                <a:solidFill>
                  <a:srgbClr val="002060"/>
                </a:solidFill>
              </a:rPr>
              <a:t>      cap. 6</a:t>
            </a:r>
            <a:endParaRPr lang="it-IT" b="1" dirty="0">
              <a:solidFill>
                <a:srgbClr val="002060"/>
              </a:solidFill>
            </a:endParaRPr>
          </a:p>
        </p:txBody>
      </p:sp>
      <p:sp>
        <p:nvSpPr>
          <p:cNvPr id="3" name="Segnaposto contenuto 2"/>
          <p:cNvSpPr>
            <a:spLocks noGrp="1"/>
          </p:cNvSpPr>
          <p:nvPr>
            <p:ph idx="1"/>
          </p:nvPr>
        </p:nvSpPr>
        <p:spPr>
          <a:xfrm>
            <a:off x="251520" y="980728"/>
            <a:ext cx="8712968" cy="5877272"/>
          </a:xfrm>
        </p:spPr>
        <p:txBody>
          <a:bodyPr>
            <a:normAutofit fontScale="77500" lnSpcReduction="20000"/>
          </a:bodyPr>
          <a:lstStyle/>
          <a:p>
            <a:pPr algn="ctr">
              <a:buNone/>
            </a:pPr>
            <a:r>
              <a:rPr lang="it-IT" b="1" dirty="0" smtClean="0"/>
              <a:t>Educazione e spiritualità ecologica</a:t>
            </a:r>
          </a:p>
          <a:p>
            <a:pPr algn="just">
              <a:buFontTx/>
              <a:buChar char="-"/>
            </a:pPr>
            <a:r>
              <a:rPr lang="it-IT" dirty="0" smtClean="0"/>
              <a:t>Puntare su un altro stile di vita</a:t>
            </a:r>
          </a:p>
          <a:p>
            <a:pPr algn="just">
              <a:buFontTx/>
              <a:buChar char="-"/>
            </a:pPr>
            <a:r>
              <a:rPr lang="it-IT" dirty="0" smtClean="0"/>
              <a:t>Educare all’alleanza tra l’umanità e l’ambiente</a:t>
            </a:r>
          </a:p>
          <a:p>
            <a:pPr algn="just">
              <a:buFontTx/>
              <a:buChar char="-"/>
            </a:pPr>
            <a:r>
              <a:rPr lang="it-IT" dirty="0" smtClean="0"/>
              <a:t>La conversione ecologica</a:t>
            </a:r>
          </a:p>
          <a:p>
            <a:pPr algn="just">
              <a:buFontTx/>
              <a:buChar char="-"/>
            </a:pPr>
            <a:r>
              <a:rPr lang="it-IT" dirty="0" smtClean="0"/>
              <a:t>Gioia e pace</a:t>
            </a:r>
          </a:p>
          <a:p>
            <a:pPr algn="just">
              <a:buFontTx/>
              <a:buChar char="-"/>
            </a:pPr>
            <a:r>
              <a:rPr lang="it-IT" dirty="0" smtClean="0"/>
              <a:t>Amore civile e politico</a:t>
            </a:r>
          </a:p>
          <a:p>
            <a:pPr algn="just">
              <a:buFontTx/>
              <a:buChar char="-"/>
            </a:pPr>
            <a:r>
              <a:rPr lang="it-IT" dirty="0" smtClean="0"/>
              <a:t>I segni sacramentali e il riposo celebrativo</a:t>
            </a:r>
          </a:p>
          <a:p>
            <a:pPr algn="just">
              <a:buFontTx/>
              <a:buChar char="-"/>
            </a:pPr>
            <a:r>
              <a:rPr lang="it-IT" dirty="0" smtClean="0"/>
              <a:t>La Trinità e la relazione tra le creature</a:t>
            </a:r>
          </a:p>
          <a:p>
            <a:pPr algn="just">
              <a:buFontTx/>
              <a:buChar char="-"/>
            </a:pPr>
            <a:r>
              <a:rPr lang="it-IT" dirty="0" smtClean="0"/>
              <a:t>La Regina di tutto il creato</a:t>
            </a:r>
          </a:p>
          <a:p>
            <a:pPr algn="just">
              <a:buFontTx/>
              <a:buChar char="-"/>
            </a:pPr>
            <a:r>
              <a:rPr lang="it-IT" dirty="0" smtClean="0"/>
              <a:t>Al di là del sole</a:t>
            </a:r>
          </a:p>
          <a:p>
            <a:pPr algn="just">
              <a:buNone/>
            </a:pPr>
            <a:r>
              <a:rPr lang="it-IT" dirty="0" smtClean="0"/>
              <a:t>“conversione ecologica”: “comporta il lasciar emergere tutte le conseguenze dell’incontro con Gesù nelle relazioni con il mondo che li circonda. Vivere la vocazioni ci essere custodi dell’opera di Dio è parte essenziale di un’esistenza virtuosa, non costituisce qualcosa di opzionale e nemmeno un aspetto secondario dell’esperienza cristiana” 217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408712"/>
          </a:xfrm>
        </p:spPr>
        <p:txBody>
          <a:bodyPr>
            <a:normAutofit/>
          </a:bodyPr>
          <a:lstStyle/>
          <a:p>
            <a:pPr>
              <a:buFontTx/>
              <a:buChar char="-"/>
            </a:pPr>
            <a:r>
              <a:rPr lang="it-IT" dirty="0" smtClean="0">
                <a:solidFill>
                  <a:srgbClr val="7030A0"/>
                </a:solidFill>
              </a:rPr>
              <a:t>Insegnamento della spiritualità</a:t>
            </a:r>
          </a:p>
          <a:p>
            <a:pPr>
              <a:buNone/>
            </a:pPr>
            <a:r>
              <a:rPr lang="it-IT" dirty="0" smtClean="0"/>
              <a:t>Pio XI: Cost. </a:t>
            </a:r>
            <a:r>
              <a:rPr lang="it-IT" i="1" dirty="0" smtClean="0"/>
              <a:t>Deus </a:t>
            </a:r>
            <a:r>
              <a:rPr lang="it-IT" i="1" dirty="0" err="1" smtClean="0"/>
              <a:t>scientiarum</a:t>
            </a:r>
            <a:r>
              <a:rPr lang="it-IT" i="1" dirty="0" smtClean="0"/>
              <a:t> Dominus </a:t>
            </a:r>
            <a:r>
              <a:rPr lang="it-IT" dirty="0" smtClean="0"/>
              <a:t>(1931): ordinamento degli studi </a:t>
            </a:r>
            <a:r>
              <a:rPr lang="it-IT" dirty="0" err="1" smtClean="0"/>
              <a:t>ecclesiatci</a:t>
            </a:r>
            <a:r>
              <a:rPr lang="it-IT" dirty="0" smtClean="0"/>
              <a:t>. Dalla teologia ascetica e mistica → teologia spirituale →teologia dell’esperienza spirituale cristiana</a:t>
            </a:r>
          </a:p>
          <a:p>
            <a:pPr>
              <a:buFontTx/>
              <a:buChar char="-"/>
            </a:pPr>
            <a:r>
              <a:rPr lang="it-IT" dirty="0" smtClean="0">
                <a:solidFill>
                  <a:srgbClr val="7030A0"/>
                </a:solidFill>
              </a:rPr>
              <a:t>Dibattito sull’esperienza mistica</a:t>
            </a:r>
          </a:p>
          <a:p>
            <a:pPr>
              <a:buFontTx/>
              <a:buChar char="-"/>
            </a:pPr>
            <a:r>
              <a:rPr lang="it-IT" dirty="0" smtClean="0">
                <a:solidFill>
                  <a:srgbClr val="7030A0"/>
                </a:solidFill>
              </a:rPr>
              <a:t>Scuole di spiritualità</a:t>
            </a:r>
            <a:r>
              <a:rPr lang="it-IT" dirty="0" smtClean="0"/>
              <a:t>: benedettina, carmelitana, domenicana, francescana, </a:t>
            </a:r>
            <a:r>
              <a:rPr lang="it-IT" dirty="0" err="1" smtClean="0"/>
              <a:t>ignaziana…</a:t>
            </a:r>
            <a:endParaRPr lang="it-IT"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dirty="0" smtClean="0">
                <a:solidFill>
                  <a:srgbClr val="0070C0"/>
                </a:solidFill>
              </a:rPr>
              <a:t>Mistica contemplativa nel mondo</a:t>
            </a:r>
            <a:r>
              <a:rPr lang="it-IT" dirty="0" smtClean="0"/>
              <a:t>. </a:t>
            </a:r>
          </a:p>
          <a:p>
            <a:pPr>
              <a:buNone/>
            </a:pPr>
            <a:r>
              <a:rPr lang="it-IT" dirty="0" smtClean="0"/>
              <a:t>I laici spirituali del XX secolo: </a:t>
            </a:r>
          </a:p>
          <a:p>
            <a:pPr>
              <a:buNone/>
            </a:pPr>
            <a:r>
              <a:rPr lang="it-IT" i="1" dirty="0" smtClean="0"/>
              <a:t>Carlo Carretto, </a:t>
            </a:r>
            <a:r>
              <a:rPr lang="it-IT" i="1" dirty="0" err="1" smtClean="0"/>
              <a:t>Adrienne</a:t>
            </a:r>
            <a:r>
              <a:rPr lang="it-IT" i="1" dirty="0" smtClean="0"/>
              <a:t> von </a:t>
            </a:r>
            <a:r>
              <a:rPr lang="it-IT" i="1" dirty="0" err="1" smtClean="0"/>
              <a:t>Speyr</a:t>
            </a:r>
            <a:r>
              <a:rPr lang="it-IT" i="1" dirty="0" smtClean="0"/>
              <a:t>, Francesca Saverio Cabrini, Chiara </a:t>
            </a:r>
            <a:r>
              <a:rPr lang="it-IT" i="1" dirty="0" err="1" smtClean="0"/>
              <a:t>Lubich</a:t>
            </a:r>
            <a:r>
              <a:rPr lang="it-IT" i="1" dirty="0" smtClean="0"/>
              <a:t>, Elisabeth </a:t>
            </a:r>
            <a:r>
              <a:rPr lang="it-IT" i="1" dirty="0" err="1" smtClean="0"/>
              <a:t>Leseur</a:t>
            </a:r>
            <a:r>
              <a:rPr lang="it-IT" i="1" dirty="0" smtClean="0"/>
              <a:t>, Benedetta Bianchi Porro, Teresa Musco, Adriana </a:t>
            </a:r>
            <a:r>
              <a:rPr lang="it-IT" i="1" dirty="0" err="1" smtClean="0"/>
              <a:t>Zarri…</a:t>
            </a:r>
            <a:endParaRPr lang="it-IT" i="1" dirty="0" smtClean="0"/>
          </a:p>
          <a:p>
            <a:pPr>
              <a:buNone/>
            </a:pPr>
            <a:r>
              <a:rPr lang="it-IT" i="1" dirty="0" smtClean="0"/>
              <a:t>Giuseppe </a:t>
            </a:r>
            <a:r>
              <a:rPr lang="it-IT" i="1" dirty="0" err="1" smtClean="0"/>
              <a:t>Toniolo</a:t>
            </a:r>
            <a:r>
              <a:rPr lang="it-IT" i="1" dirty="0" smtClean="0"/>
              <a:t> (1845-1918)</a:t>
            </a:r>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6408712"/>
          </a:xfrm>
        </p:spPr>
        <p:txBody>
          <a:bodyPr/>
          <a:lstStyle/>
          <a:p>
            <a:pPr>
              <a:buNone/>
            </a:pPr>
            <a:r>
              <a:rPr lang="it-IT" dirty="0" smtClean="0">
                <a:solidFill>
                  <a:srgbClr val="00B050"/>
                </a:solidFill>
              </a:rPr>
              <a:t>Spiritualità liturgica</a:t>
            </a:r>
          </a:p>
          <a:p>
            <a:pPr>
              <a:buNone/>
            </a:pPr>
            <a:endParaRPr lang="it-IT" dirty="0" smtClean="0"/>
          </a:p>
          <a:p>
            <a:pPr>
              <a:buNone/>
            </a:pPr>
            <a:r>
              <a:rPr lang="it-IT" dirty="0" smtClean="0">
                <a:solidFill>
                  <a:srgbClr val="00B050"/>
                </a:solidFill>
              </a:rPr>
              <a:t>Spiritualità biblica</a:t>
            </a:r>
          </a:p>
          <a:p>
            <a:pPr>
              <a:buNone/>
            </a:pPr>
            <a:endParaRPr lang="it-IT" dirty="0" smtClean="0"/>
          </a:p>
          <a:p>
            <a:pPr>
              <a:buNone/>
            </a:pPr>
            <a:r>
              <a:rPr lang="it-IT" dirty="0" smtClean="0">
                <a:solidFill>
                  <a:srgbClr val="00B050"/>
                </a:solidFill>
              </a:rPr>
              <a:t>Spiritualità caritativa</a:t>
            </a:r>
          </a:p>
          <a:p>
            <a:pPr>
              <a:buFontTx/>
              <a:buChar char="-"/>
            </a:pPr>
            <a:r>
              <a:rPr lang="it-IT" i="1" dirty="0" smtClean="0"/>
              <a:t>Don Luigi </a:t>
            </a:r>
            <a:r>
              <a:rPr lang="it-IT" i="1" dirty="0" err="1" smtClean="0"/>
              <a:t>Guanella</a:t>
            </a:r>
            <a:r>
              <a:rPr lang="it-IT" i="1" dirty="0" smtClean="0"/>
              <a:t>, don Carlo Gnocchi, don Luigi Orione, don Pasquale Uva</a:t>
            </a:r>
          </a:p>
          <a:p>
            <a:pPr>
              <a:buFontTx/>
              <a:buChar char="-"/>
            </a:pPr>
            <a:r>
              <a:rPr lang="it-IT" i="1" dirty="0" smtClean="0"/>
              <a:t>Teresa di Calcutta, Piccole sorelle di Gesù, </a:t>
            </a:r>
            <a:r>
              <a:rPr lang="it-IT" i="1" dirty="0" err="1" smtClean="0"/>
              <a:t>Madeleine</a:t>
            </a:r>
            <a:r>
              <a:rPr lang="it-IT" i="1" dirty="0" smtClean="0"/>
              <a:t> </a:t>
            </a:r>
            <a:r>
              <a:rPr lang="it-IT" i="1" dirty="0" err="1" smtClean="0"/>
              <a:t>Delbrel</a:t>
            </a:r>
            <a:r>
              <a:rPr lang="it-IT" i="1" dirty="0" smtClean="0"/>
              <a:t>, Egide von </a:t>
            </a:r>
            <a:r>
              <a:rPr lang="it-IT" i="1" dirty="0" err="1" smtClean="0"/>
              <a:t>Broeckhoven</a:t>
            </a:r>
            <a:endParaRPr lang="it-IT" i="1" dirty="0" smtClean="0"/>
          </a:p>
          <a:p>
            <a:pPr>
              <a:buNone/>
            </a:pPr>
            <a:endParaRPr lang="it-IT" dirty="0" smtClean="0"/>
          </a:p>
          <a:p>
            <a:pPr>
              <a:buNone/>
            </a:pPr>
            <a:r>
              <a:rPr lang="it-IT" b="1" dirty="0" smtClean="0">
                <a:solidFill>
                  <a:srgbClr val="7030A0"/>
                </a:solidFill>
              </a:rPr>
              <a:t>MOVIMENTI</a:t>
            </a:r>
          </a:p>
          <a:p>
            <a:pPr>
              <a:buNone/>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192688"/>
          </a:xfrm>
        </p:spPr>
        <p:txBody>
          <a:bodyPr>
            <a:normAutofit/>
          </a:bodyPr>
          <a:lstStyle/>
          <a:p>
            <a:pPr>
              <a:buNone/>
            </a:pPr>
            <a:r>
              <a:rPr lang="it-IT" dirty="0" smtClean="0">
                <a:solidFill>
                  <a:srgbClr val="00B050"/>
                </a:solidFill>
              </a:rPr>
              <a:t>Spiritualità pontificia</a:t>
            </a:r>
          </a:p>
          <a:p>
            <a:pPr>
              <a:buNone/>
            </a:pPr>
            <a:r>
              <a:rPr lang="it-IT" dirty="0" smtClean="0">
                <a:solidFill>
                  <a:srgbClr val="00B050"/>
                </a:solidFill>
              </a:rPr>
              <a:t>Spiritualità episcopale</a:t>
            </a:r>
            <a:r>
              <a:rPr lang="it-IT" dirty="0" smtClean="0"/>
              <a:t>: </a:t>
            </a:r>
            <a:r>
              <a:rPr lang="it-IT" i="1" dirty="0" smtClean="0"/>
              <a:t>Guido M. Conforti </a:t>
            </a:r>
            <a:r>
              <a:rPr lang="it-IT" dirty="0" smtClean="0"/>
              <a:t>(Parma), </a:t>
            </a:r>
            <a:r>
              <a:rPr lang="it-IT" i="1" dirty="0" smtClean="0"/>
              <a:t>Andrea Carlo Ferrari </a:t>
            </a:r>
            <a:r>
              <a:rPr lang="it-IT" dirty="0" smtClean="0"/>
              <a:t>(Milano), </a:t>
            </a:r>
            <a:r>
              <a:rPr lang="it-IT" i="1" dirty="0" smtClean="0"/>
              <a:t>Alfredo </a:t>
            </a:r>
            <a:r>
              <a:rPr lang="it-IT" i="1" dirty="0" err="1" smtClean="0"/>
              <a:t>Ildefonso</a:t>
            </a:r>
            <a:r>
              <a:rPr lang="it-IT" i="1" dirty="0" smtClean="0"/>
              <a:t> </a:t>
            </a:r>
            <a:r>
              <a:rPr lang="it-IT" i="1" dirty="0" err="1" smtClean="0"/>
              <a:t>Schuster</a:t>
            </a:r>
            <a:r>
              <a:rPr lang="it-IT" i="1" dirty="0" smtClean="0"/>
              <a:t> </a:t>
            </a:r>
            <a:r>
              <a:rPr lang="it-IT" dirty="0" smtClean="0"/>
              <a:t>(Milano), </a:t>
            </a:r>
            <a:r>
              <a:rPr lang="it-IT" i="1" dirty="0" smtClean="0"/>
              <a:t>Elia Dalla Costa</a:t>
            </a:r>
            <a:r>
              <a:rPr lang="it-IT" dirty="0" smtClean="0"/>
              <a:t> (Firenze), </a:t>
            </a:r>
            <a:r>
              <a:rPr lang="it-IT" i="1" dirty="0" smtClean="0"/>
              <a:t>Giacomo </a:t>
            </a:r>
            <a:r>
              <a:rPr lang="it-IT" i="1" dirty="0" err="1" smtClean="0"/>
              <a:t>Lercaro</a:t>
            </a:r>
            <a:r>
              <a:rPr lang="it-IT" i="1" dirty="0" smtClean="0"/>
              <a:t> </a:t>
            </a:r>
            <a:r>
              <a:rPr lang="it-IT" dirty="0" smtClean="0"/>
              <a:t>(Bologna), </a:t>
            </a:r>
            <a:r>
              <a:rPr lang="it-IT" i="1" dirty="0" err="1" smtClean="0"/>
              <a:t>Stepinac</a:t>
            </a:r>
            <a:r>
              <a:rPr lang="it-IT" dirty="0" smtClean="0"/>
              <a:t> (Zagabria), </a:t>
            </a:r>
            <a:r>
              <a:rPr lang="it-IT" i="1" dirty="0" err="1" smtClean="0"/>
              <a:t>Slipyj</a:t>
            </a:r>
            <a:r>
              <a:rPr lang="it-IT" dirty="0" smtClean="0"/>
              <a:t> (Ucraina), </a:t>
            </a:r>
            <a:r>
              <a:rPr lang="it-IT" i="1" dirty="0" smtClean="0"/>
              <a:t>Michele Pellegrino</a:t>
            </a:r>
            <a:r>
              <a:rPr lang="it-IT" dirty="0" smtClean="0"/>
              <a:t> (Torino)…</a:t>
            </a:r>
          </a:p>
          <a:p>
            <a:pPr>
              <a:buNone/>
            </a:pPr>
            <a:r>
              <a:rPr lang="it-IT" dirty="0" smtClean="0">
                <a:solidFill>
                  <a:srgbClr val="00B050"/>
                </a:solidFill>
              </a:rPr>
              <a:t>Spiritualità presbiterale</a:t>
            </a:r>
            <a:r>
              <a:rPr lang="it-IT" dirty="0" smtClean="0"/>
              <a:t>: </a:t>
            </a:r>
            <a:r>
              <a:rPr lang="it-IT" i="1" dirty="0" smtClean="0"/>
              <a:t>Luigi Sturzo, Primo </a:t>
            </a:r>
            <a:r>
              <a:rPr lang="it-IT" i="1" dirty="0" err="1" smtClean="0"/>
              <a:t>Mazzolari</a:t>
            </a:r>
            <a:r>
              <a:rPr lang="it-IT" i="1" dirty="0" smtClean="0"/>
              <a:t>, Giovanni Rossi, Mario </a:t>
            </a:r>
            <a:r>
              <a:rPr lang="it-IT" i="1" dirty="0" err="1" smtClean="0"/>
              <a:t>Venturini</a:t>
            </a:r>
            <a:r>
              <a:rPr lang="it-IT" i="1" dirty="0" smtClean="0"/>
              <a:t>, Lorenzo </a:t>
            </a:r>
            <a:r>
              <a:rPr lang="it-IT" i="1" dirty="0" err="1" smtClean="0"/>
              <a:t>Milani</a:t>
            </a:r>
            <a:r>
              <a:rPr lang="it-IT" i="1" dirty="0" smtClean="0"/>
              <a:t>, Zeno </a:t>
            </a:r>
            <a:r>
              <a:rPr lang="it-IT" i="1" dirty="0" err="1" smtClean="0"/>
              <a:t>Saltini</a:t>
            </a:r>
            <a:endParaRPr lang="it-IT" i="1" dirty="0" smtClean="0"/>
          </a:p>
          <a:p>
            <a:pPr>
              <a:buNone/>
            </a:pPr>
            <a:r>
              <a:rPr lang="it-IT" dirty="0" smtClean="0">
                <a:solidFill>
                  <a:srgbClr val="00B050"/>
                </a:solidFill>
              </a:rPr>
              <a:t>Spiritualità diaconale</a:t>
            </a:r>
            <a:endParaRPr lang="it-IT"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Concentrazione su Gesù Cristo</a:t>
            </a:r>
            <a:endParaRPr lang="it-IT" dirty="0"/>
          </a:p>
        </p:txBody>
      </p:sp>
      <p:sp>
        <p:nvSpPr>
          <p:cNvPr id="3" name="Segnaposto contenuto 2"/>
          <p:cNvSpPr>
            <a:spLocks noGrp="1"/>
          </p:cNvSpPr>
          <p:nvPr>
            <p:ph idx="1"/>
          </p:nvPr>
        </p:nvSpPr>
        <p:spPr/>
        <p:txBody>
          <a:bodyPr>
            <a:normAutofit fontScale="92500" lnSpcReduction="10000"/>
          </a:bodyPr>
          <a:lstStyle/>
          <a:p>
            <a:pPr algn="just">
              <a:buNone/>
            </a:pPr>
            <a:r>
              <a:rPr lang="it-IT" dirty="0" smtClean="0"/>
              <a:t>Spiritualità cristiana oggi, più che mai, data l’odierna crisi d’identità, deve significare in modo inequivocabile e attualizzato un incontro personale, intimo, perseverante, esperienziale con Gesù Cristo, Signore glorificato, capo della chiesa e presente nell’universo, il determinante assoluto e il significante plenario per l’uomo in cammino verso Dio, realtà suprema che appaga il suo cuore inquieto.</a:t>
            </a:r>
          </a:p>
          <a:p>
            <a:pPr algn="r">
              <a:buNone/>
            </a:pPr>
            <a:r>
              <a:rPr lang="it-IT" dirty="0" smtClean="0"/>
              <a:t>S. De </a:t>
            </a:r>
            <a:r>
              <a:rPr lang="it-IT" dirty="0" err="1" smtClean="0"/>
              <a:t>Fiores</a:t>
            </a:r>
            <a:r>
              <a:rPr lang="it-IT" dirty="0" smtClean="0"/>
              <a:t>, </a:t>
            </a:r>
            <a:r>
              <a:rPr lang="it-IT" i="1" dirty="0" smtClean="0"/>
              <a:t>NDS</a:t>
            </a:r>
            <a:r>
              <a:rPr lang="it-IT" dirty="0" smtClean="0"/>
              <a:t> 710</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836712"/>
          </a:xfrm>
        </p:spPr>
        <p:txBody>
          <a:bodyPr/>
          <a:lstStyle/>
          <a:p>
            <a:r>
              <a:rPr lang="it-IT" b="1" dirty="0" smtClean="0">
                <a:solidFill>
                  <a:srgbClr val="FF0000"/>
                </a:solidFill>
              </a:rPr>
              <a:t>Concilio Vaticano </a:t>
            </a:r>
            <a:r>
              <a:rPr lang="it-IT" b="1" dirty="0" err="1" smtClean="0">
                <a:solidFill>
                  <a:srgbClr val="FF0000"/>
                </a:solidFill>
              </a:rPr>
              <a:t>II</a:t>
            </a:r>
            <a:endParaRPr lang="it-IT" b="1" dirty="0">
              <a:solidFill>
                <a:srgbClr val="FF0000"/>
              </a:solidFill>
            </a:endParaRPr>
          </a:p>
        </p:txBody>
      </p:sp>
      <p:sp>
        <p:nvSpPr>
          <p:cNvPr id="3" name="Segnaposto contenuto 2"/>
          <p:cNvSpPr>
            <a:spLocks noGrp="1"/>
          </p:cNvSpPr>
          <p:nvPr>
            <p:ph idx="1"/>
          </p:nvPr>
        </p:nvSpPr>
        <p:spPr>
          <a:xfrm>
            <a:off x="0" y="1196752"/>
            <a:ext cx="9144000" cy="5400600"/>
          </a:xfrm>
        </p:spPr>
        <p:txBody>
          <a:bodyPr>
            <a:normAutofit fontScale="62500" lnSpcReduction="20000"/>
          </a:bodyPr>
          <a:lstStyle/>
          <a:p>
            <a:pPr>
              <a:buFontTx/>
              <a:buChar char="-"/>
            </a:pPr>
            <a:r>
              <a:rPr lang="it-IT" sz="3500" b="1" dirty="0" smtClean="0"/>
              <a:t>La fede</a:t>
            </a:r>
            <a:r>
              <a:rPr lang="it-IT" sz="3500" dirty="0" smtClean="0"/>
              <a:t>, prima di essere una formulazione conoscitiva, è accoglienza obbediente di un Dio che si è donato.</a:t>
            </a:r>
          </a:p>
          <a:p>
            <a:pPr>
              <a:buFontTx/>
              <a:buChar char="-"/>
            </a:pPr>
            <a:r>
              <a:rPr lang="it-IT" sz="3500" b="1" dirty="0" smtClean="0"/>
              <a:t>La chiesa </a:t>
            </a:r>
            <a:r>
              <a:rPr lang="it-IT" sz="3500" dirty="0" smtClean="0"/>
              <a:t>è solidale con le gioie e le speranze, con le ansie e le sofferenze degli uomini (</a:t>
            </a:r>
            <a:r>
              <a:rPr lang="it-IT" sz="3500" i="1" dirty="0" err="1" smtClean="0">
                <a:solidFill>
                  <a:srgbClr val="00B050"/>
                </a:solidFill>
              </a:rPr>
              <a:t>Gaudium</a:t>
            </a:r>
            <a:r>
              <a:rPr lang="it-IT" sz="3500" i="1" dirty="0" smtClean="0">
                <a:solidFill>
                  <a:srgbClr val="00B050"/>
                </a:solidFill>
              </a:rPr>
              <a:t> </a:t>
            </a:r>
            <a:r>
              <a:rPr lang="it-IT" sz="3500" i="1" dirty="0" err="1" smtClean="0">
                <a:solidFill>
                  <a:srgbClr val="00B050"/>
                </a:solidFill>
              </a:rPr>
              <a:t>et</a:t>
            </a:r>
            <a:r>
              <a:rPr lang="it-IT" sz="3500" i="1" dirty="0" smtClean="0">
                <a:solidFill>
                  <a:srgbClr val="00B050"/>
                </a:solidFill>
              </a:rPr>
              <a:t> </a:t>
            </a:r>
            <a:r>
              <a:rPr lang="it-IT" sz="3500" i="1" dirty="0" err="1" smtClean="0">
                <a:solidFill>
                  <a:srgbClr val="00B050"/>
                </a:solidFill>
              </a:rPr>
              <a:t>spes</a:t>
            </a:r>
            <a:r>
              <a:rPr lang="it-IT" sz="3500" dirty="0" smtClean="0"/>
              <a:t>)</a:t>
            </a:r>
          </a:p>
          <a:p>
            <a:pPr>
              <a:buFontTx/>
              <a:buChar char="-"/>
            </a:pPr>
            <a:r>
              <a:rPr lang="it-IT" sz="3500" b="1" dirty="0" smtClean="0"/>
              <a:t>La santità </a:t>
            </a:r>
            <a:r>
              <a:rPr lang="it-IT" sz="3500" dirty="0" smtClean="0"/>
              <a:t>appartiene a tutto il popolo di Dio (</a:t>
            </a:r>
            <a:r>
              <a:rPr lang="it-IT" sz="3500" i="1" dirty="0" smtClean="0">
                <a:solidFill>
                  <a:srgbClr val="00B050"/>
                </a:solidFill>
              </a:rPr>
              <a:t>Lumen </a:t>
            </a:r>
            <a:r>
              <a:rPr lang="it-IT" sz="3500" i="1" dirty="0" err="1" smtClean="0">
                <a:solidFill>
                  <a:srgbClr val="00B050"/>
                </a:solidFill>
              </a:rPr>
              <a:t>gentium</a:t>
            </a:r>
            <a:r>
              <a:rPr lang="it-IT" sz="3500" i="1" dirty="0" smtClean="0">
                <a:solidFill>
                  <a:srgbClr val="00B050"/>
                </a:solidFill>
              </a:rPr>
              <a:t> cap. V</a:t>
            </a:r>
            <a:r>
              <a:rPr lang="it-IT" sz="3500" dirty="0" smtClean="0"/>
              <a:t>)</a:t>
            </a:r>
          </a:p>
          <a:p>
            <a:pPr>
              <a:buFontTx/>
              <a:buChar char="-"/>
            </a:pPr>
            <a:r>
              <a:rPr lang="it-IT" sz="3500" b="1" dirty="0" smtClean="0"/>
              <a:t>Legame con la Scrittura </a:t>
            </a:r>
          </a:p>
          <a:p>
            <a:pPr>
              <a:buNone/>
            </a:pPr>
            <a:r>
              <a:rPr lang="it-IT" sz="3500" dirty="0" smtClean="0"/>
              <a:t>“nella </a:t>
            </a:r>
            <a:r>
              <a:rPr lang="it-IT" sz="3500" dirty="0"/>
              <a:t>parola di Dio poi è insita tanta efficacia e potenza, da essere sostegno e vigore della Chiesa, e per i figli della Chiesa la forza della loro fede, il nutrimento dell'anima, la sorgente pura e perenne della vita </a:t>
            </a:r>
            <a:r>
              <a:rPr lang="it-IT" sz="3500" dirty="0" smtClean="0"/>
              <a:t>spirituale” </a:t>
            </a:r>
            <a:r>
              <a:rPr lang="it-IT" sz="3500" i="1" dirty="0" smtClean="0">
                <a:solidFill>
                  <a:srgbClr val="00B050"/>
                </a:solidFill>
              </a:rPr>
              <a:t>Dei </a:t>
            </a:r>
            <a:r>
              <a:rPr lang="it-IT" sz="3500" i="1" dirty="0" err="1" smtClean="0">
                <a:solidFill>
                  <a:srgbClr val="00B050"/>
                </a:solidFill>
              </a:rPr>
              <a:t>Verbum</a:t>
            </a:r>
            <a:r>
              <a:rPr lang="it-IT" sz="3500" i="1" dirty="0" smtClean="0">
                <a:solidFill>
                  <a:srgbClr val="00B050"/>
                </a:solidFill>
              </a:rPr>
              <a:t> 21</a:t>
            </a:r>
          </a:p>
          <a:p>
            <a:pPr>
              <a:buFontTx/>
              <a:buChar char="-"/>
            </a:pPr>
            <a:r>
              <a:rPr lang="it-IT" sz="3500" b="1" dirty="0" smtClean="0"/>
              <a:t>Legame con la liturgia</a:t>
            </a:r>
          </a:p>
          <a:p>
            <a:pPr>
              <a:buNone/>
            </a:pPr>
            <a:r>
              <a:rPr lang="it-IT" sz="3500" dirty="0" smtClean="0"/>
              <a:t>Fonte e culmine della vita ecclesiale (</a:t>
            </a:r>
            <a:r>
              <a:rPr lang="it-IT" sz="3500" i="1" dirty="0" err="1" smtClean="0">
                <a:solidFill>
                  <a:srgbClr val="00B050"/>
                </a:solidFill>
              </a:rPr>
              <a:t>Sacrosantum</a:t>
            </a:r>
            <a:r>
              <a:rPr lang="it-IT" sz="3500" i="1" dirty="0" smtClean="0">
                <a:solidFill>
                  <a:srgbClr val="00B050"/>
                </a:solidFill>
              </a:rPr>
              <a:t> </a:t>
            </a:r>
            <a:r>
              <a:rPr lang="it-IT" sz="3500" i="1" dirty="0" err="1" smtClean="0">
                <a:solidFill>
                  <a:srgbClr val="00B050"/>
                </a:solidFill>
              </a:rPr>
              <a:t>concilium</a:t>
            </a:r>
            <a:r>
              <a:rPr lang="it-IT" sz="3500" i="1" dirty="0" smtClean="0">
                <a:solidFill>
                  <a:srgbClr val="00B050"/>
                </a:solidFill>
              </a:rPr>
              <a:t> </a:t>
            </a:r>
            <a:r>
              <a:rPr lang="it-IT" sz="3500" dirty="0" smtClean="0">
                <a:solidFill>
                  <a:srgbClr val="00B050"/>
                </a:solidFill>
              </a:rPr>
              <a:t>10</a:t>
            </a:r>
            <a:r>
              <a:rPr lang="it-IT" sz="3500" dirty="0" smtClean="0"/>
              <a:t>)</a:t>
            </a:r>
          </a:p>
          <a:p>
            <a:pPr>
              <a:buNone/>
            </a:pPr>
            <a:r>
              <a:rPr lang="it-IT" sz="3500" dirty="0" smtClean="0"/>
              <a:t>“La </a:t>
            </a:r>
            <a:r>
              <a:rPr lang="it-IT" sz="3500" dirty="0"/>
              <a:t>liturgia infatti, mediante la quale, specialmente nel divino sacrificio dell'eucaristia, « si attua l'opera della nostra redenzione», contribuisce in sommo grado a che i fedeli esprimano nella loro vita e manifestino agli altri il mistero di Cristo e la genuina natura della vera </a:t>
            </a:r>
            <a:r>
              <a:rPr lang="it-IT" sz="3500" dirty="0" smtClean="0"/>
              <a:t>Chiesa” </a:t>
            </a:r>
            <a:r>
              <a:rPr lang="it-IT" sz="3500" i="1" dirty="0" err="1" smtClean="0">
                <a:solidFill>
                  <a:srgbClr val="00B050"/>
                </a:solidFill>
              </a:rPr>
              <a:t>Sacrosantum</a:t>
            </a:r>
            <a:r>
              <a:rPr lang="it-IT" sz="3500" i="1" dirty="0" smtClean="0">
                <a:solidFill>
                  <a:srgbClr val="00B050"/>
                </a:solidFill>
              </a:rPr>
              <a:t> </a:t>
            </a:r>
            <a:r>
              <a:rPr lang="it-IT" sz="3500" i="1" dirty="0" err="1" smtClean="0">
                <a:solidFill>
                  <a:srgbClr val="00B050"/>
                </a:solidFill>
              </a:rPr>
              <a:t>concilium</a:t>
            </a:r>
            <a:r>
              <a:rPr lang="it-IT" sz="3500" i="1" dirty="0" smtClean="0">
                <a:solidFill>
                  <a:srgbClr val="00B050"/>
                </a:solidFill>
              </a:rPr>
              <a:t> 2</a:t>
            </a:r>
          </a:p>
          <a:p>
            <a:pPr>
              <a:buNone/>
            </a:pPr>
            <a:endParaRPr lang="it-IT" sz="3500" dirty="0" smtClean="0"/>
          </a:p>
          <a:p>
            <a:pPr>
              <a:buNone/>
            </a:pPr>
            <a:endParaRPr lang="it-IT" sz="3500" dirty="0" smtClean="0"/>
          </a:p>
          <a:p>
            <a:pPr>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2"/>
            <a:ext cx="8229600" cy="5289451"/>
          </a:xfrm>
        </p:spPr>
        <p:txBody>
          <a:bodyPr>
            <a:normAutofit/>
          </a:bodyPr>
          <a:lstStyle/>
          <a:p>
            <a:pPr>
              <a:buFontTx/>
              <a:buChar char="-"/>
            </a:pPr>
            <a:r>
              <a:rPr lang="it-IT" dirty="0" smtClean="0"/>
              <a:t>Dimensione apostolica del singolo e di tutta la chiesa</a:t>
            </a:r>
          </a:p>
          <a:p>
            <a:pPr>
              <a:buNone/>
            </a:pPr>
            <a:endParaRPr lang="it-IT" dirty="0" smtClean="0"/>
          </a:p>
          <a:p>
            <a:pPr>
              <a:buFontTx/>
              <a:buChar char="-"/>
            </a:pPr>
            <a:r>
              <a:rPr lang="it-IT" dirty="0" smtClean="0"/>
              <a:t>Laicato</a:t>
            </a:r>
          </a:p>
          <a:p>
            <a:pPr>
              <a:buNone/>
            </a:pPr>
            <a:endParaRPr lang="it-IT" dirty="0" smtClean="0"/>
          </a:p>
          <a:p>
            <a:pPr>
              <a:buFontTx/>
              <a:buChar char="-"/>
            </a:pPr>
            <a:r>
              <a:rPr lang="it-IT" dirty="0" smtClean="0"/>
              <a:t>Impegno nel mondo. Giustizia, poveri</a:t>
            </a:r>
          </a:p>
          <a:p>
            <a:pPr>
              <a:buNone/>
            </a:pPr>
            <a:endParaRPr lang="it-IT" dirty="0" smtClean="0"/>
          </a:p>
          <a:p>
            <a:pPr>
              <a:buFontTx/>
              <a:buChar char="-"/>
            </a:pPr>
            <a:r>
              <a:rPr lang="it-IT" dirty="0" smtClean="0"/>
              <a:t>Scelta ecumenica e dialogica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2816"/>
            <a:ext cx="8229600" cy="2016224"/>
          </a:xfrm>
        </p:spPr>
        <p:txBody>
          <a:bodyPr>
            <a:normAutofit fontScale="90000"/>
          </a:bodyPr>
          <a:lstStyle/>
          <a:p>
            <a:r>
              <a:rPr lang="it-IT" b="1" dirty="0" smtClean="0">
                <a:solidFill>
                  <a:srgbClr val="7030A0"/>
                </a:solidFill>
              </a:rPr>
              <a:t>La spiritualità nel pontificato</a:t>
            </a:r>
            <a:br>
              <a:rPr lang="it-IT" b="1" dirty="0" smtClean="0">
                <a:solidFill>
                  <a:srgbClr val="7030A0"/>
                </a:solidFill>
              </a:rPr>
            </a:br>
            <a:r>
              <a:rPr lang="it-IT" b="1" dirty="0" smtClean="0">
                <a:solidFill>
                  <a:srgbClr val="7030A0"/>
                </a:solidFill>
              </a:rPr>
              <a:t> di papa Francesco</a:t>
            </a:r>
            <a:r>
              <a:rPr lang="it-IT" dirty="0" smtClean="0"/>
              <a:t/>
            </a:r>
            <a:br>
              <a:rPr lang="it-IT" dirty="0" smtClean="0"/>
            </a:b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812</Words>
  <Application>Microsoft Office PowerPoint</Application>
  <PresentationFormat>Presentazione su schermo (4:3)</PresentationFormat>
  <Paragraphs>63</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Spiritualità contemporanea</vt:lpstr>
      <vt:lpstr>Presentazione standard di PowerPoint</vt:lpstr>
      <vt:lpstr>Presentazione standard di PowerPoint</vt:lpstr>
      <vt:lpstr>Presentazione standard di PowerPoint</vt:lpstr>
      <vt:lpstr>Presentazione standard di PowerPoint</vt:lpstr>
      <vt:lpstr>Concentrazione su Gesù Cristo</vt:lpstr>
      <vt:lpstr>Concilio Vaticano II</vt:lpstr>
      <vt:lpstr>Presentazione standard di PowerPoint</vt:lpstr>
      <vt:lpstr>La spiritualità nel pontificato  di papa Francesco </vt:lpstr>
      <vt:lpstr>Es. ap. Evangelii gaudium 89</vt:lpstr>
      <vt:lpstr>Es. ap. Amoris laetitia cap. 9</vt:lpstr>
      <vt:lpstr>Enc. Laudato si’      cap. 6</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Spiritualità contemporanea</dc:title>
  <dc:creator>Emanuele</dc:creator>
  <cp:lastModifiedBy>Utente Windows</cp:lastModifiedBy>
  <cp:revision>4</cp:revision>
  <dcterms:created xsi:type="dcterms:W3CDTF">2020-03-02T06:55:10Z</dcterms:created>
  <dcterms:modified xsi:type="dcterms:W3CDTF">2020-03-09T15:28:07Z</dcterms:modified>
</cp:coreProperties>
</file>