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6" r:id="rId17"/>
    <p:sldId id="271" r:id="rId18"/>
    <p:sldId id="273" r:id="rId19"/>
    <p:sldId id="275" r:id="rId2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9" d="100"/>
          <a:sy n="119" d="100"/>
        </p:scale>
        <p:origin x="-140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DC70D3-4D1A-4832-A6DC-490833962E50}" type="datetimeFigureOut">
              <a:rPr lang="it-IT" smtClean="0"/>
              <a:t>25/02/2020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825B7D-9F2D-4E25-ADB7-2D8FD66464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8145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Teologia spirituale, dispensa</a:t>
            </a:r>
            <a:r>
              <a:rPr lang="it-IT" baseline="0" dirty="0" smtClean="0"/>
              <a:t> di don Emanuele Contadini per la lezione del 24 febbraio 2020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25B7D-9F2D-4E25-ADB7-2D8FD6646458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4320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E5A26-A1F9-4290-A01D-4F784BC8276D}" type="datetimeFigureOut">
              <a:rPr lang="it-IT" smtClean="0"/>
              <a:pPr/>
              <a:t>25/02/2020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671D4-1AAD-44B0-B248-B9C9FA1F1CB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E5A26-A1F9-4290-A01D-4F784BC8276D}" type="datetimeFigureOut">
              <a:rPr lang="it-IT" smtClean="0"/>
              <a:pPr/>
              <a:t>25/02/2020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671D4-1AAD-44B0-B248-B9C9FA1F1CB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E5A26-A1F9-4290-A01D-4F784BC8276D}" type="datetimeFigureOut">
              <a:rPr lang="it-IT" smtClean="0"/>
              <a:pPr/>
              <a:t>25/02/2020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671D4-1AAD-44B0-B248-B9C9FA1F1CB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E5A26-A1F9-4290-A01D-4F784BC8276D}" type="datetimeFigureOut">
              <a:rPr lang="it-IT" smtClean="0"/>
              <a:pPr/>
              <a:t>25/02/2020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671D4-1AAD-44B0-B248-B9C9FA1F1CB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E5A26-A1F9-4290-A01D-4F784BC8276D}" type="datetimeFigureOut">
              <a:rPr lang="it-IT" smtClean="0"/>
              <a:pPr/>
              <a:t>25/02/2020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671D4-1AAD-44B0-B248-B9C9FA1F1CB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E5A26-A1F9-4290-A01D-4F784BC8276D}" type="datetimeFigureOut">
              <a:rPr lang="it-IT" smtClean="0"/>
              <a:pPr/>
              <a:t>25/02/2020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671D4-1AAD-44B0-B248-B9C9FA1F1CB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E5A26-A1F9-4290-A01D-4F784BC8276D}" type="datetimeFigureOut">
              <a:rPr lang="it-IT" smtClean="0"/>
              <a:pPr/>
              <a:t>25/02/2020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671D4-1AAD-44B0-B248-B9C9FA1F1CB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E5A26-A1F9-4290-A01D-4F784BC8276D}" type="datetimeFigureOut">
              <a:rPr lang="it-IT" smtClean="0"/>
              <a:pPr/>
              <a:t>25/02/2020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671D4-1AAD-44B0-B248-B9C9FA1F1CB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E5A26-A1F9-4290-A01D-4F784BC8276D}" type="datetimeFigureOut">
              <a:rPr lang="it-IT" smtClean="0"/>
              <a:pPr/>
              <a:t>25/02/2020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671D4-1AAD-44B0-B248-B9C9FA1F1CB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E5A26-A1F9-4290-A01D-4F784BC8276D}" type="datetimeFigureOut">
              <a:rPr lang="it-IT" smtClean="0"/>
              <a:pPr/>
              <a:t>25/02/2020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671D4-1AAD-44B0-B248-B9C9FA1F1CB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E5A26-A1F9-4290-A01D-4F784BC8276D}" type="datetimeFigureOut">
              <a:rPr lang="it-IT" smtClean="0"/>
              <a:pPr/>
              <a:t>25/02/2020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671D4-1AAD-44B0-B248-B9C9FA1F1CB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E5A26-A1F9-4290-A01D-4F784BC8276D}" type="datetimeFigureOut">
              <a:rPr lang="it-IT" smtClean="0"/>
              <a:pPr/>
              <a:t>25/02/2020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671D4-1AAD-44B0-B248-B9C9FA1F1CB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2130425"/>
            <a:ext cx="7774632" cy="2954759"/>
          </a:xfrm>
        </p:spPr>
        <p:txBody>
          <a:bodyPr>
            <a:noAutofit/>
          </a:bodyPr>
          <a:lstStyle/>
          <a:p>
            <a:r>
              <a:rPr lang="it-IT" sz="7200" b="1" dirty="0" smtClean="0">
                <a:solidFill>
                  <a:srgbClr val="FF0000"/>
                </a:solidFill>
                <a:latin typeface="AR CENA" pitchFamily="2" charset="0"/>
              </a:rPr>
              <a:t>La spiritualità </a:t>
            </a:r>
            <a:br>
              <a:rPr lang="it-IT" sz="7200" b="1" dirty="0" smtClean="0">
                <a:solidFill>
                  <a:srgbClr val="FF0000"/>
                </a:solidFill>
                <a:latin typeface="AR CENA" pitchFamily="2" charset="0"/>
              </a:rPr>
            </a:br>
            <a:r>
              <a:rPr lang="it-IT" sz="7200" b="1" dirty="0" smtClean="0">
                <a:solidFill>
                  <a:srgbClr val="FF0000"/>
                </a:solidFill>
                <a:latin typeface="AR CENA" pitchFamily="2" charset="0"/>
              </a:rPr>
              <a:t>nel XVIII </a:t>
            </a:r>
            <a:r>
              <a:rPr lang="it-IT" sz="7200" b="1" dirty="0" smtClean="0">
                <a:solidFill>
                  <a:srgbClr val="FF0000"/>
                </a:solidFill>
                <a:latin typeface="AR CENA" pitchFamily="2" charset="0"/>
              </a:rPr>
              <a:t/>
            </a:r>
            <a:br>
              <a:rPr lang="it-IT" sz="7200" b="1" dirty="0" smtClean="0">
                <a:solidFill>
                  <a:srgbClr val="FF0000"/>
                </a:solidFill>
                <a:latin typeface="AR CENA" pitchFamily="2" charset="0"/>
              </a:rPr>
            </a:br>
            <a:r>
              <a:rPr lang="it-IT" sz="7200" b="1" dirty="0" smtClean="0">
                <a:solidFill>
                  <a:srgbClr val="FF0000"/>
                </a:solidFill>
                <a:latin typeface="AR CENA" pitchFamily="2" charset="0"/>
              </a:rPr>
              <a:t>e XIX </a:t>
            </a:r>
            <a:r>
              <a:rPr lang="it-IT" sz="7200" b="1" dirty="0" smtClean="0">
                <a:solidFill>
                  <a:srgbClr val="FF0000"/>
                </a:solidFill>
                <a:latin typeface="AR CENA" pitchFamily="2" charset="0"/>
              </a:rPr>
              <a:t>secolo</a:t>
            </a:r>
            <a:endParaRPr lang="it-IT" sz="7200" b="1" dirty="0">
              <a:solidFill>
                <a:srgbClr val="FF0000"/>
              </a:solidFill>
              <a:latin typeface="AR CENA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Fine del ‘600</a:t>
            </a:r>
            <a:endParaRPr lang="it-IT" i="1" dirty="0" smtClean="0"/>
          </a:p>
          <a:p>
            <a:pPr>
              <a:buNone/>
            </a:pPr>
            <a:endParaRPr lang="it-IT" i="1" dirty="0" smtClean="0"/>
          </a:p>
          <a:p>
            <a:pPr>
              <a:buFontTx/>
              <a:buChar char="-"/>
            </a:pPr>
            <a:r>
              <a:rPr lang="it-IT" dirty="0" smtClean="0"/>
              <a:t>La volontà si realizza spiritualmente. Ossequio razionale di devozione verso la trascendenza divina</a:t>
            </a:r>
          </a:p>
          <a:p>
            <a:pPr>
              <a:buFontTx/>
              <a:buChar char="-"/>
            </a:pPr>
            <a:r>
              <a:rPr lang="it-IT" dirty="0" smtClean="0"/>
              <a:t>Sfiducia nell’esperienza mistica</a:t>
            </a:r>
          </a:p>
          <a:p>
            <a:pPr>
              <a:buFontTx/>
              <a:buChar char="-"/>
            </a:pPr>
            <a:r>
              <a:rPr lang="it-IT" dirty="0" smtClean="0"/>
              <a:t>Introspezione psicologica</a:t>
            </a:r>
          </a:p>
          <a:p>
            <a:pPr>
              <a:buFontTx/>
              <a:buChar char="-"/>
            </a:pPr>
            <a:r>
              <a:rPr lang="it-IT" dirty="0" smtClean="0"/>
              <a:t>Sforzi virtuosi, perfezione morale</a:t>
            </a:r>
          </a:p>
          <a:p>
            <a:pPr>
              <a:buFontTx/>
              <a:buChar char="-"/>
            </a:pPr>
            <a:r>
              <a:rPr lang="it-IT" dirty="0" smtClean="0"/>
              <a:t>Carità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2068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it-IT" dirty="0" smtClean="0"/>
              <a:t>‘700</a:t>
            </a:r>
          </a:p>
          <a:p>
            <a:pPr>
              <a:buNone/>
            </a:pPr>
            <a:endParaRPr lang="it-IT" dirty="0" smtClean="0"/>
          </a:p>
          <a:p>
            <a:pPr>
              <a:buFontTx/>
              <a:buChar char="-"/>
            </a:pPr>
            <a:r>
              <a:rPr lang="it-IT" dirty="0" smtClean="0"/>
              <a:t>Separazione tra ascesi e mistica</a:t>
            </a:r>
          </a:p>
          <a:p>
            <a:pPr>
              <a:buFontTx/>
              <a:buChar char="-"/>
            </a:pPr>
            <a:r>
              <a:rPr lang="it-IT" dirty="0" smtClean="0"/>
              <a:t>Nasce l’agiografia</a:t>
            </a:r>
          </a:p>
          <a:p>
            <a:pPr>
              <a:buFontTx/>
              <a:buChar char="-"/>
            </a:pPr>
            <a:r>
              <a:rPr lang="it-IT" dirty="0" smtClean="0"/>
              <a:t>Moralismo spirituale → educazione dei giovani</a:t>
            </a:r>
          </a:p>
          <a:p>
            <a:pPr>
              <a:buFontTx/>
              <a:buChar char="-"/>
            </a:pPr>
            <a:r>
              <a:rPr lang="it-IT" dirty="0" smtClean="0"/>
              <a:t>Perfezione nel proprio dovere professionale</a:t>
            </a:r>
          </a:p>
          <a:p>
            <a:pPr>
              <a:buFontTx/>
              <a:buChar char="-"/>
            </a:pPr>
            <a:r>
              <a:rPr lang="it-IT" dirty="0" smtClean="0"/>
              <a:t>Dottrina degli spiritualisti: G.B. </a:t>
            </a:r>
            <a:r>
              <a:rPr lang="it-IT" dirty="0" err="1" smtClean="0"/>
              <a:t>Scaramelli</a:t>
            </a:r>
            <a:endParaRPr lang="it-IT" dirty="0" smtClean="0"/>
          </a:p>
          <a:p>
            <a:pPr>
              <a:buFontTx/>
              <a:buChar char="-"/>
            </a:pPr>
            <a:r>
              <a:rPr lang="it-IT" dirty="0" smtClean="0"/>
              <a:t>Manuali di spiritualità</a:t>
            </a:r>
          </a:p>
          <a:p>
            <a:pPr>
              <a:buFontTx/>
              <a:buChar char="-"/>
            </a:pPr>
            <a:r>
              <a:rPr lang="it-IT" dirty="0" smtClean="0"/>
              <a:t>Esperienza mistica: Giuseppe da Copertino (†1663), Veronica Giuliani (†1727), Paolo della Croce (†1775)</a:t>
            </a:r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Pastorale</a:t>
            </a:r>
          </a:p>
          <a:p>
            <a:pPr>
              <a:buNone/>
            </a:pPr>
            <a:endParaRPr lang="it-IT" dirty="0" smtClean="0"/>
          </a:p>
          <a:p>
            <a:pPr>
              <a:buFontTx/>
              <a:buChar char="-"/>
            </a:pPr>
            <a:r>
              <a:rPr lang="it-IT" dirty="0" smtClean="0"/>
              <a:t>Impegno per ottenere una politica di ordine pubblico religioso</a:t>
            </a:r>
          </a:p>
          <a:p>
            <a:pPr>
              <a:buFontTx/>
              <a:buChar char="-"/>
            </a:pPr>
            <a:r>
              <a:rPr lang="it-IT" dirty="0" smtClean="0"/>
              <a:t>Il vissuto spirituale è affidato al confessore-direttore spirituale</a:t>
            </a:r>
          </a:p>
          <a:p>
            <a:pPr>
              <a:buFontTx/>
              <a:buChar char="-"/>
            </a:pPr>
            <a:r>
              <a:rPr lang="it-IT" dirty="0" smtClean="0"/>
              <a:t>Confraternite: migliorano nell’organizzazione ma si allontanano dallo spirito evangelico.</a:t>
            </a:r>
          </a:p>
          <a:p>
            <a:pPr>
              <a:buFontTx/>
              <a:buChar char="-"/>
            </a:pPr>
            <a:r>
              <a:rPr lang="it-IT" dirty="0" smtClean="0"/>
              <a:t>Predicazione “spettacolare”</a:t>
            </a:r>
          </a:p>
          <a:p>
            <a:pPr>
              <a:buFontTx/>
              <a:buChar char="-"/>
            </a:pPr>
            <a:r>
              <a:rPr lang="it-IT" dirty="0" smtClean="0"/>
              <a:t>Missioni popolari penitenziali e catechetiche</a:t>
            </a:r>
            <a:endParaRPr lang="it-I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b="1" dirty="0" smtClean="0">
                <a:solidFill>
                  <a:srgbClr val="7030A0"/>
                </a:solidFill>
              </a:rPr>
              <a:t>Alfonso Maria de’ </a:t>
            </a:r>
            <a:r>
              <a:rPr lang="it-IT" b="1" dirty="0" err="1" smtClean="0">
                <a:solidFill>
                  <a:srgbClr val="7030A0"/>
                </a:solidFill>
              </a:rPr>
              <a:t>Liguori</a:t>
            </a:r>
            <a:r>
              <a:rPr lang="it-IT" b="1" dirty="0" smtClean="0">
                <a:solidFill>
                  <a:srgbClr val="7030A0"/>
                </a:solidFill>
              </a:rPr>
              <a:t> </a:t>
            </a:r>
            <a:r>
              <a:rPr lang="it-IT" dirty="0" smtClean="0"/>
              <a:t>(Napoli,1696-1787)</a:t>
            </a:r>
          </a:p>
          <a:p>
            <a:pPr>
              <a:buFontTx/>
              <a:buChar char="-"/>
            </a:pPr>
            <a:r>
              <a:rPr lang="it-IT" dirty="0" smtClean="0"/>
              <a:t>vescovo, fondatore dei </a:t>
            </a:r>
            <a:r>
              <a:rPr lang="it-IT" dirty="0" err="1" smtClean="0"/>
              <a:t>redentoristi</a:t>
            </a:r>
            <a:endParaRPr lang="it-IT" dirty="0" smtClean="0"/>
          </a:p>
          <a:p>
            <a:pPr>
              <a:buFontTx/>
              <a:buChar char="-"/>
            </a:pPr>
            <a:r>
              <a:rPr lang="it-IT" dirty="0" smtClean="0"/>
              <a:t>“Dio vuol tutti santi, ciascuno secondo il proprio stato”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/>
              <a:t>Missioni</a:t>
            </a:r>
          </a:p>
          <a:p>
            <a:pPr>
              <a:buNone/>
            </a:pPr>
            <a:endParaRPr lang="it-IT" dirty="0" smtClean="0"/>
          </a:p>
          <a:p>
            <a:pPr>
              <a:buFontTx/>
              <a:buChar char="-"/>
            </a:pPr>
            <a:r>
              <a:rPr lang="it-IT" dirty="0" smtClean="0"/>
              <a:t>Vita religiosa: mistici, rivoluzione francese, nuovi religiosi, assistenza caritativa, educazione.</a:t>
            </a:r>
            <a:endParaRPr lang="it-IT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800" b="1" dirty="0" smtClean="0">
                <a:solidFill>
                  <a:srgbClr val="FF0000"/>
                </a:solidFill>
              </a:rPr>
              <a:t>L’Ottocento</a:t>
            </a:r>
            <a:endParaRPr lang="it-IT" sz="4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Nuova </a:t>
            </a:r>
            <a:r>
              <a:rPr lang="it-IT" dirty="0" err="1" smtClean="0"/>
              <a:t>cultura…</a:t>
            </a:r>
            <a:r>
              <a:rPr lang="it-IT" dirty="0" smtClean="0"/>
              <a:t>.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→ chiusura dottrinale e spirituale</a:t>
            </a:r>
          </a:p>
          <a:p>
            <a:pPr>
              <a:buFontTx/>
              <a:buChar char="-"/>
            </a:pPr>
            <a:r>
              <a:rPr lang="it-IT" dirty="0" smtClean="0"/>
              <a:t>Corrente di restaurazione </a:t>
            </a:r>
          </a:p>
          <a:p>
            <a:pPr>
              <a:buFontTx/>
              <a:buChar char="-"/>
            </a:pPr>
            <a:r>
              <a:rPr lang="it-IT" dirty="0" smtClean="0"/>
              <a:t>Corrente progressista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2068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it-IT" b="1" dirty="0" smtClean="0"/>
              <a:t>Liturgia</a:t>
            </a:r>
          </a:p>
          <a:p>
            <a:pPr>
              <a:buFontTx/>
              <a:buChar char="-"/>
            </a:pPr>
            <a:r>
              <a:rPr lang="it-IT" dirty="0" smtClean="0"/>
              <a:t>Culto dovuto a Dio da parte della Chiesa (“ascoltare la Messa”)</a:t>
            </a:r>
          </a:p>
          <a:p>
            <a:pPr>
              <a:buFontTx/>
              <a:buChar char="-"/>
            </a:pPr>
            <a:r>
              <a:rPr lang="it-IT" dirty="0" smtClean="0"/>
              <a:t>Movimento liturgico</a:t>
            </a:r>
          </a:p>
          <a:p>
            <a:pPr>
              <a:buFontTx/>
              <a:buChar char="-"/>
            </a:pPr>
            <a:r>
              <a:rPr lang="it-IT" dirty="0" smtClean="0"/>
              <a:t>Rinascita liturgica benedettina (</a:t>
            </a:r>
            <a:r>
              <a:rPr lang="it-IT" dirty="0" err="1" smtClean="0"/>
              <a:t>Prosper</a:t>
            </a:r>
            <a:r>
              <a:rPr lang="it-IT" dirty="0" smtClean="0"/>
              <a:t> Louis </a:t>
            </a:r>
            <a:r>
              <a:rPr lang="it-IT" dirty="0" err="1" smtClean="0"/>
              <a:t>Guéranger</a:t>
            </a:r>
            <a:r>
              <a:rPr lang="it-IT" dirty="0" smtClean="0"/>
              <a:t>)</a:t>
            </a:r>
          </a:p>
          <a:p>
            <a:pPr>
              <a:buFontTx/>
              <a:buChar char="-"/>
            </a:pPr>
            <a:r>
              <a:rPr lang="it-IT" dirty="0" smtClean="0"/>
              <a:t>Culto mariano: Nome di Maria, Madonna delle Mercede, Immacolata, Monte Carmelo</a:t>
            </a:r>
          </a:p>
          <a:p>
            <a:pPr>
              <a:buNone/>
            </a:pPr>
            <a:r>
              <a:rPr lang="it-IT" b="1" dirty="0" smtClean="0"/>
              <a:t>Spiritualità devozionale</a:t>
            </a:r>
          </a:p>
          <a:p>
            <a:pPr>
              <a:buNone/>
            </a:pPr>
            <a:r>
              <a:rPr lang="it-IT" b="1" dirty="0" smtClean="0"/>
              <a:t>Pietà eucaristica</a:t>
            </a:r>
          </a:p>
          <a:p>
            <a:pPr>
              <a:buNone/>
            </a:pPr>
            <a:r>
              <a:rPr lang="it-IT" b="1" dirty="0" smtClean="0"/>
              <a:t>Unione alla passione di Gesù</a:t>
            </a:r>
          </a:p>
          <a:p>
            <a:pPr>
              <a:buNone/>
            </a:pPr>
            <a:r>
              <a:rPr lang="it-IT" b="1" dirty="0" smtClean="0"/>
              <a:t>Spiritualità </a:t>
            </a:r>
            <a:r>
              <a:rPr lang="it-IT" b="1" dirty="0" err="1" smtClean="0"/>
              <a:t>vittimale</a:t>
            </a:r>
            <a:endParaRPr lang="it-IT" b="1" dirty="0" smtClean="0"/>
          </a:p>
          <a:p>
            <a:pPr>
              <a:buNone/>
            </a:pPr>
            <a:r>
              <a:rPr lang="it-IT" b="1" dirty="0" smtClean="0"/>
              <a:t>Sacro Cuore di Gesù</a:t>
            </a:r>
          </a:p>
          <a:p>
            <a:pPr>
              <a:buNone/>
            </a:pPr>
            <a:r>
              <a:rPr lang="it-IT" b="1" dirty="0" smtClean="0"/>
              <a:t>Azione pastorale: </a:t>
            </a:r>
            <a:r>
              <a:rPr lang="it-IT" dirty="0" smtClean="0"/>
              <a:t>far pregare i fedeli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Devozioni</a:t>
            </a:r>
          </a:p>
          <a:p>
            <a:pPr>
              <a:buNone/>
            </a:pPr>
            <a:r>
              <a:rPr lang="it-IT" dirty="0" smtClean="0">
                <a:solidFill>
                  <a:srgbClr val="7030A0"/>
                </a:solidFill>
              </a:rPr>
              <a:t>Margherita Maria </a:t>
            </a:r>
            <a:r>
              <a:rPr lang="it-IT" dirty="0" err="1" smtClean="0">
                <a:solidFill>
                  <a:srgbClr val="7030A0"/>
                </a:solidFill>
              </a:rPr>
              <a:t>Alacoque</a:t>
            </a:r>
            <a:r>
              <a:rPr lang="it-IT" dirty="0" smtClean="0">
                <a:solidFill>
                  <a:srgbClr val="7030A0"/>
                </a:solidFill>
              </a:rPr>
              <a:t> </a:t>
            </a:r>
            <a:r>
              <a:rPr lang="it-IT" dirty="0" smtClean="0"/>
              <a:t>(1647-1690): Sacro Cuore</a:t>
            </a:r>
          </a:p>
          <a:p>
            <a:pPr>
              <a:buNone/>
            </a:pPr>
            <a:r>
              <a:rPr lang="it-IT" dirty="0" smtClean="0">
                <a:solidFill>
                  <a:srgbClr val="7030A0"/>
                </a:solidFill>
              </a:rPr>
              <a:t>Leonardo da Porto Maurizio </a:t>
            </a:r>
            <a:r>
              <a:rPr lang="it-IT" dirty="0" smtClean="0"/>
              <a:t>(†1751): via Crucis</a:t>
            </a:r>
          </a:p>
          <a:p>
            <a:pPr>
              <a:buNone/>
            </a:pPr>
            <a:r>
              <a:rPr lang="it-IT" dirty="0" smtClean="0">
                <a:solidFill>
                  <a:srgbClr val="7030A0"/>
                </a:solidFill>
              </a:rPr>
              <a:t>Paolo della Croce </a:t>
            </a:r>
            <a:r>
              <a:rPr lang="it-IT" dirty="0" smtClean="0"/>
              <a:t>(1694-1775): Passione</a:t>
            </a:r>
          </a:p>
          <a:p>
            <a:pPr>
              <a:buNone/>
            </a:pPr>
            <a:r>
              <a:rPr lang="it-IT" dirty="0" smtClean="0">
                <a:solidFill>
                  <a:srgbClr val="7030A0"/>
                </a:solidFill>
              </a:rPr>
              <a:t>Benedetto Giuseppe </a:t>
            </a:r>
            <a:r>
              <a:rPr lang="it-IT" dirty="0" err="1" smtClean="0">
                <a:solidFill>
                  <a:srgbClr val="7030A0"/>
                </a:solidFill>
              </a:rPr>
              <a:t>Labre</a:t>
            </a:r>
            <a:r>
              <a:rPr lang="it-IT" dirty="0" smtClean="0">
                <a:solidFill>
                  <a:srgbClr val="7030A0"/>
                </a:solidFill>
              </a:rPr>
              <a:t> </a:t>
            </a:r>
            <a:r>
              <a:rPr lang="it-IT" dirty="0" smtClean="0"/>
              <a:t>(†1738), </a:t>
            </a:r>
            <a:r>
              <a:rPr lang="it-IT" dirty="0" smtClean="0">
                <a:solidFill>
                  <a:srgbClr val="7030A0"/>
                </a:solidFill>
              </a:rPr>
              <a:t>Maria dell’Incarnazione</a:t>
            </a:r>
            <a:r>
              <a:rPr lang="it-IT" dirty="0" smtClean="0"/>
              <a:t> (†1672): eucaristia</a:t>
            </a:r>
          </a:p>
          <a:p>
            <a:pPr>
              <a:buNone/>
            </a:pPr>
            <a:r>
              <a:rPr lang="it-IT" dirty="0" err="1" smtClean="0">
                <a:solidFill>
                  <a:srgbClr val="7030A0"/>
                </a:solidFill>
              </a:rPr>
              <a:t>Grignion</a:t>
            </a:r>
            <a:r>
              <a:rPr lang="it-IT" dirty="0" smtClean="0">
                <a:solidFill>
                  <a:srgbClr val="7030A0"/>
                </a:solidFill>
              </a:rPr>
              <a:t> de </a:t>
            </a:r>
            <a:r>
              <a:rPr lang="it-IT" dirty="0" err="1" smtClean="0">
                <a:solidFill>
                  <a:srgbClr val="7030A0"/>
                </a:solidFill>
              </a:rPr>
              <a:t>Montfort</a:t>
            </a:r>
            <a:r>
              <a:rPr lang="it-IT" dirty="0" smtClean="0">
                <a:solidFill>
                  <a:srgbClr val="7030A0"/>
                </a:solidFill>
              </a:rPr>
              <a:t> </a:t>
            </a:r>
            <a:r>
              <a:rPr lang="it-IT" dirty="0" smtClean="0"/>
              <a:t>(†1716): Maria</a:t>
            </a:r>
            <a:endParaRPr lang="it-IT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b="1" dirty="0" smtClean="0">
                <a:solidFill>
                  <a:srgbClr val="0070C0"/>
                </a:solidFill>
              </a:rPr>
              <a:t>Santi non mistici:</a:t>
            </a:r>
          </a:p>
          <a:p>
            <a:pPr>
              <a:buNone/>
            </a:pPr>
            <a:r>
              <a:rPr lang="it-IT" dirty="0" smtClean="0"/>
              <a:t>   Giovanni Bosco (1815-1888)</a:t>
            </a:r>
          </a:p>
          <a:p>
            <a:pPr>
              <a:buNone/>
            </a:pPr>
            <a:r>
              <a:rPr lang="it-IT" dirty="0" smtClean="0"/>
              <a:t>   Daniele </a:t>
            </a:r>
            <a:r>
              <a:rPr lang="it-IT" dirty="0" err="1" smtClean="0"/>
              <a:t>Comboni</a:t>
            </a:r>
            <a:r>
              <a:rPr lang="it-IT" dirty="0" smtClean="0"/>
              <a:t> (1831-1881)</a:t>
            </a:r>
          </a:p>
          <a:p>
            <a:pPr>
              <a:buNone/>
            </a:pPr>
            <a:r>
              <a:rPr lang="it-IT" b="1" dirty="0" smtClean="0">
                <a:solidFill>
                  <a:srgbClr val="0070C0"/>
                </a:solidFill>
              </a:rPr>
              <a:t>Esperienza mistica come vissuto nell’amore di Cristo:</a:t>
            </a:r>
          </a:p>
          <a:p>
            <a:pPr>
              <a:buNone/>
            </a:pPr>
            <a:r>
              <a:rPr lang="it-IT" dirty="0" smtClean="0"/>
              <a:t>    Teresa di Gesù Bambino (1873-1897)</a:t>
            </a:r>
          </a:p>
          <a:p>
            <a:pPr>
              <a:buNone/>
            </a:pPr>
            <a:r>
              <a:rPr lang="it-IT" dirty="0" smtClean="0"/>
              <a:t>    Gemma </a:t>
            </a:r>
            <a:r>
              <a:rPr lang="it-IT" dirty="0" err="1" smtClean="0"/>
              <a:t>Galgani</a:t>
            </a:r>
            <a:r>
              <a:rPr lang="it-IT" dirty="0" smtClean="0"/>
              <a:t> (1878-1903) </a:t>
            </a:r>
          </a:p>
          <a:p>
            <a:pPr>
              <a:buNone/>
            </a:pPr>
            <a:r>
              <a:rPr lang="it-IT" b="1" dirty="0" smtClean="0">
                <a:solidFill>
                  <a:srgbClr val="0070C0"/>
                </a:solidFill>
              </a:rPr>
              <a:t>Esperienza mistica come vissuto dello Spirito</a:t>
            </a:r>
          </a:p>
          <a:p>
            <a:pPr>
              <a:buNone/>
            </a:pPr>
            <a:r>
              <a:rPr lang="it-IT" dirty="0" smtClean="0"/>
              <a:t>    Maria di Gesù Crocifisso (1846-1878)</a:t>
            </a:r>
          </a:p>
          <a:p>
            <a:pPr>
              <a:buNone/>
            </a:pPr>
            <a:r>
              <a:rPr lang="it-IT" dirty="0" smtClean="0"/>
              <a:t>    Elena Guerra (1835-1914)</a:t>
            </a:r>
            <a:endParaRPr lang="it-IT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>
              <a:buNone/>
            </a:pPr>
            <a:r>
              <a:rPr lang="it-IT" b="1" dirty="0" smtClean="0">
                <a:solidFill>
                  <a:srgbClr val="00B050"/>
                </a:solidFill>
              </a:rPr>
              <a:t>Apostolato laicale</a:t>
            </a:r>
          </a:p>
          <a:p>
            <a:pPr>
              <a:buNone/>
            </a:pPr>
            <a:r>
              <a:rPr lang="it-IT" dirty="0" smtClean="0"/>
              <a:t>Prima metà dell’800: Confraternite,Terz’ordine</a:t>
            </a:r>
          </a:p>
          <a:p>
            <a:pPr>
              <a:buNone/>
            </a:pPr>
            <a:r>
              <a:rPr lang="it-IT" dirty="0" smtClean="0"/>
              <a:t>Seconda metà dell’800:</a:t>
            </a:r>
          </a:p>
          <a:p>
            <a:pPr>
              <a:buNone/>
            </a:pPr>
            <a:r>
              <a:rPr lang="it-IT" dirty="0" smtClean="0"/>
              <a:t>Circoli giovanili → Azione cattolica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b="1" dirty="0" smtClean="0">
                <a:solidFill>
                  <a:srgbClr val="00B050"/>
                </a:solidFill>
              </a:rPr>
              <a:t>Spiritualità missionaria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731837"/>
            <a:ext cx="8229600" cy="5433467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Illuminismo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Secolarizzazione</a:t>
            </a:r>
          </a:p>
          <a:p>
            <a:pPr>
              <a:buNone/>
            </a:pPr>
            <a:r>
              <a:rPr lang="it-IT" dirty="0" smtClean="0">
                <a:solidFill>
                  <a:srgbClr val="0070C0"/>
                </a:solidFill>
              </a:rPr>
              <a:t>						</a:t>
            </a:r>
            <a:r>
              <a:rPr lang="it-IT" dirty="0" smtClean="0">
                <a:solidFill>
                  <a:srgbClr val="00B050"/>
                </a:solidFill>
              </a:rPr>
              <a:t>- ceto popolare</a:t>
            </a:r>
          </a:p>
          <a:p>
            <a:pPr>
              <a:buNone/>
            </a:pPr>
            <a:endParaRPr lang="it-IT" dirty="0" smtClean="0"/>
          </a:p>
          <a:p>
            <a:pPr>
              <a:buFontTx/>
              <a:buChar char="-"/>
            </a:pPr>
            <a:r>
              <a:rPr lang="it-IT" dirty="0" smtClean="0"/>
              <a:t>Episcopato privo </a:t>
            </a:r>
            <a:r>
              <a:rPr lang="it-IT" dirty="0"/>
              <a:t>d</a:t>
            </a:r>
            <a:r>
              <a:rPr lang="it-IT" dirty="0" smtClean="0"/>
              <a:t>i forti personalità</a:t>
            </a:r>
          </a:p>
          <a:p>
            <a:pPr>
              <a:buFontTx/>
              <a:buChar char="-"/>
            </a:pPr>
            <a:r>
              <a:rPr lang="it-IT" dirty="0" smtClean="0"/>
              <a:t>Diminuzione del prestigio della chiesa presso le potenze europee</a:t>
            </a:r>
          </a:p>
          <a:p>
            <a:pPr>
              <a:buFontTx/>
              <a:buChar char="-"/>
            </a:pPr>
            <a:r>
              <a:rPr lang="it-IT" dirty="0" smtClean="0"/>
              <a:t>Scarsa creatività negli studi sacri</a:t>
            </a:r>
          </a:p>
          <a:p>
            <a:pPr>
              <a:buFontTx/>
              <a:buChar char="-"/>
            </a:pPr>
            <a:r>
              <a:rPr lang="it-IT" dirty="0" smtClean="0"/>
              <a:t>Nuovi ordini religiosi</a:t>
            </a:r>
          </a:p>
          <a:p>
            <a:pPr>
              <a:buFontTx/>
              <a:buChar char="-"/>
            </a:pPr>
            <a:r>
              <a:rPr lang="it-IT" dirty="0" smtClean="0"/>
              <a:t>Santi</a:t>
            </a:r>
          </a:p>
          <a:p>
            <a:pPr>
              <a:buFontTx/>
              <a:buChar char="-"/>
            </a:pPr>
            <a:endParaRPr lang="it-IT" dirty="0" smtClean="0"/>
          </a:p>
          <a:p>
            <a:pPr>
              <a:buFontTx/>
              <a:buChar char="-"/>
            </a:pP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b="1" dirty="0" smtClean="0">
                <a:solidFill>
                  <a:srgbClr val="FF0000"/>
                </a:solidFill>
              </a:rPr>
              <a:t>Giansenismo</a:t>
            </a:r>
          </a:p>
          <a:p>
            <a:pPr>
              <a:buNone/>
            </a:pPr>
            <a:r>
              <a:rPr lang="it-IT" dirty="0" smtClean="0"/>
              <a:t>Corrente dottrinale che partita da </a:t>
            </a:r>
            <a:r>
              <a:rPr lang="it-IT" dirty="0" err="1" smtClean="0"/>
              <a:t>Giansenio</a:t>
            </a:r>
            <a:r>
              <a:rPr lang="it-IT" dirty="0" smtClean="0"/>
              <a:t> (1585-1638), si rifaceva alla prospettiva teologica agostiniana per quanto riguarda il problema della grazia, con tutte le implicazione di ordine etico, devozionale e pastorale nel costume cristiano, in polemica con il molinismo gesuitico, molto influente.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it-IT" dirty="0" smtClean="0"/>
              <a:t>premessa: </a:t>
            </a:r>
            <a:r>
              <a:rPr lang="it-IT" dirty="0" smtClean="0">
                <a:solidFill>
                  <a:srgbClr val="00B050"/>
                </a:solidFill>
              </a:rPr>
              <a:t>profonda e intrinseca corruzione della natura umana</a:t>
            </a:r>
          </a:p>
          <a:p>
            <a:pPr>
              <a:buFontTx/>
              <a:buChar char="-"/>
            </a:pPr>
            <a:r>
              <a:rPr lang="it-IT" dirty="0" smtClean="0"/>
              <a:t>Rimedio: </a:t>
            </a:r>
            <a:r>
              <a:rPr lang="it-IT" dirty="0" smtClean="0">
                <a:solidFill>
                  <a:srgbClr val="00B050"/>
                </a:solidFill>
              </a:rPr>
              <a:t>la grazia efficace senza la quale l’uomo è predestinato all’inferno</a:t>
            </a:r>
          </a:p>
          <a:p>
            <a:pPr>
              <a:buFontTx/>
              <a:buChar char="-"/>
            </a:pPr>
            <a:r>
              <a:rPr lang="it-IT" dirty="0" smtClean="0"/>
              <a:t>Sistema morale antilassista</a:t>
            </a:r>
            <a:r>
              <a:rPr lang="it-IT" dirty="0"/>
              <a:t>:</a:t>
            </a:r>
            <a:r>
              <a:rPr lang="it-IT" dirty="0" smtClean="0"/>
              <a:t> </a:t>
            </a:r>
            <a:r>
              <a:rPr lang="it-IT" dirty="0" smtClean="0">
                <a:solidFill>
                  <a:srgbClr val="00B050"/>
                </a:solidFill>
              </a:rPr>
              <a:t>penitenze, disposizioni per la </a:t>
            </a:r>
            <a:r>
              <a:rPr lang="it-IT" dirty="0">
                <a:solidFill>
                  <a:srgbClr val="00B050"/>
                </a:solidFill>
              </a:rPr>
              <a:t>c</a:t>
            </a:r>
            <a:r>
              <a:rPr lang="it-IT" dirty="0" smtClean="0">
                <a:solidFill>
                  <a:srgbClr val="00B050"/>
                </a:solidFill>
              </a:rPr>
              <a:t>omunione, battesimo dei bambini</a:t>
            </a:r>
          </a:p>
          <a:p>
            <a:pPr algn="ctr">
              <a:buNone/>
            </a:pPr>
            <a:r>
              <a:rPr lang="it-IT" dirty="0" smtClean="0">
                <a:solidFill>
                  <a:srgbClr val="0070C0"/>
                </a:solidFill>
              </a:rPr>
              <a:t>Problema della conciliazione della grazia divina con la libertà umana</a:t>
            </a:r>
            <a:endParaRPr lang="it-IT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In Italia</a:t>
            </a:r>
          </a:p>
          <a:p>
            <a:pPr>
              <a:buFontTx/>
              <a:buChar char="-"/>
            </a:pPr>
            <a:r>
              <a:rPr lang="it-IT" dirty="0" smtClean="0"/>
              <a:t>Derivazione francese</a:t>
            </a:r>
          </a:p>
          <a:p>
            <a:pPr>
              <a:buFontTx/>
              <a:buChar char="-"/>
            </a:pPr>
            <a:r>
              <a:rPr lang="it-IT" b="1" dirty="0" smtClean="0"/>
              <a:t>Sinodo di Pistoia </a:t>
            </a:r>
            <a:r>
              <a:rPr lang="it-IT" dirty="0" smtClean="0"/>
              <a:t>(1786). Vescovo Scipione de’Ricci. Riforma in senso giansenista. Chiesa nazionale.</a:t>
            </a:r>
          </a:p>
          <a:p>
            <a:pPr>
              <a:buFontTx/>
              <a:buChar char="-"/>
            </a:pPr>
            <a:r>
              <a:rPr lang="it-IT" dirty="0" smtClean="0"/>
              <a:t>Pio </a:t>
            </a:r>
            <a:r>
              <a:rPr lang="it-IT" dirty="0" err="1" smtClean="0"/>
              <a:t>VI</a:t>
            </a:r>
            <a:r>
              <a:rPr lang="it-IT" dirty="0" smtClean="0"/>
              <a:t>: Bolla </a:t>
            </a:r>
            <a:r>
              <a:rPr lang="it-IT" i="1" dirty="0" err="1" smtClean="0"/>
              <a:t>Auctorem</a:t>
            </a:r>
            <a:r>
              <a:rPr lang="it-IT" i="1" dirty="0" smtClean="0"/>
              <a:t> </a:t>
            </a:r>
            <a:r>
              <a:rPr lang="it-IT" i="1" dirty="0" err="1" smtClean="0"/>
              <a:t>fidei</a:t>
            </a:r>
            <a:r>
              <a:rPr lang="it-IT" i="1" dirty="0" smtClean="0"/>
              <a:t> </a:t>
            </a:r>
            <a:r>
              <a:rPr lang="it-IT" dirty="0" smtClean="0"/>
              <a:t>(1794), condanna delle tesi del Sinodo</a:t>
            </a: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865515"/>
          </a:xfrm>
        </p:spPr>
        <p:txBody>
          <a:bodyPr/>
          <a:lstStyle/>
          <a:p>
            <a:pPr>
              <a:buNone/>
            </a:pPr>
            <a:r>
              <a:rPr lang="it-IT" b="1" dirty="0" smtClean="0">
                <a:solidFill>
                  <a:srgbClr val="FF0000"/>
                </a:solidFill>
              </a:rPr>
              <a:t>Quietismo</a:t>
            </a:r>
          </a:p>
          <a:p>
            <a:pPr>
              <a:buNone/>
            </a:pPr>
            <a:endParaRPr lang="it-IT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it-IT" dirty="0" smtClean="0"/>
              <a:t>- Spagna, Italia, Francia</a:t>
            </a:r>
          </a:p>
          <a:p>
            <a:pPr>
              <a:buFontTx/>
              <a:buChar char="-"/>
            </a:pPr>
            <a:r>
              <a:rPr lang="it-IT" dirty="0" smtClean="0"/>
              <a:t>Non si presenta come un sistema teologico strutturato organicamente</a:t>
            </a:r>
          </a:p>
          <a:p>
            <a:pPr>
              <a:buFontTx/>
              <a:buChar char="-"/>
            </a:pPr>
            <a:r>
              <a:rPr lang="it-IT" dirty="0" smtClean="0"/>
              <a:t>Tendenza, orientamento di dottrina spirituale </a:t>
            </a:r>
          </a:p>
          <a:p>
            <a:pPr>
              <a:buFontTx/>
              <a:buChar char="-"/>
            </a:pPr>
            <a:r>
              <a:rPr lang="it-IT" dirty="0" smtClean="0"/>
              <a:t>Diversi autori che danno importanza all’orazione contemplativa</a:t>
            </a:r>
          </a:p>
          <a:p>
            <a:pPr>
              <a:buFontTx/>
              <a:buChar char="-"/>
            </a:pPr>
            <a:r>
              <a:rPr lang="it-IT" dirty="0" smtClean="0"/>
              <a:t>Tesi implicita: natura dell’uomo corrotta</a:t>
            </a:r>
          </a:p>
          <a:p>
            <a:pPr>
              <a:buFontTx/>
              <a:buChar char="-"/>
            </a:pP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Nucleo dottrinale:</a:t>
            </a:r>
          </a:p>
          <a:p>
            <a:pPr>
              <a:buFontTx/>
              <a:buChar char="-"/>
            </a:pPr>
            <a:r>
              <a:rPr lang="it-IT" dirty="0" smtClean="0"/>
              <a:t>Elevata spiritualità → élite dello spirito</a:t>
            </a:r>
          </a:p>
          <a:p>
            <a:pPr>
              <a:buFontTx/>
              <a:buChar char="-"/>
            </a:pPr>
            <a:r>
              <a:rPr lang="it-IT" dirty="0" smtClean="0"/>
              <a:t>Notevole capacità di interiorizzazione (orazione contemplativa)</a:t>
            </a:r>
          </a:p>
          <a:p>
            <a:pPr>
              <a:buFontTx/>
              <a:buChar char="-"/>
            </a:pPr>
            <a:r>
              <a:rPr lang="it-IT" dirty="0" smtClean="0"/>
              <a:t>Determinante è l’azione di Dio</a:t>
            </a:r>
          </a:p>
          <a:p>
            <a:pPr>
              <a:buFontTx/>
              <a:buChar char="-"/>
            </a:pPr>
            <a:r>
              <a:rPr lang="it-IT" dirty="0" smtClean="0"/>
              <a:t>Atteggiamento di riposo e di passività</a:t>
            </a:r>
          </a:p>
          <a:p>
            <a:pPr>
              <a:buFontTx/>
              <a:buChar char="-"/>
            </a:pPr>
            <a:r>
              <a:rPr lang="it-IT" dirty="0" smtClean="0"/>
              <a:t>Direzione spirituale, comunione frequente</a:t>
            </a: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b="1" dirty="0" smtClean="0">
                <a:solidFill>
                  <a:srgbClr val="7030A0"/>
                </a:solidFill>
              </a:rPr>
              <a:t>Miguel </a:t>
            </a:r>
            <a:r>
              <a:rPr lang="it-IT" b="1" dirty="0" err="1" smtClean="0">
                <a:solidFill>
                  <a:srgbClr val="7030A0"/>
                </a:solidFill>
              </a:rPr>
              <a:t>Molinos</a:t>
            </a:r>
            <a:r>
              <a:rPr lang="it-IT" b="1" dirty="0" smtClean="0">
                <a:solidFill>
                  <a:srgbClr val="7030A0"/>
                </a:solidFill>
              </a:rPr>
              <a:t> </a:t>
            </a:r>
            <a:r>
              <a:rPr lang="it-IT" sz="2400" dirty="0" smtClean="0"/>
              <a:t>(1628-1696)</a:t>
            </a:r>
          </a:p>
          <a:p>
            <a:pPr>
              <a:buNone/>
            </a:pPr>
            <a:r>
              <a:rPr lang="it-IT" i="1" dirty="0" smtClean="0"/>
              <a:t>Guida spirituale</a:t>
            </a:r>
            <a:r>
              <a:rPr lang="it-IT" dirty="0" smtClean="0"/>
              <a:t>, </a:t>
            </a:r>
            <a:r>
              <a:rPr lang="it-IT" i="1" dirty="0" smtClean="0"/>
              <a:t>Breve trattato della comunione quotidiana</a:t>
            </a:r>
          </a:p>
          <a:p>
            <a:pPr>
              <a:buNone/>
            </a:pPr>
            <a:endParaRPr lang="it-IT" i="1" dirty="0" smtClean="0"/>
          </a:p>
          <a:p>
            <a:pPr>
              <a:buNone/>
            </a:pPr>
            <a:r>
              <a:rPr lang="it-IT" b="1" dirty="0" smtClean="0">
                <a:solidFill>
                  <a:srgbClr val="7030A0"/>
                </a:solidFill>
              </a:rPr>
              <a:t>Pier Matteo </a:t>
            </a:r>
            <a:r>
              <a:rPr lang="it-IT" b="1" dirty="0" err="1" smtClean="0">
                <a:solidFill>
                  <a:srgbClr val="7030A0"/>
                </a:solidFill>
              </a:rPr>
              <a:t>Petrucci</a:t>
            </a:r>
            <a:r>
              <a:rPr lang="it-IT" b="1" dirty="0" smtClean="0">
                <a:solidFill>
                  <a:srgbClr val="7030A0"/>
                </a:solidFill>
              </a:rPr>
              <a:t> </a:t>
            </a:r>
            <a:r>
              <a:rPr lang="it-IT" sz="2400" dirty="0" smtClean="0"/>
              <a:t>(Jesi, 1636-Montefalco, 1701)</a:t>
            </a:r>
          </a:p>
          <a:p>
            <a:pPr>
              <a:buNone/>
            </a:pPr>
            <a:r>
              <a:rPr lang="it-IT" i="1" dirty="0" smtClean="0"/>
              <a:t>I mistici enigmi </a:t>
            </a:r>
            <a:r>
              <a:rPr lang="it-IT" i="1" dirty="0" err="1" smtClean="0"/>
              <a:t>disvelati</a:t>
            </a:r>
            <a:r>
              <a:rPr lang="it-IT" dirty="0" smtClean="0"/>
              <a:t>, </a:t>
            </a:r>
            <a:r>
              <a:rPr lang="it-IT" i="1" dirty="0" smtClean="0"/>
              <a:t>Lettere e trattati spirituali e mistici</a:t>
            </a:r>
            <a:r>
              <a:rPr lang="it-IT" dirty="0" smtClean="0"/>
              <a:t>, </a:t>
            </a:r>
            <a:r>
              <a:rPr lang="it-IT" i="1" dirty="0" smtClean="0"/>
              <a:t>La contemplazione mistica acquistata</a:t>
            </a:r>
            <a:r>
              <a:rPr lang="it-IT" dirty="0" smtClean="0"/>
              <a:t>, </a:t>
            </a:r>
            <a:r>
              <a:rPr lang="it-IT" i="1" dirty="0" smtClean="0"/>
              <a:t>Lettere brevi spirituali e sacre</a:t>
            </a:r>
            <a:r>
              <a:rPr lang="it-IT" dirty="0" smtClean="0"/>
              <a:t>. </a:t>
            </a: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>Il vissuto spirituale fra mistica e ascesi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Prima metà del ‘600</a:t>
            </a:r>
          </a:p>
          <a:p>
            <a:pPr>
              <a:buFontTx/>
              <a:buChar char="-"/>
            </a:pPr>
            <a:r>
              <a:rPr lang="it-IT" dirty="0" smtClean="0"/>
              <a:t>Esperienza monastica</a:t>
            </a:r>
          </a:p>
          <a:p>
            <a:pPr>
              <a:buFontTx/>
              <a:buChar char="-"/>
            </a:pPr>
            <a:r>
              <a:rPr lang="it-IT" dirty="0" smtClean="0"/>
              <a:t>Pietà popolare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b="1" dirty="0" smtClean="0"/>
              <a:t>Impegno ascetico </a:t>
            </a:r>
            <a:r>
              <a:rPr lang="it-IT" dirty="0" smtClean="0"/>
              <a:t>(rinunce, penitenze, buona morte, serietà)</a:t>
            </a:r>
          </a:p>
          <a:p>
            <a:pPr>
              <a:buNone/>
            </a:pPr>
            <a:r>
              <a:rPr lang="it-IT" b="1" dirty="0" smtClean="0"/>
              <a:t>Esperienza mistica</a:t>
            </a:r>
            <a:r>
              <a:rPr lang="it-IT" dirty="0" smtClean="0"/>
              <a:t>: slanci affettivi</a:t>
            </a: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651</Words>
  <Application>Microsoft Office PowerPoint</Application>
  <PresentationFormat>Presentazione su schermo (4:3)</PresentationFormat>
  <Paragraphs>114</Paragraphs>
  <Slides>19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0" baseType="lpstr">
      <vt:lpstr>Tema di Office</vt:lpstr>
      <vt:lpstr>La spiritualità  nel XVIII  e XIX secolo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Il vissuto spirituale fra mistica e ascesi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L’Ottocento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Emanuele</dc:creator>
  <cp:lastModifiedBy>Utente Windows</cp:lastModifiedBy>
  <cp:revision>12</cp:revision>
  <dcterms:created xsi:type="dcterms:W3CDTF">2020-02-19T13:34:02Z</dcterms:created>
  <dcterms:modified xsi:type="dcterms:W3CDTF">2020-02-25T10:06:49Z</dcterms:modified>
</cp:coreProperties>
</file>