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38.xml.rels" ContentType="application/vnd.openxmlformats-package.relationships+xml"/>
  <Override PartName="/ppt/slides/_rels/slide37.xml.rels" ContentType="application/vnd.openxmlformats-package.relationships+xml"/>
  <Override PartName="/ppt/slides/_rels/slide36.xml.rels" ContentType="application/vnd.openxmlformats-package.relationships+xml"/>
  <Override PartName="/ppt/slides/_rels/slide35.xml.rels" ContentType="application/vnd.openxmlformats-package.relationships+xml"/>
  <Override PartName="/ppt/slides/_rels/slide34.xml.rels" ContentType="application/vnd.openxmlformats-package.relationships+xml"/>
  <Override PartName="/ppt/slides/_rels/slide33.xml.rels" ContentType="application/vnd.openxmlformats-package.relationships+xml"/>
  <Override PartName="/ppt/slides/_rels/slide30.xml.rels" ContentType="application/vnd.openxmlformats-package.relationships+xml"/>
  <Override PartName="/ppt/slides/_rels/slide26.xml.rels" ContentType="application/vnd.openxmlformats-package.relationships+xml"/>
  <Override PartName="/ppt/slides/_rels/slide32.xml.rels" ContentType="application/vnd.openxmlformats-package.relationships+xml"/>
  <Override PartName="/ppt/slides/_rels/slide21.xml.rels" ContentType="application/vnd.openxmlformats-package.relationships+xml"/>
  <Override PartName="/ppt/slides/_rels/slide31.xml.rels" ContentType="application/vnd.openxmlformats-package.relationships+xml"/>
  <Override PartName="/ppt/slides/_rels/slide20.xml.rels" ContentType="application/vnd.openxmlformats-package.relationships+xml"/>
  <Override PartName="/ppt/slides/_rels/slide16.xml.rels" ContentType="application/vnd.openxmlformats-package.relationships+xml"/>
  <Override PartName="/ppt/slides/_rels/slide1.xml.rels" ContentType="application/vnd.openxmlformats-package.relationships+xml"/>
  <Override PartName="/ppt/slides/_rels/slide23.xml.rels" ContentType="application/vnd.openxmlformats-package.relationships+xml"/>
  <Override PartName="/ppt/slides/_rels/slide15.xml.rels" ContentType="application/vnd.openxmlformats-package.relationships+xml"/>
  <Override PartName="/ppt/slides/_rels/slide22.xml.rels" ContentType="application/vnd.openxmlformats-package.relationships+xml"/>
  <Override PartName="/ppt/slides/_rels/slide14.xml.rels" ContentType="application/vnd.openxmlformats-package.relationships+xml"/>
  <Override PartName="/ppt/slides/_rels/slide27.xml.rels" ContentType="application/vnd.openxmlformats-package.relationships+xml"/>
  <Override PartName="/ppt/slides/_rels/slide5.xml.rels" ContentType="application/vnd.openxmlformats-package.relationships+xml"/>
  <Override PartName="/ppt/slides/_rels/slide13.xml.rels" ContentType="application/vnd.openxmlformats-package.relationships+xml"/>
  <Override PartName="/ppt/slides/_rels/slide19.xml.rels" ContentType="application/vnd.openxmlformats-package.relationships+xml"/>
  <Override PartName="/ppt/slides/_rels/slide4.xml.rels" ContentType="application/vnd.openxmlformats-package.relationships+xml"/>
  <Override PartName="/ppt/slides/_rels/slide12.xml.rels" ContentType="application/vnd.openxmlformats-package.relationships+xml"/>
  <Override PartName="/ppt/slides/_rels/slide18.xml.rels" ContentType="application/vnd.openxmlformats-package.relationships+xml"/>
  <Override PartName="/ppt/slides/_rels/slide11.xml.rels" ContentType="application/vnd.openxmlformats-package.relationships+xml"/>
  <Override PartName="/ppt/slides/_rels/slide17.xml.rels" ContentType="application/vnd.openxmlformats-package.relationships+xml"/>
  <Override PartName="/ppt/slides/_rels/slide10.xml.rels" ContentType="application/vnd.openxmlformats-package.relationships+xml"/>
  <Override PartName="/ppt/slides/_rels/slide24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29.xml.rels" ContentType="application/vnd.openxmlformats-package.relationships+xml"/>
  <Override PartName="/ppt/slides/_rels/slide7.xml.rels" ContentType="application/vnd.openxmlformats-package.relationships+xml"/>
  <Override PartName="/ppt/slides/_rels/slide28.xml.rels" ContentType="application/vnd.openxmlformats-package.relationships+xml"/>
  <Override PartName="/ppt/slides/_rels/slide6.xml.rels" ContentType="application/vnd.openxmlformats-package.relationships+xml"/>
  <Override PartName="/ppt/slides/_rels/slide25.xml.rels" ContentType="application/vnd.openxmlformats-package.relationships+xml"/>
  <Override PartName="/ppt/slides/_rels/slide3.xml.rels" ContentType="application/vnd.openxmlformats-package.relationships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.xml" ContentType="application/vnd.openxmlformats-officedocument.presentationml.slide+xml"/>
  <Override PartName="/ppt/slides/slide23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22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21.xml" ContentType="application/vnd.openxmlformats-officedocument.presentationml.slide+xml"/>
  <Override PartName="/ppt/slides/slide29.xml" ContentType="application/vnd.openxmlformats-officedocument.presentationml.slide+xml"/>
  <Override PartName="/ppt/slides/slide7.xml" ContentType="application/vnd.openxmlformats-officedocument.presentationml.slide+xml"/>
  <Override PartName="/ppt/slides/slide20.xml" ContentType="application/vnd.openxmlformats-officedocument.presentationml.slide+xml"/>
  <Override PartName="/ppt/slides/slide28.xml" ContentType="application/vnd.openxmlformats-officedocument.presentationml.slide+xml"/>
  <Override PartName="/ppt/slides/slide6.xml" ContentType="application/vnd.openxmlformats-officedocument.presentationml.slide+xml"/>
  <Override PartName="/ppt/slides/slide27.xml" ContentType="application/vnd.openxmlformats-officedocument.presentationml.slide+xml"/>
  <Override PartName="/ppt/slides/slide5.xml" ContentType="application/vnd.openxmlformats-officedocument.presentationml.slide+xml"/>
  <Override PartName="/ppt/slides/slide26.xml" ContentType="application/vnd.openxmlformats-officedocument.presentationml.slide+xml"/>
  <Override PartName="/ppt/slides/slide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24.xml" ContentType="application/vnd.openxmlformats-officedocument.presentationml.slide+xml"/>
  <Override PartName="/ppt/slides/slide2.xml" ContentType="application/vnd.openxmlformats-officedocument.presentationml.slide+xml"/>
  <Override PartName="/ppt/slides/slide19.xml" ContentType="application/vnd.openxmlformats-officedocument.presentationml.slid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40" Type="http://schemas.openxmlformats.org/officeDocument/2006/relationships/slide" Target="slides/slide37.xml"/><Relationship Id="rId41" Type="http://schemas.openxmlformats.org/officeDocument/2006/relationships/slide" Target="slides/slide3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it-IT" sz="4400" spc="-1" strike="noStrike">
                <a:solidFill>
                  <a:srgbClr val="000000"/>
                </a:solidFill>
                <a:latin typeface="Calibri"/>
              </a:rPr>
              <a:t>Fare clic per modificare lo stile del titolo</a:t>
            </a:r>
            <a:endParaRPr b="0" lang="it-IT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FA2528DD-DE37-4BB9-8E86-75538EE7D950}" type="datetime">
              <a:rPr b="0" lang="it-IT" sz="1200" spc="-1" strike="noStrike">
                <a:solidFill>
                  <a:srgbClr val="8b8b8b"/>
                </a:solidFill>
                <a:latin typeface="Calibri"/>
              </a:rPr>
              <a:t>18/02/20</a:t>
            </a:fld>
            <a:endParaRPr b="0" lang="it-IT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it-IT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B5B859F0-9781-4B8B-8EFC-DAA9A4D9CC82}" type="slidenum">
              <a:rPr b="0" lang="it-IT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it-IT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it-IT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it-IT" sz="4400" spc="-1" strike="noStrike">
                <a:solidFill>
                  <a:srgbClr val="000000"/>
                </a:solidFill>
                <a:latin typeface="Calibri"/>
              </a:rPr>
              <a:t>Fare clic per modificare lo stile del titolo</a:t>
            </a:r>
            <a:endParaRPr b="0" lang="it-IT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Fare clic per modificare stili del testo dello schema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Secondo livello</a:t>
            </a: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</a:rPr>
              <a:t>Terzo livello</a:t>
            </a:r>
            <a:endParaRPr b="0" lang="it-IT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Quarto livello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Quinto livello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1F8D71F2-C468-4C7A-AE0A-A39AD97B0F8D}" type="datetime">
              <a:rPr b="0" lang="it-IT" sz="1200" spc="-1" strike="noStrike">
                <a:solidFill>
                  <a:srgbClr val="8b8b8b"/>
                </a:solidFill>
                <a:latin typeface="Calibri"/>
              </a:rPr>
              <a:t>18/02/20</a:t>
            </a:fld>
            <a:endParaRPr b="0" lang="it-IT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it-IT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3BB4839B-19A1-40D1-8F13-68DF18D835F9}" type="slidenum">
              <a:rPr b="0" lang="it-IT" sz="1200" spc="-1" strike="noStrike">
                <a:solidFill>
                  <a:srgbClr val="8b8b8b"/>
                </a:solidFill>
                <a:latin typeface="Calibri"/>
              </a:rPr>
              <a:t>1</a:t>
            </a:fld>
            <a:endParaRPr b="0" lang="it-IT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it-IT" sz="6000" spc="-1" strike="noStrike">
                <a:solidFill>
                  <a:srgbClr val="0070c0"/>
                </a:solidFill>
                <a:latin typeface="Calibri"/>
              </a:rPr>
              <a:t>La mistica fiamminga</a:t>
            </a:r>
            <a:endParaRPr b="0" lang="it-IT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457200" y="1484640"/>
            <a:ext cx="8229240" cy="5112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1040"/>
              </a:spcBef>
            </a:pPr>
            <a:r>
              <a:rPr b="1" lang="it-IT" sz="5200" spc="-1" strike="noStrike">
                <a:solidFill>
                  <a:srgbClr val="ff0000"/>
                </a:solidFill>
                <a:latin typeface="Calibri"/>
              </a:rPr>
              <a:t>Giovanni Ruusbroec 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(1293-1381)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Ordinazione sacerdotale 1317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Clero di s. Gudula, collegiata di Bruxelles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Si occupa delle beghine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Eremo di Groenendal: Congregazione dei canoni regolari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Influsso: Agostino, Beda il Venerabile, Bernardo, Pseudo-Dionigi, Hadewijch (unione </a:t>
            </a: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sine differentia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).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457200" y="260640"/>
            <a:ext cx="8229240" cy="5865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>
                <a:solidFill>
                  <a:srgbClr val="0070c0"/>
                </a:solidFill>
                <a:latin typeface="Calibri"/>
              </a:rPr>
              <a:t>Devotio moderna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Congiunse il medioevo con il rinascimento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Unione di un soffuso misticismo con un solido ascetismo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Il fedele sostiene un combattimento interiore, si dedica la dialogo con il Signore, è attento ai moti dell’anima, ha poca disponibilità all’apostolato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È accessibile a tutti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Percorsi spirituali graduali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Risponde alla necessità di rinnovamento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Best seller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: </a:t>
            </a: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De imitatione Christi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i="1" lang="it-IT" sz="4400" spc="-1" strike="noStrike">
                <a:solidFill>
                  <a:srgbClr val="00b050"/>
                </a:solidFill>
                <a:latin typeface="Calibri"/>
              </a:rPr>
              <a:t>L’imitazione di Cristo</a:t>
            </a:r>
            <a:endParaRPr b="0" lang="it-IT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Attribuito a Tommaso da Kempis (1380-1471)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Ambiente certosino del XIII secolo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Traccia di ascesi cristiana alla ricerca di Dio profonda, spontanea attenta al quotidiano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Riferimento alla Scrittura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Itinerario di costruzione di sé secondo le esigenze della Verità che è Cristo, Maestro, Amico, Diletto.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Ideale di uomo: devoto, umile, semplice, purificato, illuminato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457200" y="274680"/>
            <a:ext cx="8229240" cy="30099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it-IT" sz="6600" spc="-1" strike="noStrike">
                <a:solidFill>
                  <a:srgbClr val="ff0000"/>
                </a:solidFill>
                <a:latin typeface="Calibri"/>
              </a:rPr>
              <a:t>La spiritualità</a:t>
            </a:r>
            <a:br/>
            <a:r>
              <a:rPr b="1" lang="it-IT" sz="6600" spc="-1" strike="noStrike">
                <a:solidFill>
                  <a:srgbClr val="ff0000"/>
                </a:solidFill>
                <a:latin typeface="Calibri"/>
              </a:rPr>
              <a:t> nell’età moderna</a:t>
            </a:r>
            <a:endParaRPr b="0" lang="it-IT" sz="6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TextShape 2"/>
          <p:cNvSpPr txBox="1"/>
          <p:nvPr/>
        </p:nvSpPr>
        <p:spPr>
          <a:xfrm>
            <a:off x="457200" y="2997000"/>
            <a:ext cx="8229240" cy="3128760"/>
          </a:xfrm>
          <a:prstGeom prst="rect">
            <a:avLst/>
          </a:prstGeom>
          <a:noFill/>
          <a:ln>
            <a:noFill/>
          </a:ln>
        </p:spPr>
        <p:txBody>
          <a:bodyPr/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Esplosione della soggettività umana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Ragione critica, libertà, autocoscienza dell’uomo di essere centrale e protagonista rispetto al cosmo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Umanesimo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Erasmo da Rotterdam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Oriente: 1543 Costantinopoli in mano ai turchi; nuovo ruolo di Mosca.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Occidente: Riforma protestante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 algn="ctr">
              <a:lnSpc>
                <a:spcPct val="100000"/>
              </a:lnSpc>
              <a:spcBef>
                <a:spcPts val="961"/>
              </a:spcBef>
            </a:pPr>
            <a:r>
              <a:rPr b="1" lang="it-IT" sz="4800" spc="-1" strike="noStrike">
                <a:solidFill>
                  <a:srgbClr val="7030a0"/>
                </a:solidFill>
                <a:latin typeface="Calibri"/>
              </a:rPr>
              <a:t>La riforma cattolica</a:t>
            </a:r>
            <a:endParaRPr b="0" lang="it-IT" sz="4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457200" y="260640"/>
            <a:ext cx="8229240" cy="5865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b05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b050"/>
                </a:solidFill>
                <a:latin typeface="Calibri"/>
              </a:rPr>
              <a:t>Concilio Lateranense V 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(1512-1517): nomina dei vescovi, istruzione religiosa, proprietà ecclesiastica, monti di pietà, censura dei libri, predicazione e privilegi degli ordini mendicanti.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b050"/>
              </a:buClr>
              <a:buFont typeface="Arial"/>
              <a:buChar char="-"/>
            </a:pPr>
            <a:r>
              <a:rPr b="0" i="1" lang="it-IT" sz="3200" spc="-1" strike="noStrike">
                <a:solidFill>
                  <a:srgbClr val="00b050"/>
                </a:solidFill>
                <a:latin typeface="Calibri"/>
              </a:rPr>
              <a:t>Libellus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 di Paolo Giustiniani e Vincenzo Quirini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b050"/>
              </a:buClr>
              <a:buFont typeface="Arial"/>
              <a:buChar char="-"/>
            </a:pPr>
            <a:r>
              <a:rPr b="0" i="1" lang="it-IT" sz="3200" spc="-1" strike="noStrike">
                <a:solidFill>
                  <a:srgbClr val="00b050"/>
                </a:solidFill>
                <a:latin typeface="Calibri"/>
              </a:rPr>
              <a:t>Consilium de emendanda ecclesia 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(1537): origine della rilassata disciplina ecclesiastica, abusi nella scelta dei ministri, abusi sul governo del popolo, abusi nella concessione di grazie e dispense, abusi nella città di Roma.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457200" y="476640"/>
            <a:ext cx="8229240" cy="6120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7030a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7030a0"/>
                </a:solidFill>
                <a:latin typeface="Calibri"/>
              </a:rPr>
              <a:t>Vita religiosa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: il fenomeno dell’</a:t>
            </a: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osservanza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 (agostiniani, servi di Maria, camaldolesi, francescani)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7030a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7030a0"/>
                </a:solidFill>
                <a:latin typeface="Calibri"/>
              </a:rPr>
              <a:t>Nuovi istituti religiosi 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(chierici regolari): teatini, barnabiti, somaschi, gesuiti, caracciolini, oratoriani, camilliani…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7030a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7030a0"/>
                </a:solidFill>
                <a:latin typeface="Calibri"/>
              </a:rPr>
              <a:t>Riforma dell’episcopato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. </a:t>
            </a: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De officio episcopi 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(1516) di Gaspare Contarini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7030a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7030a0"/>
                </a:solidFill>
                <a:latin typeface="Calibri"/>
              </a:rPr>
              <a:t>Pietà popolare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: devozione eucaristica (Quarantore), via crucis, Maria, angeli, orazione mentale, metodi per l’orazione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7030a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7030a0"/>
                </a:solidFill>
                <a:latin typeface="Calibri"/>
              </a:rPr>
              <a:t>Visioni, rivelazioni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457200" y="548640"/>
            <a:ext cx="8229240" cy="5577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70c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70c0"/>
                </a:solidFill>
                <a:latin typeface="Calibri"/>
              </a:rPr>
              <a:t>Letteratura ascetica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: </a:t>
            </a: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corrente volontaristica e battagliera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 (Battista Cerioni da Crema, Serafino Aceti da Fermo…); 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corrente teorica e dottrinale 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(Giovanni da Fano, Bartolomeo Cordoni, Pietro da Lucca, Andrea Ghetti..)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70c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70c0"/>
                </a:solidFill>
                <a:latin typeface="Calibri"/>
              </a:rPr>
              <a:t>Letteratura mistica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: Caterina Fieschi da Genova, Camilla Battista da Varano, Osanna Andreasi, Stefana Quinzani..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1080"/>
              </a:spcBef>
            </a:pPr>
            <a:r>
              <a:rPr b="1" lang="it-IT" sz="5400" spc="-1" strike="noStrike">
                <a:solidFill>
                  <a:srgbClr val="ff0000"/>
                </a:solidFill>
                <a:latin typeface="Calibri"/>
              </a:rPr>
              <a:t>Concilio di Trento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 (1545-1563)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it-IT" sz="4400" spc="-1" strike="noStrike">
                <a:solidFill>
                  <a:srgbClr val="ffc000"/>
                </a:solidFill>
                <a:latin typeface="Calibri"/>
              </a:rPr>
              <a:t>Pietà popolare post-tridentina</a:t>
            </a:r>
            <a:endParaRPr b="0" lang="it-IT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Antiprotestante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Eucaristia (tabernacolo centrale, comunione frequente, processioni, prima comunione…)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Pietà mariana (rosario [Pio V], litanie lauretane, feste…). Mariologia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Santi. Reliquie. Giuseppe. Angeli. Satana.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Predicazione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Missioni popolari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Originalità: La coscienza dell’uomo di poter ricevere nella sua dimensione interiore una luce che gli consente di realizzarsi illimitatamente nella sua tensione verso Dio, pur rimanendo sempre se stesso.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                       “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Ecco, lo Sposo viene”. 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it-IT" sz="4400" spc="-1" strike="noStrike">
                <a:solidFill>
                  <a:srgbClr val="ffc000"/>
                </a:solidFill>
                <a:latin typeface="Calibri"/>
              </a:rPr>
              <a:t>Letteratura e dottrine post-tridentine</a:t>
            </a:r>
            <a:endParaRPr b="0" lang="it-IT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TextShape 2"/>
          <p:cNvSpPr txBox="1"/>
          <p:nvPr/>
        </p:nvSpPr>
        <p:spPr>
          <a:xfrm>
            <a:off x="457200" y="1600200"/>
            <a:ext cx="8229240" cy="4924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it-IT" sz="3200" spc="-1" strike="noStrike">
                <a:solidFill>
                  <a:srgbClr val="ff0000"/>
                </a:solidFill>
                <a:latin typeface="Calibri"/>
              </a:rPr>
              <a:t>Achille Gagliardi 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(1537-1607) gesuita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Breve compendio intorno alla perfettione christiana 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Dell’amor proprio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it-IT" sz="3200" spc="-1" strike="noStrike">
                <a:solidFill>
                  <a:srgbClr val="ff0000"/>
                </a:solidFill>
                <a:latin typeface="Calibri"/>
              </a:rPr>
              <a:t>Lorenzo Scupoli 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(1530-1610) teatino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Il combattimento spirituale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Gesuiti (Roberto Bellarmino, Luigi Gonzaga), Barnabiti, Teatini, Oratoriani, Francescani, Serviti, Domenicani, Carmelitani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457200" y="332640"/>
            <a:ext cx="8229240" cy="6264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Mistica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→ 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ottimismo cristiano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             </a:t>
            </a:r>
            <a:r>
              <a:rPr b="1" lang="it-IT" sz="3200" spc="-1" strike="noStrike">
                <a:solidFill>
                  <a:srgbClr val="ff0000"/>
                </a:solidFill>
                <a:latin typeface="Calibri"/>
              </a:rPr>
              <a:t>san Filippo Neri 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(1515-1595)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it-IT" sz="3200" spc="-1" strike="noStrike">
                <a:solidFill>
                  <a:srgbClr val="ff0000"/>
                </a:solidFill>
                <a:latin typeface="Calibri"/>
              </a:rPr>
              <a:t>Bartolomeo Cambi da Salutio 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(1558-1617): </a:t>
            </a: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Paradiso de’ contempaltivi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it-IT" sz="3200" spc="-1" strike="noStrike">
                <a:solidFill>
                  <a:srgbClr val="ff0000"/>
                </a:solidFill>
                <a:latin typeface="Calibri"/>
              </a:rPr>
              <a:t>Tommaso da Olera 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(1563-1631): </a:t>
            </a: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Fuoco d’amore mandata da Cristo in terra per essere acceso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it-IT" sz="3200" spc="-1" strike="noStrike">
                <a:solidFill>
                  <a:srgbClr val="ff0000"/>
                </a:solidFill>
                <a:latin typeface="Calibri"/>
              </a:rPr>
              <a:t>Battistina Vernazza 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(1497-1587): </a:t>
            </a: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Dubbi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it-IT" sz="3200" spc="-1" strike="noStrike">
                <a:solidFill>
                  <a:srgbClr val="ff0000"/>
                </a:solidFill>
                <a:latin typeface="Calibri"/>
              </a:rPr>
              <a:t>Caterina de’ Ricci 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(1522-1590): 700 lettere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it-IT" sz="3200" spc="-1" strike="noStrike">
                <a:solidFill>
                  <a:srgbClr val="ff0000"/>
                </a:solidFill>
                <a:latin typeface="Calibri"/>
              </a:rPr>
              <a:t>Maddalena de’ Pazzi 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(1566-1607)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it-IT" sz="5400" spc="-1" strike="noStrike">
                <a:solidFill>
                  <a:srgbClr val="0070c0"/>
                </a:solidFill>
                <a:latin typeface="Calibri"/>
              </a:rPr>
              <a:t>La scuola francese</a:t>
            </a:r>
            <a:endParaRPr b="0" lang="it-IT" sz="5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Decadenza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“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ambiente devoto”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it-IT" sz="3200" spc="-1" strike="noStrike">
                <a:solidFill>
                  <a:srgbClr val="ff0000"/>
                </a:solidFill>
                <a:latin typeface="Calibri"/>
              </a:rPr>
              <a:t>Benedetto da Canfeld 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(1562-1619)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Il cavaliere cristiano, con dialogo tra un cristiano e un pagano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Regola di perfezione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457200" y="620640"/>
            <a:ext cx="8229240" cy="5505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780"/>
              </a:spcBef>
            </a:pPr>
            <a:r>
              <a:rPr b="1" lang="it-IT" sz="3900" spc="-1" strike="noStrike">
                <a:solidFill>
                  <a:srgbClr val="ff0000"/>
                </a:solidFill>
                <a:latin typeface="Calibri"/>
              </a:rPr>
              <a:t>Francesco di Sales 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(1567-1622)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Controversia con il calvinismo: formare i cattolici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Direzione spirituale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70c0"/>
              </a:buClr>
              <a:buFont typeface="Arial"/>
              <a:buChar char="-"/>
            </a:pPr>
            <a:r>
              <a:rPr b="1" i="1" lang="it-IT" sz="3200" spc="-1" strike="noStrike">
                <a:solidFill>
                  <a:srgbClr val="0070c0"/>
                </a:solidFill>
                <a:latin typeface="Calibri"/>
              </a:rPr>
              <a:t>Introduzione alla vita devota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Adattamento al pubblico, ogni condizione come mezzo di perfezione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Incontro con Giovanna di Chantal (1572-1641)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70c0"/>
              </a:buClr>
              <a:buFont typeface="Arial"/>
              <a:buChar char="-"/>
            </a:pPr>
            <a:r>
              <a:rPr b="1" i="1" lang="it-IT" sz="3200" spc="-1" strike="noStrike">
                <a:solidFill>
                  <a:srgbClr val="0070c0"/>
                </a:solidFill>
                <a:latin typeface="Calibri"/>
              </a:rPr>
              <a:t>Trattato dell’amor di Dio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457200" y="404640"/>
            <a:ext cx="8229240" cy="5721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>
                <a:solidFill>
                  <a:srgbClr val="ff0000"/>
                </a:solidFill>
                <a:latin typeface="Calibri"/>
              </a:rPr>
              <a:t>Pierre de Bérulle 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(1575-1629)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→ 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spiritualità berulliana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>
                <a:solidFill>
                  <a:srgbClr val="ff0000"/>
                </a:solidFill>
                <a:latin typeface="Calibri"/>
              </a:rPr>
              <a:t>Vincenzo de’ Paoli 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(1581-1660)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>
                <a:solidFill>
                  <a:srgbClr val="ff0000"/>
                </a:solidFill>
                <a:latin typeface="Calibri"/>
              </a:rPr>
              <a:t>Giovanni Eudes 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(1601-1680)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Compagnia di Gesù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>
                <a:solidFill>
                  <a:srgbClr val="ff0000"/>
                </a:solidFill>
                <a:latin typeface="Calibri"/>
              </a:rPr>
              <a:t>Louis Lallemant 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(1588-1635)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Riforme monastiche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- Port Royal: </a:t>
            </a:r>
            <a:r>
              <a:rPr b="0" lang="it-IT" sz="3200" spc="-1" strike="noStrike">
                <a:solidFill>
                  <a:srgbClr val="ff0000"/>
                </a:solidFill>
                <a:latin typeface="Calibri"/>
              </a:rPr>
              <a:t>madre Angelica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it-IT" sz="6000" spc="-1" strike="noStrike">
                <a:solidFill>
                  <a:srgbClr val="0070c0"/>
                </a:solidFill>
                <a:latin typeface="Calibri"/>
              </a:rPr>
              <a:t>La scuola spagnola</a:t>
            </a:r>
            <a:endParaRPr b="0" lang="it-IT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879"/>
              </a:spcBef>
            </a:pPr>
            <a:r>
              <a:rPr b="1" lang="it-IT" sz="4400" spc="-1" strike="noStrike">
                <a:solidFill>
                  <a:srgbClr val="ff0000"/>
                </a:solidFill>
                <a:latin typeface="Calibri"/>
              </a:rPr>
              <a:t>Ignazio di Loyola 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(1491-1556)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Vita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Fenomeni mistici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i="1" lang="it-IT" sz="3200" spc="-1" strike="noStrike">
                <a:solidFill>
                  <a:srgbClr val="0070c0"/>
                </a:solidFill>
                <a:latin typeface="Calibri"/>
              </a:rPr>
              <a:t>Esercizi 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Diario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Trasformazione mistica ignaziana: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ctr">
              <a:lnSpc>
                <a:spcPct val="100000"/>
              </a:lnSpc>
              <a:spcBef>
                <a:spcPts val="641"/>
              </a:spcBef>
            </a:pPr>
            <a:r>
              <a:rPr b="1" lang="it-IT" sz="3200" spc="-1" strike="noStrike">
                <a:solidFill>
                  <a:srgbClr val="7030a0"/>
                </a:solidFill>
                <a:latin typeface="Calibri"/>
              </a:rPr>
              <a:t>Il processo mediante il quale il fedele si ordina interiormente per prendere decisioni 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ctr">
              <a:lnSpc>
                <a:spcPct val="100000"/>
              </a:lnSpc>
              <a:spcBef>
                <a:spcPts val="641"/>
              </a:spcBef>
            </a:pPr>
            <a:r>
              <a:rPr b="1" lang="it-IT" sz="3200" spc="-1" strike="noStrike">
                <a:solidFill>
                  <a:srgbClr val="7030a0"/>
                </a:solidFill>
                <a:latin typeface="Calibri"/>
              </a:rPr>
              <a:t>nella sua vita secondo la volontà divina.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ctr">
              <a:lnSpc>
                <a:spcPct val="100000"/>
              </a:lnSpc>
              <a:spcBef>
                <a:spcPts val="641"/>
              </a:spcBef>
            </a:pPr>
            <a:r>
              <a:rPr b="1" lang="it-IT" sz="3200" spc="-1" strike="noStrike">
                <a:solidFill>
                  <a:srgbClr val="ff0000"/>
                </a:solidFill>
                <a:latin typeface="Calibri"/>
              </a:rPr>
              <a:t>L’unione con Dio si realizza nella decisione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457200" y="731880"/>
            <a:ext cx="8229240" cy="5433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Quando il fedele sceglie secondo la volontà del suo Amato, si purifica e si unisce a Dio perché assume quello che Egli vuole che sia scelto. 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Nella decisione </a:t>
            </a: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giusta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 del fedele si manifesta il suo amore verso Dio, ma si rende trasparente l’amore divino perché in quella decisione si manifesta il </a:t>
            </a: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giusto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 amore di Dio.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ctr"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Il fedele si converte in uno 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ctr"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strumento fedele di Dio.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ctr"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>
                <a:solidFill>
                  <a:srgbClr val="002060"/>
                </a:solidFill>
                <a:latin typeface="Calibri"/>
              </a:rPr>
              <a:t>Trasformazione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: </a:t>
            </a:r>
            <a:r>
              <a:rPr b="1" lang="it-IT" sz="3200" spc="-1" strike="noStrike">
                <a:solidFill>
                  <a:srgbClr val="ff0000"/>
                </a:solidFill>
                <a:latin typeface="Calibri"/>
              </a:rPr>
              <a:t>ordinarsi interiormente per decidere giustamente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457200" y="476640"/>
            <a:ext cx="8229240" cy="5649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it-IT" sz="3200" spc="-1" strike="noStrike">
                <a:solidFill>
                  <a:srgbClr val="00b050"/>
                </a:solidFill>
                <a:latin typeface="Calibri"/>
              </a:rPr>
              <a:t>Alumbrados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Recogidos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Dejados 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it-IT" sz="3200" spc="-1" strike="noStrike">
                <a:solidFill>
                  <a:srgbClr val="ff0000"/>
                </a:solidFill>
                <a:latin typeface="Calibri"/>
              </a:rPr>
              <a:t>Francesco di Osuna 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(1492-1540): 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i="1" lang="it-IT" sz="3200" spc="-1" strike="noStrike">
                <a:solidFill>
                  <a:srgbClr val="0070c0"/>
                </a:solidFill>
                <a:latin typeface="Calibri"/>
              </a:rPr>
              <a:t>                                                 </a:t>
            </a:r>
            <a:r>
              <a:rPr b="1" i="1" lang="it-IT" sz="3200" spc="-1" strike="noStrike">
                <a:solidFill>
                  <a:srgbClr val="0070c0"/>
                </a:solidFill>
                <a:latin typeface="Calibri"/>
              </a:rPr>
              <a:t>Abecedario spirituale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(Terza parte del libro chiamato abecedario spagnolo)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             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Raccoglimento       </a:t>
            </a: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“non pensar nada”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it-IT" sz="3200" spc="-1" strike="noStrike">
                <a:solidFill>
                  <a:srgbClr val="ff0000"/>
                </a:solidFill>
                <a:latin typeface="Calibri"/>
              </a:rPr>
              <a:t>Bernardino di Laredo 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(1482-1540)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i="1" lang="it-IT" sz="3200" spc="-1" strike="noStrike">
                <a:solidFill>
                  <a:srgbClr val="0070c0"/>
                </a:solidFill>
                <a:latin typeface="Calibri"/>
              </a:rPr>
              <a:t>                                           </a:t>
            </a:r>
            <a:r>
              <a:rPr b="1" i="1" lang="it-IT" sz="3200" spc="-1" strike="noStrike">
                <a:solidFill>
                  <a:srgbClr val="0070c0"/>
                </a:solidFill>
                <a:latin typeface="Calibri"/>
              </a:rPr>
              <a:t>Salita del monte Sion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332640"/>
            <a:ext cx="8229240" cy="6192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i="1" lang="it-IT" sz="3200" spc="-1" strike="noStrike">
                <a:solidFill>
                  <a:srgbClr val="0070c0"/>
                </a:solidFill>
                <a:latin typeface="Calibri"/>
              </a:rPr>
              <a:t>Lo splendore delle nozze spirituali/Ornamento delle nozze spirituali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Vita attiva: crescita nelle pratica delle virtù e nel combattere il peccato. [attiva]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Vita interiore: anima illuminata dalla grazia e purificata da Cristo che la libera dalle occupazioni che la distraggono. [attiva]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Vita contemplativa. Contemplazione superessenziale dell’essenza divina in una modalità soprannaturale. L’anima gioisce dell’incontro con Dio nel centro di sé. [passiva]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457200" y="404640"/>
            <a:ext cx="8229240" cy="6264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961"/>
              </a:spcBef>
            </a:pPr>
            <a:r>
              <a:rPr b="1" lang="it-IT" sz="4800" spc="-1" strike="noStrike">
                <a:solidFill>
                  <a:srgbClr val="ff0000"/>
                </a:solidFill>
                <a:latin typeface="Calibri"/>
              </a:rPr>
              <a:t>Teresa d’Avila 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(Avila 1515-Alba 1582)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1537 professione nel Carmelo dell’Incarnazione di Avila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malattie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Dal 1556 fenomeni mistici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Dal 1562 riforma del Carmelo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1567 primo incontro con Giovanni della Croce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1572 sposalizio spirituale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i="1" lang="it-IT" sz="3200" spc="-1" strike="noStrike">
                <a:solidFill>
                  <a:srgbClr val="0070c0"/>
                </a:solidFill>
                <a:latin typeface="Calibri"/>
              </a:rPr>
              <a:t>Vita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i="1" lang="it-IT" sz="3200" spc="-1" strike="noStrike">
                <a:solidFill>
                  <a:srgbClr val="0070c0"/>
                </a:solidFill>
                <a:latin typeface="Calibri"/>
              </a:rPr>
              <a:t>Cammino di perfezione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i="1" lang="it-IT" sz="3200" spc="-1" strike="noStrike">
                <a:solidFill>
                  <a:srgbClr val="0070c0"/>
                </a:solidFill>
                <a:latin typeface="Calibri"/>
              </a:rPr>
              <a:t>Castello interiore/Libro delle mansioni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i="1" lang="it-IT" sz="3200" spc="-1" strike="noStrike">
                <a:solidFill>
                  <a:srgbClr val="0070c0"/>
                </a:solidFill>
                <a:latin typeface="Calibri"/>
              </a:rPr>
              <a:t>Fondazioni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i="1" lang="it-IT" sz="3200" spc="-1" strike="noStrike">
                <a:solidFill>
                  <a:srgbClr val="0070c0"/>
                </a:solidFill>
                <a:latin typeface="Calibri"/>
              </a:rPr>
              <a:t>Relazioni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457200" y="404640"/>
            <a:ext cx="8229240" cy="6120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it-IT" sz="3200" spc="-1" strike="noStrike">
                <a:solidFill>
                  <a:srgbClr val="0070c0"/>
                </a:solidFill>
                <a:latin typeface="Calibri"/>
              </a:rPr>
              <a:t>Castello interiore</a:t>
            </a:r>
            <a:r>
              <a:rPr b="0" lang="it-IT" sz="3200" spc="-1" strike="noStrike">
                <a:solidFill>
                  <a:srgbClr val="0070c0"/>
                </a:solidFill>
                <a:latin typeface="Calibri"/>
              </a:rPr>
              <a:t> 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VII, 2, 4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Possiamo paragonare l’unione a due candele di cera unita insieme così perfettamente da formare una sola fiamma, oppure come se il lucignolo, la fiamma e la cera non siano che una cosa sola. Nondimeno le candele si possono separare, ricavandone due candele distinte: così pure il lucignolo dalla cera.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Ma nel caso nostro è come l’acqua del cielo che cade in un fiume o in una fonte, dove si confonde in tal modo da non saper più distinguere quella del fiume da quella del cielo; oppure come un piccolo ruscello che va a finire nel mare, da cui non è più possibile separarlo; o come una gran luce che entra in una stanza per due finestre: vi entra divisa, e dentro si fa un tutt’uno.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457200" y="332640"/>
            <a:ext cx="8229240" cy="5793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720"/>
              </a:spcBef>
            </a:pPr>
            <a:r>
              <a:rPr b="1" lang="it-IT" sz="3600" spc="-1" strike="noStrike">
                <a:solidFill>
                  <a:srgbClr val="ff0000"/>
                </a:solidFill>
                <a:latin typeface="Calibri"/>
              </a:rPr>
              <a:t>Giovanni della Croce 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(Avila, 1542-1591)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1536 entra nel Carmelo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Prova la vita certosina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Università di Salamanca e Alcalà de Henares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Incontra Teresa ed inizia la riforma del Carmelo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1577 carcere conventuale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i="1" lang="it-IT" sz="3200" spc="-1" strike="noStrike">
                <a:solidFill>
                  <a:srgbClr val="00b0f0"/>
                </a:solidFill>
                <a:latin typeface="Calibri"/>
              </a:rPr>
              <a:t>Salita del monte Carmelo, Notte oscura, Cantico spirituale, Fiamma viva d’amore</a:t>
            </a: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457200" y="188640"/>
            <a:ext cx="8290800" cy="6480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it-IT" sz="3200" spc="-1" strike="noStrike">
                <a:solidFill>
                  <a:srgbClr val="0070c0"/>
                </a:solidFill>
                <a:latin typeface="Calibri"/>
              </a:rPr>
              <a:t>Fiamma d’amor viva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O fiamma d’amor viva,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che tenera ferisci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Dell’alma mia il più profondo centro!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Poiché non sei più schiva,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Finiscimi se vuoi,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il velo squarcia a questo dolce incontro!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 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O dolce cauterio!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O deliziosa piaga!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Morbida mano, tocco delicato,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che sa di eterna vita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e ogni debito paga!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Morte in vita uccidendo, hai tramutato.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 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O lampade di fuoco,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nei cui vivi bagliori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gli abissi più profondi del mio senso,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prima oscuro e cieco,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con rara perfezion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all’Amato or dan luce e calor!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 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Come mite e amoroso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ti svegli sul mio seno,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dove in segreto e solo tu dimori!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Col tuo dolce respiro,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di bene e gloria pieno,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Quanto teneramente m’innamori!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Dio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“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comunica il suo essere soprannaturale, in modo che quella [l’anima] sembra Dio stesso e possiede ciò che possiede Dio. L’unione che si instaura, quando Dio concede all’anima tale grazia soprannaturale, produce una </a:t>
            </a:r>
            <a:r>
              <a:rPr b="1" i="1" lang="it-IT" sz="3200" spc="-1" strike="noStrike">
                <a:solidFill>
                  <a:srgbClr val="00b050"/>
                </a:solidFill>
                <a:latin typeface="Calibri"/>
              </a:rPr>
              <a:t>trasformazione partecipativa</a:t>
            </a:r>
            <a:r>
              <a:rPr b="1" i="1" lang="it-IT" sz="3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tale che tutte le cose di Dio e l’anima costituiscono una sola cosa. L’anima assomiglia più a Dio che a se stessa, addirittura è Dio per partecipazione”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>
              <a:lnSpc>
                <a:spcPct val="100000"/>
              </a:lnSpc>
              <a:spcBef>
                <a:spcPts val="479"/>
              </a:spcBef>
            </a:pPr>
            <a:r>
              <a:rPr b="0" i="1" lang="it-IT" sz="2400" spc="-1" strike="noStrike">
                <a:solidFill>
                  <a:srgbClr val="000000"/>
                </a:solidFill>
                <a:latin typeface="Calibri"/>
              </a:rPr>
              <a:t>2Salita al Monte Carmelo 5,7</a:t>
            </a:r>
            <a:endParaRPr b="0" lang="it-IT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it-IT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457200" y="260640"/>
            <a:ext cx="8229240" cy="5865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it-IT" sz="3200" spc="-1" strike="noStrike">
                <a:solidFill>
                  <a:srgbClr val="0070c0"/>
                </a:solidFill>
                <a:latin typeface="Calibri"/>
              </a:rPr>
              <a:t>La salita del Monte Carmelo 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i="1" lang="it-IT" sz="3200" spc="-1" strike="noStrike">
                <a:solidFill>
                  <a:srgbClr val="0070c0"/>
                </a:solidFill>
                <a:latin typeface="Calibri"/>
              </a:rPr>
              <a:t>          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 u="sng">
                <a:solidFill>
                  <a:srgbClr val="ff0000"/>
                </a:solidFill>
                <a:uFillTx/>
                <a:latin typeface="Calibri"/>
              </a:rPr>
              <a:t>Purificazione attiva</a:t>
            </a:r>
            <a:r>
              <a:rPr b="0" lang="it-IT" sz="3200" spc="-1" strike="noStrike">
                <a:solidFill>
                  <a:srgbClr val="ff0000"/>
                </a:solidFill>
                <a:latin typeface="Calibri"/>
              </a:rPr>
              <a:t>  </a:t>
            </a: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(Salita del monte Carmelo)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«comprende tutto ciò che l’anima può fare da sola per entrare nella notte» 1 S 13,1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spcBef>
                <a:spcPts val="641"/>
              </a:spcBef>
            </a:pP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spcBef>
                <a:spcPts val="641"/>
              </a:spcBef>
              <a:buClr>
                <a:srgbClr val="00b05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b050"/>
                </a:solidFill>
                <a:latin typeface="Calibri"/>
              </a:rPr>
              <a:t>Notte del senso 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«gli appetiti vengono privati del gusto in tutte le cose» 1 </a:t>
            </a: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S 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3,1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spcBef>
                <a:spcPts val="641"/>
              </a:spcBef>
            </a:pP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spcBef>
                <a:spcPts val="641"/>
              </a:spcBef>
              <a:buClr>
                <a:srgbClr val="00b05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b050"/>
                </a:solidFill>
                <a:latin typeface="Calibri"/>
              </a:rPr>
              <a:t>Notte dello spirito 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«la </a:t>
            </a:r>
            <a:r>
              <a:rPr b="1" lang="it-IT" sz="3200" spc="-1" strike="noStrike">
                <a:solidFill>
                  <a:srgbClr val="0070c0"/>
                </a:solidFill>
                <a:latin typeface="Calibri"/>
              </a:rPr>
              <a:t>fede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 crea il vuoto nell’</a:t>
            </a:r>
            <a:r>
              <a:rPr b="0" lang="it-IT" sz="3200" spc="-1" strike="noStrike">
                <a:solidFill>
                  <a:srgbClr val="ff0000"/>
                </a:solidFill>
                <a:latin typeface="Calibri"/>
              </a:rPr>
              <a:t>intelletto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; la </a:t>
            </a:r>
            <a:r>
              <a:rPr b="1" lang="it-IT" sz="3200" spc="-1" strike="noStrike">
                <a:solidFill>
                  <a:srgbClr val="0070c0"/>
                </a:solidFill>
                <a:latin typeface="Calibri"/>
              </a:rPr>
              <a:t>speranza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 spoglia di ogni possesso la </a:t>
            </a:r>
            <a:r>
              <a:rPr b="0" lang="it-IT" sz="3200" spc="-1" strike="noStrike">
                <a:solidFill>
                  <a:srgbClr val="ff0000"/>
                </a:solidFill>
                <a:latin typeface="Calibri"/>
              </a:rPr>
              <a:t>memoria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; la </a:t>
            </a:r>
            <a:r>
              <a:rPr b="1" lang="it-IT" sz="3200" spc="-1" strike="noStrike">
                <a:solidFill>
                  <a:srgbClr val="0070c0"/>
                </a:solidFill>
                <a:latin typeface="Calibri"/>
              </a:rPr>
              <a:t>carità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 opera il vuoto nella </a:t>
            </a:r>
            <a:r>
              <a:rPr b="0" lang="it-IT" sz="3200" spc="-1" strike="noStrike">
                <a:solidFill>
                  <a:srgbClr val="ff0000"/>
                </a:solidFill>
                <a:latin typeface="Calibri"/>
              </a:rPr>
              <a:t>volontà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 per spogliarla da ogni piacere che non è Dio» 2 </a:t>
            </a: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S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 6,2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457200" y="260640"/>
            <a:ext cx="8229240" cy="5865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 u="sng">
                <a:solidFill>
                  <a:srgbClr val="ff0000"/>
                </a:solidFill>
                <a:uFillTx/>
                <a:latin typeface="Calibri"/>
              </a:rPr>
              <a:t>Purificazione passiva </a:t>
            </a:r>
            <a:r>
              <a:rPr b="0" lang="it-IT" sz="3200" spc="-1" strike="noStrike">
                <a:solidFill>
                  <a:srgbClr val="ff0000"/>
                </a:solidFill>
                <a:latin typeface="Calibri"/>
              </a:rPr>
              <a:t> </a:t>
            </a: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(Notte oscura)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«Quando l’anima non fa nulla da sé, ma resta passiva all’azione di Dio» 1 </a:t>
            </a: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S 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13,1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b05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b050"/>
                </a:solidFill>
                <a:latin typeface="Calibri"/>
              </a:rPr>
              <a:t>Notte del senso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Correzione dei vizi capitali; ansia; principale frutto: la conoscenza di sé e della propria miseria condizione per conoscere Dio.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b05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b050"/>
                </a:solidFill>
                <a:latin typeface="Calibri"/>
              </a:rPr>
              <a:t>Notte dello spirito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L’anima è profondamente purificata e illuminata. Travestimento delle virtù teologali. Preparazione all’unione d’amore con Dio.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251640" y="548640"/>
            <a:ext cx="8712720" cy="5577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720"/>
              </a:spcBef>
            </a:pPr>
            <a:r>
              <a:rPr b="1" lang="it-IT" sz="3600" spc="-1" strike="noStrike">
                <a:solidFill>
                  <a:srgbClr val="7030a0"/>
                </a:solidFill>
                <a:latin typeface="Calibri"/>
              </a:rPr>
              <a:t>Unione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: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ff0000"/>
              </a:buClr>
              <a:buFont typeface="Arial"/>
              <a:buChar char="-"/>
            </a:pPr>
            <a:r>
              <a:rPr b="1" lang="it-IT" sz="3200" spc="-1" strike="noStrike">
                <a:solidFill>
                  <a:srgbClr val="ff0000"/>
                </a:solidFill>
                <a:latin typeface="Calibri"/>
              </a:rPr>
              <a:t>essenziale o sostanziale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: unione </a:t>
            </a: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naturale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 tra Creatore e creatura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ff0000"/>
              </a:buClr>
              <a:buFont typeface="Arial"/>
              <a:buChar char="-"/>
            </a:pPr>
            <a:r>
              <a:rPr b="1" lang="it-IT" sz="3200" spc="-1" strike="noStrike">
                <a:solidFill>
                  <a:srgbClr val="ff0000"/>
                </a:solidFill>
                <a:latin typeface="Calibri"/>
              </a:rPr>
              <a:t>di somiglianza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: </a:t>
            </a: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soprannaturale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. “si verifica quando viene a crearsi somiglianza d’amore”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ctr">
              <a:lnSpc>
                <a:spcPct val="100000"/>
              </a:lnSpc>
              <a:spcBef>
                <a:spcPts val="641"/>
              </a:spcBef>
            </a:pPr>
            <a:r>
              <a:rPr b="1" lang="it-IT" sz="3200" spc="-1" strike="noStrike">
                <a:solidFill>
                  <a:srgbClr val="0070c0"/>
                </a:solidFill>
                <a:latin typeface="Calibri"/>
              </a:rPr>
              <a:t>Matrimonio spirituale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ctr"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“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una trasformazione totale dell’anima nell’Amato” 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ctr"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“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entrambi le parti 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ctr"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si donano l’uno all’altra”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it-IT" sz="3200" spc="-1" strike="noStrike">
                <a:solidFill>
                  <a:srgbClr val="ff0000"/>
                </a:solidFill>
                <a:latin typeface="Calibri"/>
              </a:rPr>
              <a:t>Giovanni d’Avila 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(1499-1569). 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Audi, filia.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Catechesi, predicazione, direzione spirituale, riforma della chiesa. L’apostolo dell’Andalusia.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it-IT" sz="3200" spc="-1" strike="noStrike">
                <a:solidFill>
                  <a:srgbClr val="ff0000"/>
                </a:solidFill>
                <a:latin typeface="Calibri"/>
              </a:rPr>
              <a:t>Pietro d’Alcántara 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(1499-1562)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it-IT" sz="5400" spc="-1" strike="noStrike">
                <a:solidFill>
                  <a:srgbClr val="0070c0"/>
                </a:solidFill>
                <a:latin typeface="Calibri"/>
              </a:rPr>
              <a:t>La scuola inglese</a:t>
            </a:r>
            <a:endParaRPr b="0" lang="it-IT" sz="5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Pragmatismo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In contrasto con le preoccupazioni speculative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961"/>
              </a:spcBef>
            </a:pPr>
            <a:r>
              <a:rPr b="1" lang="it-IT" sz="4800" spc="-1" strike="noStrike">
                <a:solidFill>
                  <a:srgbClr val="ff0000"/>
                </a:solidFill>
                <a:latin typeface="Calibri"/>
              </a:rPr>
              <a:t>Riccardo Rolle 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(1330-1349)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Esperienza eremitica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Opposizione tra amore di Dio e carità fraterna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spcBef>
                <a:spcPts val="641"/>
              </a:spcBef>
            </a:pPr>
            <a:r>
              <a:rPr b="0" i="1" lang="it-IT" sz="3200" spc="-1" strike="noStrike">
                <a:solidFill>
                  <a:srgbClr val="00b0f0"/>
                </a:solidFill>
                <a:latin typeface="Calibri"/>
              </a:rPr>
              <a:t>Incendium amoris, Form of perfect lving, Melos amoris, Emendatio vitae, Canticum amoris Beata Virginis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251640" y="476640"/>
            <a:ext cx="8712720" cy="5649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799"/>
              </a:spcBef>
            </a:pPr>
            <a:r>
              <a:rPr b="1" i="1" lang="it-IT" sz="4000" spc="-1" strike="noStrike">
                <a:solidFill>
                  <a:srgbClr val="00b050"/>
                </a:solidFill>
                <a:latin typeface="Calibri"/>
              </a:rPr>
              <a:t>La nube della non conoscenza 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(1350-1370)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- Manuale indirizzato a un giovane ventiquattrenne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Ispirazione alla Teologia mistica dello Pseudo-Dionigi e alla Scrittura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Via apofatica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Ripetizione di una semplice parola: God, sin , lov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Passaggi del contemplativo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rientrare in se stessi, 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cacciare tutto sotto la nube dell’oblio e raggiungere, in completa nudità di spirito, 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la coscienza di sé, 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per arrivare all’immersione in Dio 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fino a identificarsi con Lui.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it-IT" sz="3200" spc="-1" strike="noStrike">
                <a:solidFill>
                  <a:srgbClr val="ff0000"/>
                </a:solidFill>
                <a:latin typeface="Calibri"/>
              </a:rPr>
              <a:t>Walter Hilton 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(†1395)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Scala perfectionis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it-IT" sz="3200" spc="-1" strike="noStrike">
                <a:solidFill>
                  <a:srgbClr val="ff0000"/>
                </a:solidFill>
                <a:latin typeface="Calibri"/>
              </a:rPr>
              <a:t>Giuliana di Norwich 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(1343-1416)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Rivelazioni dell’amore divino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it-IT" sz="3200" spc="-1" strike="noStrike">
                <a:solidFill>
                  <a:srgbClr val="ff0000"/>
                </a:solidFill>
                <a:latin typeface="Calibri"/>
              </a:rPr>
              <a:t>Margery Kempe 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The booke of Margery Kempe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it-IT" sz="4400" spc="-1" strike="noStrike">
                <a:solidFill>
                  <a:srgbClr val="0070c0"/>
                </a:solidFill>
                <a:latin typeface="Calibri"/>
              </a:rPr>
              <a:t>La </a:t>
            </a:r>
            <a:r>
              <a:rPr b="1" i="1" lang="it-IT" sz="4400" spc="-1" strike="noStrike">
                <a:solidFill>
                  <a:srgbClr val="0070c0"/>
                </a:solidFill>
                <a:latin typeface="Calibri"/>
              </a:rPr>
              <a:t>devotio</a:t>
            </a:r>
            <a:r>
              <a:rPr b="1" lang="it-IT" sz="4400" spc="-1" strike="noStrike">
                <a:solidFill>
                  <a:srgbClr val="0070c0"/>
                </a:solidFill>
                <a:latin typeface="Calibri"/>
              </a:rPr>
              <a:t> moderna</a:t>
            </a:r>
            <a:endParaRPr b="0" lang="it-IT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251640" y="1340640"/>
            <a:ext cx="8640720" cy="5328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it-IT" sz="3200" spc="-1" strike="noStrike">
                <a:solidFill>
                  <a:srgbClr val="ff0000"/>
                </a:solidFill>
                <a:latin typeface="Calibri"/>
              </a:rPr>
              <a:t>Gerardo Groote 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(1340-1384)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-  movimento di riforma: contro abusi e vizi.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contemplazione: non ha carattere intellettuale, si identifica con la carità; non tutti ne sono tenuti; esperienza di spogliamento (comune ai renani); imitazione dell’umanità di Cristo; vita attiva e vita contemplativa.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Fonti: Cassiano, Giovanni Climaco, Bernardo, Bonaventura.. Ma il carattere della loro pietà è popolare e non intellettuale.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Per riformare la vita religiosa ne fondò una nuova forma: non adotta una regola; movimento laico di interiorizzazione della vita vissuta in comunità.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Introduzione dell’esercizio sistematico della meditazione (</a:t>
            </a: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lectio, meditatio, affectio, oratio, examinatio, compuctio cordis, contemplatio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…)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832</TotalTime>
  <Application>LibreOffice/5.4.1.2$MacOSX_X86_64 LibreOffice_project/ea7cb86e6eeb2bf3a5af73a8f7777ac570321527</Application>
  <Words>1825</Words>
  <Paragraphs>253</Paragraphs>
  <Company>Hewlett-Packard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2020-02-12T13:57:02Z</dcterms:created>
  <dc:creator>Emanuele</dc:creator>
  <dc:description/>
  <dc:language>it-IT</dc:language>
  <cp:lastModifiedBy/>
  <dcterms:modified xsi:type="dcterms:W3CDTF">2020-02-18T10:07:39Z</dcterms:modified>
  <cp:revision>12</cp:revision>
  <dc:subject/>
  <dc:title>MIST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Hewlett-Packard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Presentazione su schermo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39</vt:i4>
  </property>
</Properties>
</file>