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70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87" r:id="rId16"/>
    <p:sldId id="269" r:id="rId17"/>
    <p:sldId id="278" r:id="rId18"/>
    <p:sldId id="271" r:id="rId19"/>
    <p:sldId id="272" r:id="rId20"/>
    <p:sldId id="273" r:id="rId21"/>
    <p:sldId id="274" r:id="rId22"/>
    <p:sldId id="277" r:id="rId23"/>
    <p:sldId id="275" r:id="rId24"/>
    <p:sldId id="276" r:id="rId25"/>
    <p:sldId id="279" r:id="rId26"/>
    <p:sldId id="280" r:id="rId27"/>
    <p:sldId id="283" r:id="rId28"/>
    <p:sldId id="281" r:id="rId29"/>
    <p:sldId id="282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16C0-C40F-47E5-AE8F-9CE5E6379B17}" type="datetimeFigureOut">
              <a:rPr lang="it-IT" smtClean="0"/>
              <a:pPr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6BE6-02C0-4C87-9F03-7739D978B7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16C0-C40F-47E5-AE8F-9CE5E6379B17}" type="datetimeFigureOut">
              <a:rPr lang="it-IT" smtClean="0"/>
              <a:pPr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6BE6-02C0-4C87-9F03-7739D978B7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16C0-C40F-47E5-AE8F-9CE5E6379B17}" type="datetimeFigureOut">
              <a:rPr lang="it-IT" smtClean="0"/>
              <a:pPr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6BE6-02C0-4C87-9F03-7739D978B7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16C0-C40F-47E5-AE8F-9CE5E6379B17}" type="datetimeFigureOut">
              <a:rPr lang="it-IT" smtClean="0"/>
              <a:pPr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6BE6-02C0-4C87-9F03-7739D978B7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16C0-C40F-47E5-AE8F-9CE5E6379B17}" type="datetimeFigureOut">
              <a:rPr lang="it-IT" smtClean="0"/>
              <a:pPr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6BE6-02C0-4C87-9F03-7739D978B7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16C0-C40F-47E5-AE8F-9CE5E6379B17}" type="datetimeFigureOut">
              <a:rPr lang="it-IT" smtClean="0"/>
              <a:pPr/>
              <a:t>11/02/2020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6BE6-02C0-4C87-9F03-7739D978B7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16C0-C40F-47E5-AE8F-9CE5E6379B17}" type="datetimeFigureOut">
              <a:rPr lang="it-IT" smtClean="0"/>
              <a:pPr/>
              <a:t>11/02/2020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6BE6-02C0-4C87-9F03-7739D978B7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16C0-C40F-47E5-AE8F-9CE5E6379B17}" type="datetimeFigureOut">
              <a:rPr lang="it-IT" smtClean="0"/>
              <a:pPr/>
              <a:t>11/02/2020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6BE6-02C0-4C87-9F03-7739D978B7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16C0-C40F-47E5-AE8F-9CE5E6379B17}" type="datetimeFigureOut">
              <a:rPr lang="it-IT" smtClean="0"/>
              <a:pPr/>
              <a:t>11/02/2020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6BE6-02C0-4C87-9F03-7739D978B7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16C0-C40F-47E5-AE8F-9CE5E6379B17}" type="datetimeFigureOut">
              <a:rPr lang="it-IT" smtClean="0"/>
              <a:pPr/>
              <a:t>11/02/2020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6BE6-02C0-4C87-9F03-7739D978B7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16C0-C40F-47E5-AE8F-9CE5E6379B17}" type="datetimeFigureOut">
              <a:rPr lang="it-IT" smtClean="0"/>
              <a:pPr/>
              <a:t>11/02/2020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6BE6-02C0-4C87-9F03-7739D978B7C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E16C0-C40F-47E5-AE8F-9CE5E6379B17}" type="datetimeFigureOut">
              <a:rPr lang="it-IT" smtClean="0"/>
              <a:pPr/>
              <a:t>11/02/2020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46BE6-02C0-4C87-9F03-7739D978B7C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1944215"/>
          </a:xfrm>
        </p:spPr>
        <p:txBody>
          <a:bodyPr>
            <a:noAutofit/>
          </a:bodyPr>
          <a:lstStyle/>
          <a:p>
            <a:r>
              <a:rPr lang="it-IT" sz="7200" b="1" dirty="0" smtClean="0">
                <a:solidFill>
                  <a:srgbClr val="FF0000"/>
                </a:solidFill>
              </a:rPr>
              <a:t>La spiritualità </a:t>
            </a:r>
            <a:br>
              <a:rPr lang="it-IT" sz="7200" b="1" dirty="0" smtClean="0">
                <a:solidFill>
                  <a:srgbClr val="FF0000"/>
                </a:solidFill>
              </a:rPr>
            </a:br>
            <a:r>
              <a:rPr lang="it-IT" sz="7200" b="1" dirty="0" smtClean="0">
                <a:solidFill>
                  <a:srgbClr val="FF0000"/>
                </a:solidFill>
              </a:rPr>
              <a:t>in epoca medievale</a:t>
            </a:r>
            <a:endParaRPr lang="it-IT" sz="7200" b="1" dirty="0">
              <a:solidFill>
                <a:srgbClr val="FF0000"/>
              </a:solidFill>
            </a:endParaRPr>
          </a:p>
        </p:txBody>
      </p:sp>
      <p:pic>
        <p:nvPicPr>
          <p:cNvPr id="4" name="Immagine 3" descr="1.jp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140968"/>
            <a:ext cx="3312368" cy="338437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12068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it-IT" i="1" dirty="0" smtClean="0"/>
              <a:t>“Sia fatta la tua volontà come in cielo così in terra: </a:t>
            </a:r>
            <a:r>
              <a:rPr lang="it-IT" dirty="0" smtClean="0"/>
              <a:t>affinché ti amiamo </a:t>
            </a:r>
            <a:r>
              <a:rPr lang="it-IT" i="1" dirty="0" smtClean="0"/>
              <a:t>con tutto il cuore, </a:t>
            </a:r>
            <a:r>
              <a:rPr lang="it-IT" dirty="0" smtClean="0"/>
              <a:t>sempre pensando a te; </a:t>
            </a:r>
            <a:r>
              <a:rPr lang="it-IT" i="1" dirty="0" smtClean="0"/>
              <a:t>con tutta l'anima, </a:t>
            </a:r>
            <a:r>
              <a:rPr lang="it-IT" dirty="0" smtClean="0"/>
              <a:t>sempre desiderando te; </a:t>
            </a:r>
            <a:r>
              <a:rPr lang="it-IT" i="1" dirty="0" smtClean="0"/>
              <a:t>con tutta la mente, </a:t>
            </a:r>
            <a:r>
              <a:rPr lang="it-IT" dirty="0" smtClean="0"/>
              <a:t>orientando a te tutte le nostre intenzioni e in ogni cosa cercando il tuo onore; e </a:t>
            </a:r>
            <a:r>
              <a:rPr lang="it-IT" i="1" dirty="0" smtClean="0"/>
              <a:t>con tutte le nostre forze, </a:t>
            </a:r>
            <a:r>
              <a:rPr lang="it-IT" dirty="0" smtClean="0"/>
              <a:t>spendendo tutte le nostre energie e sensibilità dell'anima e del corpo a servizio del tuo amore e non per altro; e affinché possiamo amare i nostri prossimi come noi stessi, trascinando tutti con ogni nostro potere al tuo amore, godendo dei beni altrui come dei nostri e nei mali soffrendo insieme con loro </a:t>
            </a:r>
            <a:r>
              <a:rPr lang="it-IT" i="1" dirty="0" smtClean="0"/>
              <a:t>e non recando nessuna offesa a nessuno”.</a:t>
            </a:r>
          </a:p>
          <a:p>
            <a:pPr algn="r">
              <a:buNone/>
            </a:pPr>
            <a:r>
              <a:rPr lang="it-IT" sz="1900" dirty="0" smtClean="0"/>
              <a:t>Francesco d’Assisi</a:t>
            </a:r>
            <a:r>
              <a:rPr lang="it-IT" sz="1900" i="1" dirty="0" smtClean="0"/>
              <a:t>, Commento al Padre nostro</a:t>
            </a:r>
            <a:endParaRPr lang="it-IT" sz="1900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5400" b="1" dirty="0" smtClean="0">
                <a:solidFill>
                  <a:srgbClr val="0070C0"/>
                </a:solidFill>
              </a:rPr>
              <a:t>Antonio di Padova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(Lisbona, 1195 - Padova, 1231)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5300" b="1" dirty="0" err="1" smtClean="0">
                <a:solidFill>
                  <a:srgbClr val="0070C0"/>
                </a:solidFill>
              </a:rPr>
              <a:t>Bonaventura</a:t>
            </a:r>
            <a:r>
              <a:rPr lang="it-IT" sz="5300" b="1" dirty="0" smtClean="0">
                <a:solidFill>
                  <a:srgbClr val="0070C0"/>
                </a:solidFill>
              </a:rPr>
              <a:t/>
            </a:r>
            <a:br>
              <a:rPr lang="it-IT" sz="5300" b="1" dirty="0" smtClean="0">
                <a:solidFill>
                  <a:srgbClr val="0070C0"/>
                </a:solidFill>
              </a:rPr>
            </a:br>
            <a:r>
              <a:rPr lang="it-IT" dirty="0" smtClean="0"/>
              <a:t>(</a:t>
            </a:r>
            <a:r>
              <a:rPr lang="it-IT" dirty="0" err="1" smtClean="0"/>
              <a:t>Bagnoregio</a:t>
            </a:r>
            <a:r>
              <a:rPr lang="it-IT" dirty="0" smtClean="0"/>
              <a:t>, 1221 – 1274)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72208"/>
            <a:ext cx="8229600" cy="4925144"/>
          </a:xfrm>
        </p:spPr>
        <p:txBody>
          <a:bodyPr/>
          <a:lstStyle/>
          <a:p>
            <a:pPr>
              <a:buNone/>
            </a:pPr>
            <a:r>
              <a:rPr lang="it-IT" i="1" dirty="0" err="1" smtClean="0"/>
              <a:t>Collationes</a:t>
            </a:r>
            <a:endParaRPr lang="it-IT" i="1" dirty="0" smtClean="0"/>
          </a:p>
          <a:p>
            <a:pPr>
              <a:buNone/>
            </a:pPr>
            <a:r>
              <a:rPr lang="it-IT" i="1" dirty="0" err="1" smtClean="0"/>
              <a:t>Sermones</a:t>
            </a:r>
            <a:endParaRPr lang="it-IT" i="1" dirty="0" smtClean="0"/>
          </a:p>
          <a:p>
            <a:pPr>
              <a:buNone/>
            </a:pPr>
            <a:r>
              <a:rPr lang="it-IT" i="1" dirty="0" smtClean="0"/>
              <a:t>Itinerarium mentis ad </a:t>
            </a:r>
            <a:r>
              <a:rPr lang="it-IT" i="1" dirty="0" err="1" smtClean="0"/>
              <a:t>Deum</a:t>
            </a:r>
            <a:endParaRPr lang="it-IT" i="1" dirty="0" smtClean="0"/>
          </a:p>
          <a:p>
            <a:pPr>
              <a:buNone/>
            </a:pPr>
            <a:r>
              <a:rPr lang="it-IT" i="1" dirty="0" smtClean="0"/>
              <a:t>De triplici via</a:t>
            </a:r>
          </a:p>
          <a:p>
            <a:pPr>
              <a:buNone/>
            </a:pPr>
            <a:r>
              <a:rPr lang="it-IT" i="1" dirty="0" smtClean="0"/>
              <a:t>Vita di san Francesco</a:t>
            </a:r>
          </a:p>
          <a:p>
            <a:pPr>
              <a:buNone/>
            </a:pPr>
            <a:r>
              <a:rPr lang="it-IT" i="1" dirty="0" err="1" smtClean="0"/>
              <a:t>Breviloquium</a:t>
            </a:r>
            <a:r>
              <a:rPr lang="it-IT" i="1" dirty="0" smtClean="0"/>
              <a:t> </a:t>
            </a:r>
          </a:p>
          <a:p>
            <a:pPr>
              <a:buNone/>
            </a:pPr>
            <a:r>
              <a:rPr lang="it-IT" i="1" dirty="0" smtClean="0"/>
              <a:t>De </a:t>
            </a:r>
            <a:r>
              <a:rPr lang="it-IT" i="1" dirty="0" err="1" smtClean="0"/>
              <a:t>paupertate</a:t>
            </a:r>
            <a:r>
              <a:rPr lang="it-IT" i="1" dirty="0" smtClean="0"/>
              <a:t> </a:t>
            </a:r>
            <a:r>
              <a:rPr lang="it-IT" i="1" dirty="0" err="1" smtClean="0"/>
              <a:t>Christi</a:t>
            </a:r>
            <a:r>
              <a:rPr lang="it-IT" i="1" dirty="0" smtClean="0"/>
              <a:t>; Apologia </a:t>
            </a:r>
            <a:r>
              <a:rPr lang="it-IT" i="1" dirty="0" err="1" smtClean="0"/>
              <a:t>pauperum</a:t>
            </a:r>
            <a:endParaRPr lang="it-IT" i="1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it-IT" dirty="0" smtClean="0"/>
              <a:t>Unione dell’anima con Dio</a:t>
            </a:r>
          </a:p>
          <a:p>
            <a:pPr>
              <a:buFontTx/>
              <a:buChar char="-"/>
            </a:pPr>
            <a:r>
              <a:rPr lang="it-IT" dirty="0" smtClean="0"/>
              <a:t>Esercizi: umiltà, esame di coscienza, confessione</a:t>
            </a:r>
          </a:p>
          <a:p>
            <a:pPr>
              <a:buFontTx/>
              <a:buChar char="-"/>
            </a:pPr>
            <a:r>
              <a:rPr lang="it-IT" dirty="0" smtClean="0"/>
              <a:t>Povertà</a:t>
            </a:r>
          </a:p>
          <a:p>
            <a:pPr>
              <a:buFontTx/>
              <a:buChar char="-"/>
            </a:pPr>
            <a:r>
              <a:rPr lang="it-IT" dirty="0" smtClean="0"/>
              <a:t>Speculazione filosofica e affettività mistica</a:t>
            </a:r>
          </a:p>
          <a:p>
            <a:pPr>
              <a:buFontTx/>
              <a:buChar char="-"/>
            </a:pPr>
            <a:r>
              <a:rPr lang="it-IT" dirty="0" smtClean="0"/>
              <a:t>“ricreazione” dell’anima. Le virtù teologali cooperano alla “rettificazione”, i sacramenti la alimentano e la guariscono, i doni dello Spirito e le beatitudini la fanno dilatare.</a:t>
            </a:r>
          </a:p>
          <a:p>
            <a:pPr>
              <a:buFontTx/>
              <a:buChar char="-"/>
            </a:pPr>
            <a:r>
              <a:rPr lang="it-IT" dirty="0" smtClean="0"/>
              <a:t>Triplice via: purgativa, </a:t>
            </a:r>
            <a:r>
              <a:rPr lang="it-IT" dirty="0" err="1" smtClean="0"/>
              <a:t>illuminativa</a:t>
            </a:r>
            <a:r>
              <a:rPr lang="it-IT" dirty="0" smtClean="0"/>
              <a:t>, unitiva.</a:t>
            </a:r>
          </a:p>
          <a:p>
            <a:pPr>
              <a:buFontTx/>
              <a:buChar char="-"/>
            </a:pPr>
            <a:r>
              <a:rPr lang="it-IT" dirty="0" smtClean="0"/>
              <a:t>Preghiera: riconoscimento della propria miseria, implorazione della divina bontà, omaggio di adorazione.</a:t>
            </a:r>
          </a:p>
          <a:p>
            <a:pPr>
              <a:buFontTx/>
              <a:buChar char="-"/>
            </a:pPr>
            <a:r>
              <a:rPr lang="it-IT" dirty="0" smtClean="0"/>
              <a:t>Contemplazione: sguardo affettivo rivolto a Dio.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26469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it-IT" dirty="0" smtClean="0"/>
              <a:t>“Distingui così le tappe che conducono alla via dell’unione: la vigilanza ti renda attento, perché lo sposo passa rapidamente; la confidenza ti renda forte, perché egli certamente viene; il desiderio ti bruci, perché egli è dolce; e il fervore ti sollevi, perché egli è sublime, e ti pacifichi la compiacenza in lui, perché è bello; ti </a:t>
            </a:r>
            <a:r>
              <a:rPr lang="it-IT" dirty="0" err="1" smtClean="0"/>
              <a:t>inebrii</a:t>
            </a:r>
            <a:r>
              <a:rPr lang="it-IT" dirty="0" smtClean="0"/>
              <a:t> la gioia, perché egli è pienezza d’amore; ti unisca a lui l’attaccamento, perché il suo amore è potente. E possa tu sempre, anima devota, dire con tutto il cuore al Signore: io ti cerco, io ti spero, io ti desidero, verso di te mi slancio e ti afferro, in te esulto, tutto aderisco a te”.</a:t>
            </a:r>
          </a:p>
          <a:p>
            <a:pPr algn="r">
              <a:buNone/>
            </a:pPr>
            <a:r>
              <a:rPr lang="it-IT" i="1" dirty="0" smtClean="0"/>
              <a:t>De triplici via </a:t>
            </a:r>
            <a:r>
              <a:rPr lang="it-IT" dirty="0" err="1" smtClean="0"/>
              <a:t>III</a:t>
            </a:r>
            <a:r>
              <a:rPr lang="it-IT" dirty="0" smtClean="0"/>
              <a:t> 3,5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62646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dirty="0" smtClean="0"/>
              <a:t>«In questa ascesa, perché sia perfetta, </a:t>
            </a:r>
            <a:r>
              <a:rPr lang="it-IT" dirty="0" smtClean="0">
                <a:solidFill>
                  <a:srgbClr val="FF0000"/>
                </a:solidFill>
              </a:rPr>
              <a:t>è necessario che si abbandonino tutte le operazioni dell’intelletto </a:t>
            </a:r>
            <a:r>
              <a:rPr lang="it-IT" dirty="0" smtClean="0"/>
              <a:t>, e che l’apice dell’affetto sia per intero trasportato e trasformato in Dio. Questo stato e mistico e segretissimo, che non lo può conoscere chi non lo sperimenta, e non lo riceve se non chi lo desidera, né lo desidera se non colui che il fuoco dello Spirito Santo, che Cristo mandò sulla terra, profondamente infiamma»</a:t>
            </a:r>
          </a:p>
          <a:p>
            <a:pPr algn="r">
              <a:buNone/>
            </a:pPr>
            <a:r>
              <a:rPr lang="it-IT" dirty="0" smtClean="0"/>
              <a:t>         </a:t>
            </a:r>
            <a:r>
              <a:rPr lang="it-IT" sz="1700" dirty="0" err="1" smtClean="0"/>
              <a:t>Bonaventura</a:t>
            </a:r>
            <a:r>
              <a:rPr lang="it-IT" sz="1700" dirty="0" smtClean="0"/>
              <a:t>, </a:t>
            </a:r>
            <a:r>
              <a:rPr lang="it-IT" sz="1700" i="1" dirty="0" smtClean="0"/>
              <a:t>Itinerario della mente in Dio</a:t>
            </a:r>
            <a:r>
              <a:rPr lang="it-IT" sz="1700" dirty="0" smtClean="0"/>
              <a:t> 7,4.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Angela da Foligno</a:t>
            </a:r>
            <a:br>
              <a:rPr lang="it-IT" b="1" dirty="0" smtClean="0">
                <a:solidFill>
                  <a:srgbClr val="0070C0"/>
                </a:solidFill>
              </a:rPr>
            </a:br>
            <a:r>
              <a:rPr lang="it-IT" dirty="0" smtClean="0"/>
              <a:t>(1249-1309)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Orazione corporale: “col suono di parole ed esercizio del corpo, per esempio genuflessioni”</a:t>
            </a:r>
          </a:p>
          <a:p>
            <a:pPr>
              <a:buNone/>
            </a:pPr>
            <a:r>
              <a:rPr lang="it-IT" dirty="0" smtClean="0"/>
              <a:t>Orazione mentale: “l’anima nostra non pensa altro che a Dio”</a:t>
            </a:r>
          </a:p>
          <a:p>
            <a:pPr>
              <a:buNone/>
            </a:pPr>
            <a:r>
              <a:rPr lang="it-IT" dirty="0" smtClean="0"/>
              <a:t>Orazione soprannaturale: “l’anima è rapita dalla misericordia di Dio e dalla meditazione su di lui quasi al di sopra della natura”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Spiritualità di matrice trinitaria. Rapporto distinto con ciascuna delle Persone divine. Sperimenta l’</a:t>
            </a:r>
            <a:r>
              <a:rPr lang="it-IT" dirty="0" err="1" smtClean="0"/>
              <a:t>inabitazione</a:t>
            </a:r>
            <a:r>
              <a:rPr lang="it-IT" dirty="0" smtClean="0"/>
              <a:t> trinitaria.</a:t>
            </a:r>
          </a:p>
          <a:p>
            <a:pPr>
              <a:buFontTx/>
              <a:buChar char="-"/>
            </a:pPr>
            <a:r>
              <a:rPr lang="it-IT" dirty="0" smtClean="0"/>
              <a:t>Affascinata dalla paternità di Dio</a:t>
            </a:r>
          </a:p>
          <a:p>
            <a:pPr>
              <a:buFontTx/>
              <a:buChar char="-"/>
            </a:pPr>
            <a:r>
              <a:rPr lang="it-IT" dirty="0" smtClean="0"/>
              <a:t>Attratta dall’umanità del Verbo</a:t>
            </a:r>
          </a:p>
          <a:p>
            <a:pPr>
              <a:buFontTx/>
              <a:buChar char="-"/>
            </a:pPr>
            <a:r>
              <a:rPr lang="it-IT" dirty="0" smtClean="0"/>
              <a:t>Vive una teologia della croce</a:t>
            </a:r>
          </a:p>
          <a:p>
            <a:pPr>
              <a:buFontTx/>
              <a:buChar char="-"/>
            </a:pPr>
            <a:r>
              <a:rPr lang="it-IT" dirty="0" smtClean="0"/>
              <a:t>Eucaristia</a:t>
            </a:r>
          </a:p>
          <a:p>
            <a:pPr>
              <a:buFontTx/>
              <a:buChar char="-"/>
            </a:pPr>
            <a:r>
              <a:rPr lang="it-IT" dirty="0" smtClean="0"/>
              <a:t>Maria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6600" b="1" dirty="0" smtClean="0">
                <a:solidFill>
                  <a:srgbClr val="0070C0"/>
                </a:solidFill>
              </a:rPr>
              <a:t>Domenicani</a:t>
            </a:r>
            <a:endParaRPr lang="it-IT" sz="6600" b="1" dirty="0">
              <a:solidFill>
                <a:srgbClr val="0070C0"/>
              </a:solidFill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5300" b="1" dirty="0" smtClean="0">
                <a:solidFill>
                  <a:srgbClr val="0070C0"/>
                </a:solidFill>
              </a:rPr>
              <a:t>Domenico di </a:t>
            </a:r>
            <a:r>
              <a:rPr lang="it-IT" sz="5300" b="1" dirty="0" err="1" smtClean="0">
                <a:solidFill>
                  <a:srgbClr val="0070C0"/>
                </a:solidFill>
              </a:rPr>
              <a:t>Guzman</a:t>
            </a:r>
            <a:r>
              <a:rPr lang="it-IT" sz="5300" b="1" dirty="0" smtClean="0">
                <a:solidFill>
                  <a:srgbClr val="0070C0"/>
                </a:solidFill>
              </a:rPr>
              <a:t/>
            </a:r>
            <a:br>
              <a:rPr lang="it-IT" sz="5300" b="1" dirty="0" smtClean="0">
                <a:solidFill>
                  <a:srgbClr val="0070C0"/>
                </a:solidFill>
              </a:rPr>
            </a:br>
            <a:r>
              <a:rPr lang="it-IT" sz="3100" dirty="0" err="1" smtClean="0"/>
              <a:t>Caleruega</a:t>
            </a:r>
            <a:r>
              <a:rPr lang="it-IT" sz="3100" dirty="0" smtClean="0"/>
              <a:t>,1173-1221</a:t>
            </a:r>
            <a:endParaRPr lang="it-IT" sz="3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24536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it-IT" dirty="0" smtClean="0"/>
              <a:t>Capitolo della cattedrale di </a:t>
            </a:r>
            <a:r>
              <a:rPr lang="it-IT" dirty="0" err="1" smtClean="0"/>
              <a:t>Osma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Missionario in Danimarca con Diego di </a:t>
            </a:r>
            <a:r>
              <a:rPr lang="it-IT" dirty="0" err="1" smtClean="0"/>
              <a:t>Acebes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Incontra i cistercensi per la repressione degli albigesi</a:t>
            </a:r>
          </a:p>
          <a:p>
            <a:pPr>
              <a:buFontTx/>
              <a:buChar char="-"/>
            </a:pPr>
            <a:r>
              <a:rPr lang="it-IT" dirty="0" smtClean="0"/>
              <a:t>Povertà e predicazione</a:t>
            </a:r>
          </a:p>
          <a:p>
            <a:pPr>
              <a:buFontTx/>
              <a:buChar char="-"/>
            </a:pPr>
            <a:r>
              <a:rPr lang="it-IT" dirty="0" smtClean="0"/>
              <a:t>Riconoscimento da parte di </a:t>
            </a:r>
            <a:r>
              <a:rPr lang="it-IT" dirty="0" err="1" smtClean="0"/>
              <a:t>Folco</a:t>
            </a:r>
            <a:r>
              <a:rPr lang="it-IT" dirty="0" smtClean="0"/>
              <a:t> di Tolosa</a:t>
            </a:r>
          </a:p>
          <a:p>
            <a:pPr>
              <a:buFontTx/>
              <a:buChar char="-"/>
            </a:pPr>
            <a:r>
              <a:rPr lang="it-IT" dirty="0" smtClean="0"/>
              <a:t>Visita Innocenzo III durante il IV </a:t>
            </a:r>
            <a:r>
              <a:rPr lang="it-IT" dirty="0" err="1" smtClean="0"/>
              <a:t>Conc</a:t>
            </a:r>
            <a:r>
              <a:rPr lang="it-IT" dirty="0" smtClean="0"/>
              <a:t>. Lateranense (1215). Incontra s. Francesco.</a:t>
            </a:r>
          </a:p>
          <a:p>
            <a:pPr>
              <a:buFontTx/>
              <a:buChar char="-"/>
            </a:pPr>
            <a:r>
              <a:rPr lang="it-IT" dirty="0" smtClean="0"/>
              <a:t>Sceglie la regola di s. Agostino</a:t>
            </a:r>
          </a:p>
          <a:p>
            <a:pPr>
              <a:buFontTx/>
              <a:buChar char="-"/>
            </a:pPr>
            <a:r>
              <a:rPr lang="it-IT" dirty="0" smtClean="0"/>
              <a:t>Conferma di Onorio III nel 1216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Il “risveglio” del XII secolo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</a:rPr>
              <a:t>Medioevo monastico</a:t>
            </a:r>
          </a:p>
          <a:p>
            <a:pPr>
              <a:buNone/>
            </a:pPr>
            <a:r>
              <a:rPr lang="it-IT" dirty="0" smtClean="0"/>
              <a:t>-  lettura della Bibbia e dei Padri nel quadro liturgico della vita monastica</a:t>
            </a:r>
          </a:p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</a:rPr>
              <a:t>Medioevo scolastico</a:t>
            </a:r>
          </a:p>
          <a:p>
            <a:pPr>
              <a:buFontTx/>
              <a:buChar char="-"/>
            </a:pPr>
            <a:r>
              <a:rPr lang="it-IT" dirty="0" smtClean="0"/>
              <a:t>Opere filosofiche dell’antichità</a:t>
            </a:r>
          </a:p>
          <a:p>
            <a:pPr>
              <a:buFontTx/>
              <a:buChar char="-"/>
            </a:pPr>
            <a:r>
              <a:rPr lang="it-IT" dirty="0" err="1" smtClean="0"/>
              <a:t>Teologia-scienza</a:t>
            </a:r>
            <a:r>
              <a:rPr lang="it-IT" dirty="0" smtClean="0"/>
              <a:t>. Carattere speculativo e deduttivo. Carattere più intellettuale e meno contemplativo.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Povertà</a:t>
            </a:r>
          </a:p>
          <a:p>
            <a:pPr>
              <a:buFontTx/>
              <a:buChar char="-"/>
            </a:pPr>
            <a:r>
              <a:rPr lang="it-IT" dirty="0" smtClean="0"/>
              <a:t>Studio</a:t>
            </a:r>
          </a:p>
          <a:p>
            <a:pPr>
              <a:buFontTx/>
              <a:buChar char="-"/>
            </a:pPr>
            <a:r>
              <a:rPr lang="it-IT" dirty="0" smtClean="0"/>
              <a:t>Scrittura</a:t>
            </a:r>
          </a:p>
          <a:p>
            <a:pPr>
              <a:buFontTx/>
              <a:buChar char="-"/>
            </a:pPr>
            <a:r>
              <a:rPr lang="it-IT" dirty="0" smtClean="0"/>
              <a:t>Contemplazione “aperta”</a:t>
            </a:r>
          </a:p>
          <a:p>
            <a:pPr>
              <a:buFontTx/>
              <a:buChar char="-"/>
            </a:pPr>
            <a:r>
              <a:rPr lang="it-IT" dirty="0" smtClean="0"/>
              <a:t>Predicazione</a:t>
            </a:r>
          </a:p>
          <a:p>
            <a:pPr>
              <a:buFontTx/>
              <a:buChar char="-"/>
            </a:pPr>
            <a:r>
              <a:rPr lang="it-IT" dirty="0" smtClean="0"/>
              <a:t>Direzione spirituale</a:t>
            </a: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i="1" dirty="0" smtClean="0">
                <a:solidFill>
                  <a:srgbClr val="7030A0"/>
                </a:solidFill>
              </a:rPr>
              <a:t>Dottori</a:t>
            </a:r>
            <a:endParaRPr lang="it-IT" b="1" i="1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4800" b="1" dirty="0" smtClean="0">
                <a:solidFill>
                  <a:srgbClr val="FF0000"/>
                </a:solidFill>
              </a:rPr>
              <a:t>Alberto Magno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Augusta,1206-Colonia,1280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4800" b="1" dirty="0" smtClean="0">
                <a:solidFill>
                  <a:srgbClr val="FF0000"/>
                </a:solidFill>
              </a:rPr>
              <a:t>Tommaso </a:t>
            </a:r>
            <a:r>
              <a:rPr lang="it-IT" sz="4800" b="1" dirty="0" err="1" smtClean="0">
                <a:solidFill>
                  <a:srgbClr val="FF0000"/>
                </a:solidFill>
              </a:rPr>
              <a:t>D’Aquino</a:t>
            </a:r>
            <a:endParaRPr lang="it-IT" sz="4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/>
              <a:t>   Rocca Secca,1225-Fossanova,1274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7030A0"/>
                </a:solidFill>
              </a:rPr>
              <a:t>I mistici renani</a:t>
            </a:r>
            <a:endParaRPr lang="it-IT" b="1" i="1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Valle del Reno, </a:t>
            </a:r>
            <a:r>
              <a:rPr lang="it-IT" dirty="0" err="1" smtClean="0"/>
              <a:t>medio-alto</a:t>
            </a:r>
            <a:r>
              <a:rPr lang="it-IT" dirty="0" smtClean="0"/>
              <a:t> tedesco, XIV secolo</a:t>
            </a:r>
          </a:p>
          <a:p>
            <a:pPr>
              <a:buFontTx/>
              <a:buChar char="-"/>
            </a:pPr>
            <a:r>
              <a:rPr lang="it-IT" dirty="0" smtClean="0"/>
              <a:t>Esperienza dell’unione dell’anima con Dio: nascita di Cristo nell’anima (</a:t>
            </a:r>
            <a:r>
              <a:rPr lang="it-IT" dirty="0" err="1" smtClean="0"/>
              <a:t>Eckhart</a:t>
            </a:r>
            <a:r>
              <a:rPr lang="it-IT" dirty="0" smtClean="0"/>
              <a:t>), alleanza con l’Eterna Sapienza (</a:t>
            </a:r>
            <a:r>
              <a:rPr lang="it-IT" dirty="0" err="1" smtClean="0"/>
              <a:t>Suso</a:t>
            </a:r>
            <a:r>
              <a:rPr lang="it-IT" dirty="0" smtClean="0"/>
              <a:t>), amicizia divina (</a:t>
            </a:r>
            <a:r>
              <a:rPr lang="it-IT" dirty="0" err="1" smtClean="0"/>
              <a:t>Taulero</a:t>
            </a:r>
            <a:r>
              <a:rPr lang="it-IT" dirty="0" smtClean="0"/>
              <a:t>).</a:t>
            </a:r>
          </a:p>
          <a:p>
            <a:pPr>
              <a:buFontTx/>
              <a:buChar char="-"/>
            </a:pPr>
            <a:r>
              <a:rPr lang="it-IT" dirty="0" smtClean="0"/>
              <a:t>Urbana, legata ai conventi domenicani</a:t>
            </a:r>
          </a:p>
          <a:p>
            <a:pPr>
              <a:buFontTx/>
              <a:buChar char="-"/>
            </a:pPr>
            <a:r>
              <a:rPr lang="it-IT" dirty="0" smtClean="0"/>
              <a:t>Due centri principali: Strasburgo e Colmar</a:t>
            </a:r>
          </a:p>
          <a:p>
            <a:pPr>
              <a:buFontTx/>
              <a:buChar char="-"/>
            </a:pPr>
            <a:r>
              <a:rPr lang="it-IT" dirty="0" smtClean="0"/>
              <a:t>Influenza posteriore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sz="5600" b="1" dirty="0" smtClean="0">
                <a:solidFill>
                  <a:srgbClr val="FF0000"/>
                </a:solidFill>
              </a:rPr>
              <a:t>Giovanni </a:t>
            </a:r>
            <a:r>
              <a:rPr lang="it-IT" sz="5600" b="1" dirty="0" err="1" smtClean="0">
                <a:solidFill>
                  <a:srgbClr val="FF0000"/>
                </a:solidFill>
              </a:rPr>
              <a:t>Eckhart</a:t>
            </a:r>
            <a:r>
              <a:rPr lang="it-IT" sz="5600" b="1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(1260-1328)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- Speculativo e mistico</a:t>
            </a:r>
          </a:p>
          <a:p>
            <a:pPr>
              <a:buNone/>
            </a:pPr>
            <a:r>
              <a:rPr lang="it-IT" dirty="0" smtClean="0"/>
              <a:t>- “divenire per grazia ciò che Dio è per natura” </a:t>
            </a:r>
          </a:p>
          <a:p>
            <a:pPr>
              <a:buFontTx/>
              <a:buChar char="-"/>
            </a:pPr>
            <a:r>
              <a:rPr lang="it-IT" dirty="0" smtClean="0"/>
              <a:t>Nella parte superiore dell’intelletto c’è qualcosa di increato e d’</a:t>
            </a:r>
            <a:r>
              <a:rPr lang="it-IT" dirty="0" err="1" smtClean="0"/>
              <a:t>increabile</a:t>
            </a:r>
            <a:r>
              <a:rPr lang="it-IT" dirty="0" smtClean="0"/>
              <a:t>, il fondo dell’anima, la sede della vita divina, che nella persona è uguale a Dio.</a:t>
            </a:r>
          </a:p>
          <a:p>
            <a:pPr>
              <a:buFontTx/>
              <a:buChar char="-"/>
            </a:pPr>
            <a:r>
              <a:rPr lang="it-IT" dirty="0" smtClean="0"/>
              <a:t>Per giungere all’unione mistica occorre mettere da parte tutta la realtà creata e restare nudi davanti a Dio. </a:t>
            </a:r>
          </a:p>
          <a:p>
            <a:pPr>
              <a:buFontTx/>
              <a:buChar char="-"/>
            </a:pPr>
            <a:r>
              <a:rPr lang="it-IT" dirty="0" smtClean="0"/>
              <a:t>Nel fondo increato dell’anima ha luogo la nascita della Parola e la persona umana diventa una solo cosa con Dio</a:t>
            </a:r>
          </a:p>
          <a:p>
            <a:pPr algn="ctr">
              <a:buNone/>
            </a:pPr>
            <a:r>
              <a:rPr lang="it-IT" i="1" dirty="0" smtClean="0">
                <a:solidFill>
                  <a:srgbClr val="7030A0"/>
                </a:solidFill>
              </a:rPr>
              <a:t>Mistica dell’essenza</a:t>
            </a:r>
            <a:endParaRPr lang="it-IT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Giovanni </a:t>
            </a:r>
            <a:r>
              <a:rPr lang="it-IT" b="1" dirty="0" err="1" smtClean="0">
                <a:solidFill>
                  <a:srgbClr val="FF0000"/>
                </a:solidFill>
              </a:rPr>
              <a:t>Taulero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(1330-1361)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Enrico </a:t>
            </a:r>
            <a:r>
              <a:rPr lang="it-IT" b="1" dirty="0" err="1" smtClean="0">
                <a:solidFill>
                  <a:srgbClr val="FF0000"/>
                </a:solidFill>
              </a:rPr>
              <a:t>Suso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(1295-1366)</a:t>
            </a:r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B050"/>
                </a:solidFill>
              </a:rPr>
              <a:t>La pietà popolare nel XIII secolo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it-IT" dirty="0" smtClean="0"/>
              <a:t>Insegnamento della morale</a:t>
            </a:r>
          </a:p>
          <a:p>
            <a:pPr>
              <a:buNone/>
            </a:pPr>
            <a:r>
              <a:rPr lang="it-IT" dirty="0" err="1" smtClean="0"/>
              <a:t>Conc</a:t>
            </a:r>
            <a:r>
              <a:rPr lang="it-IT" dirty="0" smtClean="0"/>
              <a:t>. Lateranense IV, ordini mendicanti, letteratura didattica (Sermoni, Somme, Specchi, Penitenziali, </a:t>
            </a:r>
            <a:r>
              <a:rPr lang="it-IT" dirty="0" err="1" smtClean="0"/>
              <a:t>Manuali…</a:t>
            </a:r>
            <a:r>
              <a:rPr lang="it-IT" dirty="0" smtClean="0"/>
              <a:t>)</a:t>
            </a:r>
          </a:p>
          <a:p>
            <a:pPr>
              <a:buFontTx/>
              <a:buChar char="-"/>
            </a:pPr>
            <a:r>
              <a:rPr lang="it-IT" dirty="0" smtClean="0"/>
              <a:t>Devozione mariana (</a:t>
            </a:r>
            <a:r>
              <a:rPr lang="it-IT" dirty="0" err="1" smtClean="0"/>
              <a:t>laude</a:t>
            </a:r>
            <a:r>
              <a:rPr lang="it-IT" dirty="0" smtClean="0"/>
              <a:t>, </a:t>
            </a:r>
            <a:r>
              <a:rPr lang="it-IT" dirty="0" err="1" smtClean="0"/>
              <a:t>inni…</a:t>
            </a:r>
            <a:r>
              <a:rPr lang="it-IT" dirty="0" smtClean="0"/>
              <a:t>)</a:t>
            </a:r>
          </a:p>
          <a:p>
            <a:pPr>
              <a:buFontTx/>
              <a:buChar char="-"/>
            </a:pPr>
            <a:r>
              <a:rPr lang="it-IT" dirty="0" smtClean="0"/>
              <a:t>Bibbia</a:t>
            </a:r>
          </a:p>
          <a:p>
            <a:pPr>
              <a:buFontTx/>
              <a:buChar char="-"/>
            </a:pPr>
            <a:r>
              <a:rPr lang="it-IT" dirty="0" smtClean="0"/>
              <a:t>Arte religiosa</a:t>
            </a:r>
          </a:p>
          <a:p>
            <a:pPr>
              <a:buFontTx/>
              <a:buChar char="-"/>
            </a:pPr>
            <a:r>
              <a:rPr lang="it-IT" dirty="0" smtClean="0"/>
              <a:t>Sette</a:t>
            </a:r>
          </a:p>
          <a:p>
            <a:pPr>
              <a:buFontTx/>
              <a:buChar char="-"/>
            </a:pPr>
            <a:r>
              <a:rPr lang="it-IT" dirty="0" smtClean="0"/>
              <a:t>Istituzioni caritative</a:t>
            </a:r>
          </a:p>
          <a:p>
            <a:pPr>
              <a:buFontTx/>
              <a:buChar char="-"/>
            </a:pPr>
            <a:r>
              <a:rPr lang="it-IT" dirty="0" smtClean="0"/>
              <a:t>Confraternite</a:t>
            </a:r>
          </a:p>
          <a:p>
            <a:pPr>
              <a:buFontTx/>
              <a:buChar char="-"/>
            </a:pPr>
            <a:r>
              <a:rPr lang="it-IT" dirty="0" smtClean="0"/>
              <a:t>Beghine e </a:t>
            </a:r>
            <a:r>
              <a:rPr lang="it-IT" dirty="0" err="1" smtClean="0"/>
              <a:t>begardi</a:t>
            </a:r>
            <a:endParaRPr lang="it-IT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7030A0"/>
                </a:solidFill>
              </a:rPr>
              <a:t>Mistica femminile</a:t>
            </a:r>
            <a:endParaRPr lang="it-IT" b="1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>
              <a:buNone/>
            </a:pPr>
            <a:r>
              <a:rPr lang="it-IT" sz="4400" b="1" dirty="0" err="1" smtClean="0">
                <a:solidFill>
                  <a:srgbClr val="FF0000"/>
                </a:solidFill>
              </a:rPr>
              <a:t>Ildegarda</a:t>
            </a:r>
            <a:r>
              <a:rPr lang="it-IT" sz="4400" b="1" dirty="0" smtClean="0">
                <a:solidFill>
                  <a:srgbClr val="FF0000"/>
                </a:solidFill>
              </a:rPr>
              <a:t> di </a:t>
            </a:r>
            <a:r>
              <a:rPr lang="it-IT" sz="4400" b="1" dirty="0" err="1" smtClean="0">
                <a:solidFill>
                  <a:srgbClr val="FF0000"/>
                </a:solidFill>
              </a:rPr>
              <a:t>Bingen</a:t>
            </a:r>
            <a:r>
              <a:rPr lang="it-IT" sz="4400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it-IT" dirty="0" smtClean="0"/>
              <a:t>(</a:t>
            </a:r>
            <a:r>
              <a:rPr lang="it-IT" dirty="0" err="1" smtClean="0"/>
              <a:t>Bermersheim-Assia</a:t>
            </a:r>
            <a:r>
              <a:rPr lang="it-IT" dirty="0" smtClean="0"/>
              <a:t> renana,1098-1179)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A otto  anni è affidata nel monastero di </a:t>
            </a:r>
            <a:r>
              <a:rPr lang="it-IT" dirty="0" err="1" smtClean="0"/>
              <a:t>Rupertsberg</a:t>
            </a:r>
            <a:r>
              <a:rPr lang="it-IT" dirty="0" smtClean="0"/>
              <a:t> alla maestra </a:t>
            </a:r>
            <a:r>
              <a:rPr lang="it-IT" dirty="0" err="1" smtClean="0"/>
              <a:t>Jutta</a:t>
            </a:r>
            <a:endParaRPr lang="it-IT" dirty="0" smtClean="0"/>
          </a:p>
          <a:p>
            <a:pPr>
              <a:buFontTx/>
              <a:buChar char="-"/>
            </a:pPr>
            <a:r>
              <a:rPr lang="it-IT" i="1" dirty="0" err="1" smtClean="0"/>
              <a:t>Liber</a:t>
            </a:r>
            <a:r>
              <a:rPr lang="it-IT" i="1" dirty="0" smtClean="0"/>
              <a:t> vitae </a:t>
            </a:r>
            <a:r>
              <a:rPr lang="it-IT" i="1" dirty="0" err="1" smtClean="0"/>
              <a:t>meritorum</a:t>
            </a:r>
            <a:r>
              <a:rPr lang="it-IT" i="1" dirty="0" smtClean="0"/>
              <a:t>, </a:t>
            </a:r>
            <a:r>
              <a:rPr lang="it-IT" i="1" dirty="0" err="1" smtClean="0"/>
              <a:t>Liber</a:t>
            </a:r>
            <a:r>
              <a:rPr lang="it-IT" i="1" dirty="0" smtClean="0"/>
              <a:t> </a:t>
            </a:r>
            <a:r>
              <a:rPr lang="it-IT" i="1" dirty="0" err="1" smtClean="0"/>
              <a:t>divinorum</a:t>
            </a:r>
            <a:r>
              <a:rPr lang="it-IT" i="1" dirty="0" smtClean="0"/>
              <a:t> </a:t>
            </a:r>
            <a:r>
              <a:rPr lang="it-IT" i="1" dirty="0" err="1" smtClean="0"/>
              <a:t>operum</a:t>
            </a:r>
            <a:r>
              <a:rPr lang="it-IT" i="1" dirty="0" smtClean="0"/>
              <a:t>, </a:t>
            </a:r>
            <a:r>
              <a:rPr lang="it-IT" i="1" dirty="0" err="1" smtClean="0"/>
              <a:t>Scivias</a:t>
            </a:r>
            <a:endParaRPr lang="it-IT" i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i="1" dirty="0" smtClean="0">
                <a:solidFill>
                  <a:srgbClr val="7030A0"/>
                </a:solidFill>
              </a:rPr>
              <a:t>Mistica cistercense della Germania del XIII secolo</a:t>
            </a:r>
            <a:br>
              <a:rPr lang="it-IT" sz="2800" i="1" dirty="0" smtClean="0">
                <a:solidFill>
                  <a:srgbClr val="7030A0"/>
                </a:solidFill>
              </a:rPr>
            </a:br>
            <a:r>
              <a:rPr lang="it-IT" sz="2800" i="1" dirty="0" smtClean="0">
                <a:solidFill>
                  <a:srgbClr val="7030A0"/>
                </a:solidFill>
              </a:rPr>
              <a:t>Monastero di </a:t>
            </a:r>
            <a:r>
              <a:rPr lang="it-IT" sz="2800" i="1" dirty="0" err="1" smtClean="0">
                <a:solidFill>
                  <a:srgbClr val="7030A0"/>
                </a:solidFill>
              </a:rPr>
              <a:t>Helfta</a:t>
            </a:r>
            <a:endParaRPr lang="it-IT" sz="2800" i="1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464496"/>
          </a:xfrm>
        </p:spPr>
        <p:txBody>
          <a:bodyPr/>
          <a:lstStyle/>
          <a:p>
            <a:pPr>
              <a:buNone/>
            </a:pPr>
            <a:r>
              <a:rPr lang="it-IT" sz="4000" b="1" dirty="0" smtClean="0">
                <a:solidFill>
                  <a:srgbClr val="FF0000"/>
                </a:solidFill>
              </a:rPr>
              <a:t>Matilde di Magdeburgo </a:t>
            </a:r>
            <a:r>
              <a:rPr lang="it-IT" dirty="0" smtClean="0"/>
              <a:t>(1207-1282)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- Beghina, trascorre gli ultimi anni in monastero</a:t>
            </a:r>
          </a:p>
          <a:p>
            <a:pPr>
              <a:buFontTx/>
              <a:buChar char="-"/>
            </a:pPr>
            <a:r>
              <a:rPr lang="it-IT" i="1" dirty="0" smtClean="0"/>
              <a:t>La luce fluente della Divinità</a:t>
            </a:r>
          </a:p>
          <a:p>
            <a:pPr>
              <a:buFontTx/>
              <a:buChar char="-"/>
            </a:pPr>
            <a:r>
              <a:rPr lang="it-IT" dirty="0" smtClean="0"/>
              <a:t>Mistica dell’essenza. “tu sei talmente </a:t>
            </a:r>
            <a:r>
              <a:rPr lang="it-IT" i="1" dirty="0" err="1" smtClean="0"/>
              <a:t>in-natura</a:t>
            </a:r>
            <a:r>
              <a:rPr lang="it-IT" i="1" dirty="0" smtClean="0"/>
              <a:t> in me</a:t>
            </a:r>
            <a:r>
              <a:rPr lang="it-IT" dirty="0" smtClean="0"/>
              <a:t> che nulla deve sussistere fra te e me”. </a:t>
            </a:r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4000" b="1" dirty="0" smtClean="0">
                <a:solidFill>
                  <a:srgbClr val="FF0000"/>
                </a:solidFill>
              </a:rPr>
              <a:t>Matilde d’</a:t>
            </a:r>
            <a:r>
              <a:rPr lang="it-IT" sz="4000" b="1" dirty="0" err="1" smtClean="0">
                <a:solidFill>
                  <a:srgbClr val="FF0000"/>
                </a:solidFill>
              </a:rPr>
              <a:t>Hackeborn</a:t>
            </a:r>
            <a:endParaRPr lang="it-IT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/>
              <a:t>1241-1299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A sette anni entra nel monastero di </a:t>
            </a:r>
            <a:r>
              <a:rPr lang="it-IT" dirty="0" err="1" smtClean="0"/>
              <a:t>Helfta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Fino a 50 anni non rivela le grazie mistiche</a:t>
            </a:r>
          </a:p>
          <a:p>
            <a:pPr>
              <a:buFontTx/>
              <a:buChar char="-"/>
            </a:pPr>
            <a:r>
              <a:rPr lang="it-IT" i="1" dirty="0" err="1" smtClean="0"/>
              <a:t>Liber</a:t>
            </a:r>
            <a:r>
              <a:rPr lang="it-IT" i="1" dirty="0" smtClean="0"/>
              <a:t> </a:t>
            </a:r>
            <a:r>
              <a:rPr lang="it-IT" i="1" dirty="0" err="1" smtClean="0"/>
              <a:t>specialis</a:t>
            </a:r>
            <a:r>
              <a:rPr lang="it-IT" i="1" dirty="0" smtClean="0"/>
              <a:t> </a:t>
            </a:r>
            <a:r>
              <a:rPr lang="it-IT" i="1" dirty="0" err="1" smtClean="0"/>
              <a:t>gratiae</a:t>
            </a:r>
            <a:endParaRPr lang="it-IT" i="1" dirty="0" smtClean="0"/>
          </a:p>
          <a:p>
            <a:pPr>
              <a:buFontTx/>
              <a:buChar char="-"/>
            </a:pPr>
            <a:r>
              <a:rPr lang="it-IT" dirty="0" smtClean="0"/>
              <a:t>Cercare Dio con i cinque sensi</a:t>
            </a:r>
          </a:p>
          <a:p>
            <a:pPr>
              <a:buFontTx/>
              <a:buChar char="-"/>
            </a:pPr>
            <a:r>
              <a:rPr lang="it-IT" dirty="0" smtClean="0"/>
              <a:t>Eucaristia, umanità di Cristo</a:t>
            </a:r>
          </a:p>
          <a:p>
            <a:pPr>
              <a:buFontTx/>
              <a:buChar char="-"/>
            </a:pPr>
            <a:r>
              <a:rPr lang="it-IT" dirty="0" smtClean="0"/>
              <a:t>Legame con il cuore divino</a:t>
            </a:r>
          </a:p>
          <a:p>
            <a:pPr>
              <a:buFontTx/>
              <a:buChar char="-"/>
            </a:pPr>
            <a:r>
              <a:rPr lang="it-IT" dirty="0" smtClean="0"/>
              <a:t>Liturgia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4000" b="1" dirty="0" err="1" smtClean="0">
                <a:solidFill>
                  <a:srgbClr val="FF0000"/>
                </a:solidFill>
              </a:rPr>
              <a:t>Geltrude</a:t>
            </a:r>
            <a:r>
              <a:rPr lang="it-IT" sz="4000" b="1" dirty="0" smtClean="0">
                <a:solidFill>
                  <a:srgbClr val="FF0000"/>
                </a:solidFill>
              </a:rPr>
              <a:t> la Grande</a:t>
            </a:r>
          </a:p>
          <a:p>
            <a:pPr>
              <a:buNone/>
            </a:pPr>
            <a:r>
              <a:rPr lang="it-IT" dirty="0" smtClean="0"/>
              <a:t>1256-1302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A cinque anni entra nel monastero di </a:t>
            </a:r>
            <a:r>
              <a:rPr lang="it-IT" dirty="0" err="1" smtClean="0"/>
              <a:t>Helfta</a:t>
            </a:r>
            <a:endParaRPr lang="it-IT" dirty="0" smtClean="0"/>
          </a:p>
          <a:p>
            <a:pPr>
              <a:buFontTx/>
              <a:buChar char="-"/>
            </a:pPr>
            <a:r>
              <a:rPr lang="it-IT" i="1" dirty="0" smtClean="0"/>
              <a:t>Esercizi spirituali</a:t>
            </a:r>
          </a:p>
          <a:p>
            <a:pPr>
              <a:buFontTx/>
              <a:buChar char="-"/>
            </a:pPr>
            <a:r>
              <a:rPr lang="it-IT" i="1" dirty="0" smtClean="0"/>
              <a:t>Messaggero della divina pietà</a:t>
            </a:r>
          </a:p>
          <a:p>
            <a:pPr>
              <a:buFontTx/>
              <a:buChar char="-"/>
            </a:pPr>
            <a:r>
              <a:rPr lang="it-IT" dirty="0" smtClean="0"/>
              <a:t>Eucaristia, Liturgia, Cuore di Gesù, contemplazione dei misteri di Cristo</a:t>
            </a:r>
          </a:p>
          <a:p>
            <a:pPr>
              <a:buFontTx/>
              <a:buChar char="-"/>
            </a:pPr>
            <a:r>
              <a:rPr lang="it-IT" dirty="0" smtClean="0"/>
              <a:t>“sentire il Diletto in sé”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Scuole cittadine: Parigi (Francia), Milano, Pavia, Napoli, Palermo, Salerno, Bologna (Italia), …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Pietro Lombardo (</a:t>
            </a:r>
            <a:r>
              <a:rPr lang="it-IT" i="1" dirty="0" smtClean="0"/>
              <a:t>Sentenze</a:t>
            </a:r>
            <a:r>
              <a:rPr lang="it-IT" dirty="0" smtClean="0"/>
              <a:t>), Graziano (</a:t>
            </a:r>
            <a:r>
              <a:rPr lang="it-IT" i="1" dirty="0" smtClean="0"/>
              <a:t>Decreti</a:t>
            </a:r>
            <a:r>
              <a:rPr lang="it-IT" dirty="0" smtClean="0"/>
              <a:t>), Pietro </a:t>
            </a:r>
            <a:r>
              <a:rPr lang="it-IT" dirty="0" err="1" smtClean="0"/>
              <a:t>Comestore</a:t>
            </a:r>
            <a:r>
              <a:rPr lang="it-IT" dirty="0" smtClean="0"/>
              <a:t> (</a:t>
            </a:r>
            <a:r>
              <a:rPr lang="it-IT" i="1" dirty="0" err="1" smtClean="0"/>
              <a:t>Historia</a:t>
            </a:r>
            <a:r>
              <a:rPr lang="it-IT" i="1" dirty="0" smtClean="0"/>
              <a:t> </a:t>
            </a:r>
            <a:r>
              <a:rPr lang="it-IT" i="1" dirty="0" err="1" smtClean="0"/>
              <a:t>Scholastica</a:t>
            </a:r>
            <a:r>
              <a:rPr lang="it-IT" dirty="0" smtClean="0"/>
              <a:t>)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Scuola di San Vittore. </a:t>
            </a:r>
          </a:p>
          <a:p>
            <a:pPr lvl="1">
              <a:buFontTx/>
              <a:buChar char="-"/>
            </a:pPr>
            <a:r>
              <a:rPr lang="it-IT" dirty="0" smtClean="0"/>
              <a:t>Fondata da Guglielmo di </a:t>
            </a:r>
            <a:r>
              <a:rPr lang="it-IT" dirty="0" err="1" smtClean="0"/>
              <a:t>Champeaux</a:t>
            </a:r>
            <a:endParaRPr lang="it-IT" dirty="0"/>
          </a:p>
          <a:p>
            <a:pPr lvl="1">
              <a:buFontTx/>
              <a:buChar char="-"/>
            </a:pPr>
            <a:r>
              <a:rPr lang="it-IT" i="1" dirty="0"/>
              <a:t>m</a:t>
            </a:r>
            <a:r>
              <a:rPr lang="it-IT" i="1" dirty="0" smtClean="0"/>
              <a:t>ore </a:t>
            </a:r>
            <a:r>
              <a:rPr lang="it-IT" i="1" dirty="0" err="1" smtClean="0"/>
              <a:t>Patrum</a:t>
            </a:r>
            <a:endParaRPr lang="it-IT" i="1" dirty="0" smtClean="0"/>
          </a:p>
          <a:p>
            <a:pPr lvl="1">
              <a:buFontTx/>
              <a:buChar char="-"/>
            </a:pPr>
            <a:r>
              <a:rPr lang="it-IT" dirty="0" smtClean="0"/>
              <a:t>Esponenti: Ugo</a:t>
            </a:r>
            <a:r>
              <a:rPr lang="it-IT" i="1" dirty="0" smtClean="0"/>
              <a:t>, </a:t>
            </a:r>
            <a:r>
              <a:rPr lang="it-IT" dirty="0" smtClean="0"/>
              <a:t>Riccardo, Tommaso Gallo</a:t>
            </a:r>
            <a:endParaRPr lang="it-IT" i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B050"/>
                </a:solidFill>
              </a:rPr>
              <a:t>Paesi Bassi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4000" b="1" dirty="0" err="1" smtClean="0">
                <a:solidFill>
                  <a:srgbClr val="FF0000"/>
                </a:solidFill>
              </a:rPr>
              <a:t>Hadewijch</a:t>
            </a:r>
            <a:r>
              <a:rPr lang="it-IT" dirty="0" smtClean="0"/>
              <a:t> (prima metà del XIII secolo)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Massima esponente del movimento laico femminile organizzato e vivente in comunità.</a:t>
            </a:r>
          </a:p>
          <a:p>
            <a:pPr>
              <a:buFontTx/>
              <a:buChar char="-"/>
            </a:pPr>
            <a:r>
              <a:rPr lang="it-IT" dirty="0" smtClean="0"/>
              <a:t>Lettere, Visioni, Poemi</a:t>
            </a:r>
          </a:p>
          <a:p>
            <a:pPr>
              <a:buFontTx/>
              <a:buChar char="-"/>
            </a:pPr>
            <a:r>
              <a:rPr lang="it-IT" dirty="0" smtClean="0"/>
              <a:t>L’anima entra in contatto con Dio che per effetto di un amore la fa uscire</a:t>
            </a:r>
          </a:p>
          <a:p>
            <a:pPr>
              <a:buFontTx/>
              <a:buChar char="-"/>
            </a:pPr>
            <a:r>
              <a:rPr lang="it-IT" dirty="0" smtClean="0"/>
              <a:t>Ritorno, restaurazione dell’immagine di dio nell’uomo</a:t>
            </a:r>
            <a:endParaRPr lang="it-IT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it-IT" b="1" dirty="0" smtClean="0">
                <a:solidFill>
                  <a:srgbClr val="00B050"/>
                </a:solidFill>
              </a:rPr>
              <a:t>Italia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</a:rPr>
              <a:t>Francescane:</a:t>
            </a:r>
          </a:p>
          <a:p>
            <a:pPr>
              <a:buNone/>
            </a:pPr>
            <a:r>
              <a:rPr lang="it-IT" dirty="0" smtClean="0"/>
              <a:t>Chiara d’Assisi (1193-1253), Margherita da Cortona (1247-1297), Angela da Foligno (1248-1309), Rosa da Viterbo (1233-1251), Chiara da </a:t>
            </a:r>
            <a:r>
              <a:rPr lang="it-IT" dirty="0" err="1" smtClean="0"/>
              <a:t>Montefalco</a:t>
            </a:r>
            <a:r>
              <a:rPr lang="it-IT" dirty="0" smtClean="0"/>
              <a:t> (1268-1308), Caterina da Bologna (1413-1463)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</a:rPr>
              <a:t>Domenicane:</a:t>
            </a:r>
          </a:p>
          <a:p>
            <a:pPr>
              <a:buNone/>
            </a:pPr>
            <a:r>
              <a:rPr lang="it-IT" dirty="0" smtClean="0"/>
              <a:t>Benvenuta </a:t>
            </a:r>
            <a:r>
              <a:rPr lang="it-IT" dirty="0" err="1" smtClean="0"/>
              <a:t>Bojanni</a:t>
            </a:r>
            <a:r>
              <a:rPr lang="it-IT" dirty="0" smtClean="0"/>
              <a:t> (1255-1292), Vanna da Orvieto (1264-1306), Margherita (1287-1320), Emilia Bicchieri (1238-1314), Caterina da Siena (1347-1380)</a:t>
            </a:r>
            <a:endParaRPr lang="it-IT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La pietà nel XII secolo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DEVOZIONE A CRISTO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- umanità di Cristo (Bernardo, Francesco)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- il nome di Gesù (Francesco, Bernardo, Bernardino da Siena)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VENERAZIONE DELL’OSTIA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- adorazione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- confraternite del Sacramento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- comunione rara 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	- miracoli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CULTO DEL SACRO CUORE</a:t>
            </a:r>
          </a:p>
          <a:p>
            <a:pPr>
              <a:buNone/>
            </a:pPr>
            <a:r>
              <a:rPr lang="it-IT" dirty="0" smtClean="0"/>
              <a:t>Bernardo, Guglielmo di </a:t>
            </a:r>
            <a:r>
              <a:rPr lang="it-IT" dirty="0" err="1" smtClean="0"/>
              <a:t>Saint-Thierry</a:t>
            </a:r>
            <a:r>
              <a:rPr lang="it-IT" dirty="0" smtClean="0"/>
              <a:t>, Riccardo di San Vittore</a:t>
            </a:r>
          </a:p>
          <a:p>
            <a:pPr>
              <a:buNone/>
            </a:pPr>
            <a:r>
              <a:rPr lang="it-IT" dirty="0" err="1" smtClean="0"/>
              <a:t>Lutgarda</a:t>
            </a:r>
            <a:r>
              <a:rPr lang="it-IT" dirty="0" smtClean="0"/>
              <a:t> d’</a:t>
            </a:r>
            <a:r>
              <a:rPr lang="it-IT" dirty="0" err="1" smtClean="0"/>
              <a:t>Aywières</a:t>
            </a:r>
            <a:r>
              <a:rPr lang="it-IT" dirty="0" smtClean="0"/>
              <a:t>, Matilde di Magdeburgo, Gertrude, Matilde di </a:t>
            </a:r>
            <a:r>
              <a:rPr lang="it-IT" dirty="0" err="1" smtClean="0"/>
              <a:t>Hackeborn</a:t>
            </a:r>
            <a:r>
              <a:rPr lang="it-IT" dirty="0" smtClean="0"/>
              <a:t>, Gertrude la Grande.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TEATRO LITURGICO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PIETÀ MARIANA</a:t>
            </a:r>
          </a:p>
          <a:p>
            <a:pPr>
              <a:buFontTx/>
              <a:buChar char="-"/>
            </a:pPr>
            <a:endParaRPr lang="it-IT" dirty="0" smtClean="0"/>
          </a:p>
          <a:p>
            <a:pPr lvl="2">
              <a:buNone/>
            </a:pPr>
            <a:endParaRPr lang="it-IT" dirty="0" smtClean="0"/>
          </a:p>
          <a:p>
            <a:pPr lvl="2">
              <a:buFontTx/>
              <a:buChar char="-"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6600" b="1" dirty="0" smtClean="0">
                <a:solidFill>
                  <a:srgbClr val="0070C0"/>
                </a:solidFill>
              </a:rPr>
              <a:t>Il XIII secolo</a:t>
            </a:r>
            <a:br>
              <a:rPr lang="it-IT" sz="6600" b="1" dirty="0" smtClean="0">
                <a:solidFill>
                  <a:srgbClr val="0070C0"/>
                </a:solidFill>
              </a:rPr>
            </a:br>
            <a:r>
              <a:rPr lang="it-IT" sz="6600" b="1" dirty="0" smtClean="0">
                <a:solidFill>
                  <a:srgbClr val="0070C0"/>
                </a:solidFill>
              </a:rPr>
              <a:t>Gli ordini mendicanti</a:t>
            </a:r>
            <a:endParaRPr lang="it-IT" sz="6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800200"/>
          </a:xfrm>
        </p:spPr>
        <p:txBody>
          <a:bodyPr>
            <a:noAutofit/>
          </a:bodyPr>
          <a:lstStyle/>
          <a:p>
            <a:r>
              <a:rPr lang="it-IT" sz="8800" b="1" dirty="0" smtClean="0">
                <a:solidFill>
                  <a:srgbClr val="FF0000"/>
                </a:solidFill>
              </a:rPr>
              <a:t>Francescani</a:t>
            </a:r>
            <a:br>
              <a:rPr lang="it-IT" sz="8800" b="1" dirty="0" smtClean="0">
                <a:solidFill>
                  <a:srgbClr val="FF0000"/>
                </a:solidFill>
              </a:rPr>
            </a:br>
            <a:endParaRPr lang="it-IT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ctr">
              <a:buNone/>
            </a:pPr>
            <a:r>
              <a:rPr lang="it-IT" sz="5400" b="1" dirty="0" smtClean="0">
                <a:solidFill>
                  <a:srgbClr val="0070C0"/>
                </a:solidFill>
              </a:rPr>
              <a:t>Francesco d’Assisi</a:t>
            </a:r>
          </a:p>
          <a:p>
            <a:pPr algn="ctr">
              <a:buNone/>
            </a:pPr>
            <a:r>
              <a:rPr lang="it-IT" dirty="0" smtClean="0"/>
              <a:t>(1181/1182-1226)</a:t>
            </a:r>
          </a:p>
          <a:p>
            <a:pPr algn="ctr"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Tommaso da Celano (†1260): </a:t>
            </a:r>
            <a:r>
              <a:rPr lang="it-IT" i="1" dirty="0" smtClean="0"/>
              <a:t>Vita</a:t>
            </a:r>
          </a:p>
          <a:p>
            <a:pPr>
              <a:buNone/>
            </a:pPr>
            <a:r>
              <a:rPr lang="it-IT" dirty="0" smtClean="0"/>
              <a:t>San </a:t>
            </a:r>
            <a:r>
              <a:rPr lang="it-IT" dirty="0" err="1" smtClean="0"/>
              <a:t>Bonaventura</a:t>
            </a:r>
            <a:r>
              <a:rPr lang="it-IT" dirty="0" smtClean="0"/>
              <a:t> (†1274): </a:t>
            </a:r>
            <a:r>
              <a:rPr lang="it-IT" i="1" dirty="0" smtClean="0"/>
              <a:t>Legenda minor</a:t>
            </a:r>
            <a:r>
              <a:rPr lang="it-IT" dirty="0" smtClean="0"/>
              <a:t>; </a:t>
            </a:r>
            <a:r>
              <a:rPr lang="it-IT" i="1" dirty="0" smtClean="0"/>
              <a:t>Legenda </a:t>
            </a:r>
            <a:r>
              <a:rPr lang="it-IT" i="1" dirty="0" err="1" smtClean="0"/>
              <a:t>maior</a:t>
            </a:r>
            <a:endParaRPr lang="it-IT" i="1" dirty="0" smtClean="0"/>
          </a:p>
          <a:p>
            <a:pPr>
              <a:buNone/>
            </a:pPr>
            <a:r>
              <a:rPr lang="it-IT" i="1" dirty="0" smtClean="0"/>
              <a:t>Fioretti </a:t>
            </a:r>
            <a:r>
              <a:rPr lang="it-IT" dirty="0" smtClean="0"/>
              <a:t>(dopo il 1322)</a:t>
            </a:r>
          </a:p>
          <a:p>
            <a:pPr>
              <a:buNone/>
            </a:pPr>
            <a:endParaRPr lang="it-IT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it-IT" dirty="0" smtClean="0"/>
              <a:t>Conformazione con il Cristo povero</a:t>
            </a:r>
          </a:p>
          <a:p>
            <a:pPr>
              <a:buFontTx/>
              <a:buChar char="-"/>
            </a:pPr>
            <a:r>
              <a:rPr lang="it-IT" dirty="0" smtClean="0"/>
              <a:t>Possibilità di vivere secondo uno stile evangelico</a:t>
            </a:r>
          </a:p>
          <a:p>
            <a:pPr>
              <a:buFontTx/>
              <a:buChar char="-"/>
            </a:pPr>
            <a:r>
              <a:rPr lang="it-IT" dirty="0" smtClean="0"/>
              <a:t>Eliminazione di ogni attrattiva mondana</a:t>
            </a:r>
          </a:p>
          <a:p>
            <a:pPr>
              <a:buFontTx/>
              <a:buChar char="-"/>
            </a:pPr>
            <a:r>
              <a:rPr lang="it-IT" dirty="0" smtClean="0"/>
              <a:t>Dialogo costante con il Signore</a:t>
            </a:r>
          </a:p>
          <a:p>
            <a:pPr>
              <a:buFontTx/>
              <a:buChar char="-"/>
            </a:pPr>
            <a:r>
              <a:rPr lang="it-IT" dirty="0" smtClean="0"/>
              <a:t>Accoglienza della croce</a:t>
            </a:r>
          </a:p>
          <a:p>
            <a:pPr>
              <a:buFontTx/>
              <a:buChar char="-"/>
            </a:pPr>
            <a:r>
              <a:rPr lang="it-IT" dirty="0" smtClean="0"/>
              <a:t>Umiltà</a:t>
            </a:r>
          </a:p>
          <a:p>
            <a:pPr>
              <a:buFontTx/>
              <a:buChar char="-"/>
            </a:pPr>
            <a:r>
              <a:rPr lang="it-IT" dirty="0" smtClean="0"/>
              <a:t>Fiducia nel Signore</a:t>
            </a:r>
          </a:p>
          <a:p>
            <a:pPr>
              <a:buFontTx/>
              <a:buChar char="-"/>
            </a:pPr>
            <a:r>
              <a:rPr lang="it-IT" dirty="0" smtClean="0"/>
              <a:t>Eucaristia</a:t>
            </a:r>
          </a:p>
          <a:p>
            <a:pPr>
              <a:buFontTx/>
              <a:buChar char="-"/>
            </a:pPr>
            <a:r>
              <a:rPr lang="it-IT" dirty="0" smtClean="0"/>
              <a:t>Scrittura</a:t>
            </a:r>
          </a:p>
          <a:p>
            <a:pPr>
              <a:buFontTx/>
              <a:buChar char="-"/>
            </a:pPr>
            <a:r>
              <a:rPr lang="it-IT" dirty="0" smtClean="0"/>
              <a:t>Preghiera continua</a:t>
            </a:r>
          </a:p>
          <a:p>
            <a:pPr>
              <a:buFontTx/>
              <a:buChar char="-"/>
            </a:pPr>
            <a:r>
              <a:rPr lang="it-IT" dirty="0" smtClean="0"/>
              <a:t>Maria come modello di virtù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1323</Words>
  <Application>Microsoft Office PowerPoint</Application>
  <PresentationFormat>Presentazione su schermo (4:3)</PresentationFormat>
  <Paragraphs>175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Tema di Office</vt:lpstr>
      <vt:lpstr>La spiritualità  in epoca medievale</vt:lpstr>
      <vt:lpstr>Il “risveglio” del XII secolo</vt:lpstr>
      <vt:lpstr>Presentazione standard di PowerPoint</vt:lpstr>
      <vt:lpstr>La pietà nel XII secolo</vt:lpstr>
      <vt:lpstr>Presentazione standard di PowerPoint</vt:lpstr>
      <vt:lpstr>Presentazione standard di PowerPoint</vt:lpstr>
      <vt:lpstr>Francescani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Bonaventura (Bagnoregio, 1221 – 1274)</vt:lpstr>
      <vt:lpstr>Presentazione standard di PowerPoint</vt:lpstr>
      <vt:lpstr>Presentazione standard di PowerPoint</vt:lpstr>
      <vt:lpstr>Presentazione standard di PowerPoint</vt:lpstr>
      <vt:lpstr>Angela da Foligno (1249-1309)</vt:lpstr>
      <vt:lpstr>Presentazione standard di PowerPoint</vt:lpstr>
      <vt:lpstr>Presentazione standard di PowerPoint</vt:lpstr>
      <vt:lpstr>Domenico di Guzman Caleruega,1173-1221</vt:lpstr>
      <vt:lpstr>Presentazione standard di PowerPoint</vt:lpstr>
      <vt:lpstr>Dottori</vt:lpstr>
      <vt:lpstr>I mistici renani</vt:lpstr>
      <vt:lpstr> </vt:lpstr>
      <vt:lpstr>Presentazione standard di PowerPoint</vt:lpstr>
      <vt:lpstr>La pietà popolare nel XIII secolo</vt:lpstr>
      <vt:lpstr>Mistica femminile</vt:lpstr>
      <vt:lpstr>Mistica cistercense della Germania del XIII secolo Monastero di Helfta</vt:lpstr>
      <vt:lpstr>Presentazione standard di PowerPoint</vt:lpstr>
      <vt:lpstr>Presentazione standard di PowerPoint</vt:lpstr>
      <vt:lpstr>Paesi Bassi</vt:lpstr>
      <vt:lpstr>Italia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spiritualità in epoca medievale</dc:title>
  <dc:creator>Emanuele</dc:creator>
  <cp:lastModifiedBy>Utente Windows</cp:lastModifiedBy>
  <cp:revision>5</cp:revision>
  <dcterms:created xsi:type="dcterms:W3CDTF">2020-02-06T14:50:20Z</dcterms:created>
  <dcterms:modified xsi:type="dcterms:W3CDTF">2020-02-11T16:57:33Z</dcterms:modified>
</cp:coreProperties>
</file>