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  <p:sldId id="264" r:id="rId14"/>
    <p:sldId id="269" r:id="rId15"/>
    <p:sldId id="270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40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8898-8FCD-4567-A1EA-0F6BCDA99DD5}" type="datetimeFigureOut">
              <a:rPr lang="it-IT" smtClean="0"/>
              <a:pPr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754D-4E84-4DA2-8FA2-81B03185E5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8898-8FCD-4567-A1EA-0F6BCDA99DD5}" type="datetimeFigureOut">
              <a:rPr lang="it-IT" smtClean="0"/>
              <a:pPr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754D-4E84-4DA2-8FA2-81B03185E5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8898-8FCD-4567-A1EA-0F6BCDA99DD5}" type="datetimeFigureOut">
              <a:rPr lang="it-IT" smtClean="0"/>
              <a:pPr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754D-4E84-4DA2-8FA2-81B03185E5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8898-8FCD-4567-A1EA-0F6BCDA99DD5}" type="datetimeFigureOut">
              <a:rPr lang="it-IT" smtClean="0"/>
              <a:pPr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754D-4E84-4DA2-8FA2-81B03185E5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8898-8FCD-4567-A1EA-0F6BCDA99DD5}" type="datetimeFigureOut">
              <a:rPr lang="it-IT" smtClean="0"/>
              <a:pPr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754D-4E84-4DA2-8FA2-81B03185E5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8898-8FCD-4567-A1EA-0F6BCDA99DD5}" type="datetimeFigureOut">
              <a:rPr lang="it-IT" smtClean="0"/>
              <a:pPr/>
              <a:t>04/02/2020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754D-4E84-4DA2-8FA2-81B03185E5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8898-8FCD-4567-A1EA-0F6BCDA99DD5}" type="datetimeFigureOut">
              <a:rPr lang="it-IT" smtClean="0"/>
              <a:pPr/>
              <a:t>04/02/2020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754D-4E84-4DA2-8FA2-81B03185E5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8898-8FCD-4567-A1EA-0F6BCDA99DD5}" type="datetimeFigureOut">
              <a:rPr lang="it-IT" smtClean="0"/>
              <a:pPr/>
              <a:t>04/02/2020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754D-4E84-4DA2-8FA2-81B03185E5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8898-8FCD-4567-A1EA-0F6BCDA99DD5}" type="datetimeFigureOut">
              <a:rPr lang="it-IT" smtClean="0"/>
              <a:pPr/>
              <a:t>04/02/2020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754D-4E84-4DA2-8FA2-81B03185E5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8898-8FCD-4567-A1EA-0F6BCDA99DD5}" type="datetimeFigureOut">
              <a:rPr lang="it-IT" smtClean="0"/>
              <a:pPr/>
              <a:t>04/02/2020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754D-4E84-4DA2-8FA2-81B03185E5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8898-8FCD-4567-A1EA-0F6BCDA99DD5}" type="datetimeFigureOut">
              <a:rPr lang="it-IT" smtClean="0"/>
              <a:pPr/>
              <a:t>04/02/2020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754D-4E84-4DA2-8FA2-81B03185E54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08898-8FCD-4567-A1EA-0F6BCDA99DD5}" type="datetimeFigureOut">
              <a:rPr lang="it-IT" smtClean="0"/>
              <a:pPr/>
              <a:t>04/02/2020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D754D-4E84-4DA2-8FA2-81B03185E54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848872" cy="2088232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solidFill>
                  <a:srgbClr val="FF0000"/>
                </a:solidFill>
                <a:latin typeface="AR JULIAN" pitchFamily="2" charset="0"/>
              </a:rPr>
              <a:t>La spiritualità </a:t>
            </a:r>
            <a:br>
              <a:rPr lang="it-IT" sz="5400" b="1" dirty="0" smtClean="0">
                <a:solidFill>
                  <a:srgbClr val="FF0000"/>
                </a:solidFill>
                <a:latin typeface="AR JULIAN" pitchFamily="2" charset="0"/>
              </a:rPr>
            </a:br>
            <a:r>
              <a:rPr lang="it-IT" sz="5400" b="1" dirty="0" smtClean="0">
                <a:solidFill>
                  <a:srgbClr val="FF0000"/>
                </a:solidFill>
                <a:latin typeface="AR JULIAN" pitchFamily="2" charset="0"/>
              </a:rPr>
              <a:t>in epoca medievale</a:t>
            </a:r>
            <a:endParaRPr lang="it-IT" sz="5400" b="1" dirty="0">
              <a:solidFill>
                <a:srgbClr val="FF0000"/>
              </a:solidFill>
              <a:latin typeface="AR JULIAN" pitchFamily="2" charset="0"/>
            </a:endParaRPr>
          </a:p>
        </p:txBody>
      </p:sp>
      <p:pic>
        <p:nvPicPr>
          <p:cNvPr id="4" name="Immagine 3" descr="1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3140968"/>
            <a:ext cx="3024336" cy="33843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26469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sz="5700" b="1" dirty="0" err="1" smtClean="0"/>
              <a:t>Romualdo</a:t>
            </a:r>
            <a:r>
              <a:rPr lang="it-IT" sz="5700" b="1" dirty="0" smtClean="0"/>
              <a:t> </a:t>
            </a:r>
            <a:r>
              <a:rPr lang="it-IT" dirty="0" smtClean="0"/>
              <a:t>(Ravenna, 950c.a -  </a:t>
            </a:r>
            <a:r>
              <a:rPr lang="it-IT" dirty="0" err="1" smtClean="0"/>
              <a:t>Valdicastro</a:t>
            </a:r>
            <a:r>
              <a:rPr lang="it-IT" dirty="0" smtClean="0"/>
              <a:t>,1027)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→ </a:t>
            </a:r>
            <a:r>
              <a:rPr lang="it-IT" sz="6400" b="1" dirty="0" smtClean="0">
                <a:solidFill>
                  <a:srgbClr val="FF0000"/>
                </a:solidFill>
              </a:rPr>
              <a:t>CAMALDOLESI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3800" i="1" dirty="0" smtClean="0"/>
              <a:t>“Rimani seduto nella tua cella come in un paradiso; respingi dalla tua memoria tutto quello che è del mondo; vigila sui tuoi pensieri, come il pescatore quando spia le mosse dei pesci. Per ottenere questo hai una via nei salmi: non l’abbandonare mai. Se non riesci a fare tutto, tu che sei ancora nel fervore di un noviziato, sforzati di salmodiare in spirito ora qui ora là e di comprendere a fondo; e quando ti accorgi di star divagando dalla lettura, non ti arrestare, affrettati a porvi rimedio con maggio sforzo per capire. Prima di tutto mettiti alla presenza di Dio con timore e tremore,</a:t>
            </a:r>
            <a:r>
              <a:rPr lang="it-IT" sz="3800" dirty="0" smtClean="0"/>
              <a:t> </a:t>
            </a:r>
            <a:r>
              <a:rPr lang="it-IT" sz="3800" i="1" dirty="0" smtClean="0"/>
              <a:t>come chi si trova di fronte all’imperatore. Lavora alla totale distruzione di te stesso e rimani quieto come un pulcino, felice di ricevere la grazia del Signore: perché se la chioccia non gli dà qualche cosa, il pulcino non ha nulla da mangiare né da assaporare”.</a:t>
            </a:r>
          </a:p>
          <a:p>
            <a:pPr algn="r">
              <a:buNone/>
            </a:pPr>
            <a:r>
              <a:rPr lang="it-IT" dirty="0" smtClean="0"/>
              <a:t>Bruno di </a:t>
            </a:r>
            <a:r>
              <a:rPr lang="it-IT" dirty="0" err="1" smtClean="0"/>
              <a:t>Querfurt</a:t>
            </a:r>
            <a:r>
              <a:rPr lang="it-IT" i="1" dirty="0" smtClean="0"/>
              <a:t>, Vita </a:t>
            </a:r>
            <a:r>
              <a:rPr lang="it-IT" i="1" dirty="0" err="1" smtClean="0"/>
              <a:t>quinque</a:t>
            </a:r>
            <a:r>
              <a:rPr lang="it-IT" i="1" dirty="0" smtClean="0"/>
              <a:t> </a:t>
            </a:r>
            <a:r>
              <a:rPr lang="it-IT" i="1" dirty="0" err="1" smtClean="0"/>
              <a:t>fratrum</a:t>
            </a:r>
            <a:r>
              <a:rPr lang="it-IT" i="1" dirty="0" smtClean="0"/>
              <a:t>, 32</a:t>
            </a:r>
          </a:p>
          <a:p>
            <a:pPr algn="r">
              <a:buNone/>
            </a:pPr>
            <a:endParaRPr lang="it-IT" i="1" dirty="0" smtClean="0"/>
          </a:p>
          <a:p>
            <a:pPr algn="just">
              <a:buNone/>
            </a:pPr>
            <a:r>
              <a:rPr lang="it-IT" i="1" dirty="0" smtClean="0"/>
              <a:t>→ </a:t>
            </a:r>
            <a:r>
              <a:rPr lang="it-IT" sz="5800" b="1" dirty="0" smtClean="0"/>
              <a:t>San Pier Damiani </a:t>
            </a:r>
            <a:r>
              <a:rPr lang="it-IT" dirty="0" smtClean="0"/>
              <a:t>(Ravenna, 1007- Faenza, 1072)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5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33670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4600" b="1" dirty="0" smtClean="0"/>
              <a:t>Giovanni di </a:t>
            </a:r>
            <a:r>
              <a:rPr lang="it-IT" sz="4600" b="1" dirty="0" err="1" smtClean="0"/>
              <a:t>Fécamp</a:t>
            </a:r>
            <a:r>
              <a:rPr lang="it-IT" sz="4600" b="1" dirty="0" smtClean="0"/>
              <a:t> </a:t>
            </a:r>
            <a:r>
              <a:rPr lang="it-IT" dirty="0" smtClean="0"/>
              <a:t>(Ravenna, 990c.a.-  </a:t>
            </a:r>
            <a:r>
              <a:rPr lang="it-IT" dirty="0" err="1" smtClean="0"/>
              <a:t>Fecamp</a:t>
            </a:r>
            <a:r>
              <a:rPr lang="it-IT" dirty="0" smtClean="0"/>
              <a:t>,1076)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“Ci sono molti modi di contemplazione attraverso i quali, o Cristo, l’anima a voi votata trova la sua gioia e la via di progredire. Ma il mio spirito in nessuno di essi trova tanta gioia come in quello che , allontanate tutte le cose, volge lo sguardo semplice del cuore purificato unicamente verso la vostra divinità. Di che pace, di che riposo e di che gioia gode allora l’anima protesa verso di voi! Mentre il mio spirito sospira verso la visione di Dio e, per quanto è capace, esalta la sua gloria, anche il fardello della carne si fa meno pesante, si placa il frastuono dei pensieri, e il disagio della nostra condizione mortale e dei nostri affanni non turba più come prima le nostre facoltà: tutto tace tutto si calma. Il cuore si infiamma di amore, l’anima è piena di gioia, la memoria tenace, l’intelligenza lucida e lo spirito, tutto preso da desiderio di vedere la vostra bellezza, si sente rapire nell’amore delle realtà invisibili”</a:t>
            </a:r>
          </a:p>
          <a:p>
            <a:pPr algn="r">
              <a:buNone/>
            </a:pPr>
            <a:r>
              <a:rPr lang="it-IT" i="1" dirty="0" err="1" smtClean="0"/>
              <a:t>Confessio</a:t>
            </a:r>
            <a:r>
              <a:rPr lang="it-IT" i="1" dirty="0" smtClean="0"/>
              <a:t> </a:t>
            </a:r>
            <a:r>
              <a:rPr lang="it-IT" i="1" dirty="0" err="1" smtClean="0"/>
              <a:t>theologica</a:t>
            </a:r>
            <a:endParaRPr lang="it-IT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4300" b="1" dirty="0" smtClean="0"/>
              <a:t>Bruno</a:t>
            </a:r>
            <a:r>
              <a:rPr lang="it-IT" dirty="0" smtClean="0"/>
              <a:t> (Colonia, 1030-Serra San Bruno,1101)</a:t>
            </a:r>
          </a:p>
          <a:p>
            <a:pPr>
              <a:buNone/>
            </a:pPr>
            <a:r>
              <a:rPr lang="it-IT" dirty="0" smtClean="0"/>
              <a:t>→ </a:t>
            </a:r>
            <a:r>
              <a:rPr lang="it-IT" sz="4300" b="1" dirty="0" smtClean="0">
                <a:solidFill>
                  <a:srgbClr val="FF0000"/>
                </a:solidFill>
              </a:rPr>
              <a:t>CERTOSINI</a:t>
            </a:r>
          </a:p>
          <a:p>
            <a:pPr>
              <a:buNone/>
            </a:pPr>
            <a:r>
              <a:rPr lang="it-IT" b="1" dirty="0" err="1" smtClean="0"/>
              <a:t>Guigo</a:t>
            </a:r>
            <a:r>
              <a:rPr lang="it-IT" b="1" dirty="0" smtClean="0"/>
              <a:t> II</a:t>
            </a:r>
            <a:r>
              <a:rPr lang="it-IT" dirty="0" smtClean="0"/>
              <a:t>: </a:t>
            </a:r>
            <a:r>
              <a:rPr lang="it-IT" i="1" dirty="0" smtClean="0"/>
              <a:t>Scala del Paradiso</a:t>
            </a:r>
          </a:p>
          <a:p>
            <a:pPr>
              <a:buNone/>
            </a:pPr>
            <a:r>
              <a:rPr lang="it-IT" dirty="0" smtClean="0"/>
              <a:t>Quattro gradi di esercizi spirituali</a:t>
            </a:r>
            <a:r>
              <a:rPr lang="it-IT" i="1" dirty="0" smtClean="0"/>
              <a:t>: lettura, meditazione, preghiera, contemplazione</a:t>
            </a:r>
            <a:r>
              <a:rPr lang="it-IT" dirty="0" smtClean="0"/>
              <a:t>. “La preghiera è un’elevazione del cuore verso Dio per tenere lontano il male e ricevere il bene; la contemplazione è l’elevazione in Dio dell’anima rapita dal </a:t>
            </a:r>
            <a:r>
              <a:rPr lang="it-IT" dirty="0" err="1" smtClean="0"/>
              <a:t>pregustamento</a:t>
            </a:r>
            <a:r>
              <a:rPr lang="it-IT" dirty="0" smtClean="0"/>
              <a:t> delle gioie eterne” </a:t>
            </a:r>
            <a:r>
              <a:rPr lang="it-IT" sz="1700" i="1" dirty="0" smtClean="0"/>
              <a:t>PL 184</a:t>
            </a:r>
          </a:p>
          <a:p>
            <a:pPr>
              <a:buNone/>
            </a:pPr>
            <a:r>
              <a:rPr lang="it-IT" b="1" dirty="0" smtClean="0"/>
              <a:t>Guglielmo di </a:t>
            </a:r>
            <a:r>
              <a:rPr lang="it-IT" b="1" dirty="0" err="1" smtClean="0"/>
              <a:t>Saint-Thierry</a:t>
            </a:r>
            <a:r>
              <a:rPr lang="it-IT" b="1" dirty="0" smtClean="0"/>
              <a:t> </a:t>
            </a:r>
            <a:r>
              <a:rPr lang="it-IT" dirty="0" smtClean="0"/>
              <a:t>(1085-1128): </a:t>
            </a:r>
            <a:r>
              <a:rPr lang="it-IT" i="1" dirty="0" smtClean="0"/>
              <a:t>Lettera d’oro</a:t>
            </a:r>
          </a:p>
          <a:p>
            <a:pPr>
              <a:buNone/>
            </a:pPr>
            <a:r>
              <a:rPr lang="it-IT" dirty="0" smtClean="0"/>
              <a:t>Recupero</a:t>
            </a:r>
            <a:r>
              <a:rPr lang="it-IT" i="1" dirty="0" smtClean="0"/>
              <a:t> </a:t>
            </a:r>
            <a:r>
              <a:rPr lang="it-IT" dirty="0" smtClean="0"/>
              <a:t>della</a:t>
            </a:r>
            <a:r>
              <a:rPr lang="it-IT" i="1" dirty="0" smtClean="0"/>
              <a:t> </a:t>
            </a:r>
            <a:r>
              <a:rPr lang="it-IT" i="1" dirty="0" err="1" smtClean="0"/>
              <a:t>similitudo</a:t>
            </a:r>
            <a:r>
              <a:rPr lang="it-IT" i="1" dirty="0" smtClean="0"/>
              <a:t> </a:t>
            </a:r>
            <a:r>
              <a:rPr lang="it-IT" i="1" dirty="0" err="1" smtClean="0"/>
              <a:t>Trinitatis</a:t>
            </a:r>
            <a:endParaRPr lang="it-IT" i="1" dirty="0" smtClean="0"/>
          </a:p>
          <a:p>
            <a:pPr>
              <a:buNone/>
            </a:pPr>
            <a:endParaRPr lang="it-IT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649491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Abati di </a:t>
            </a:r>
            <a:r>
              <a:rPr lang="it-IT" dirty="0" err="1" smtClean="0"/>
              <a:t>Cîteaux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b="1" dirty="0" smtClean="0"/>
              <a:t>Roberto</a:t>
            </a:r>
          </a:p>
          <a:p>
            <a:pPr>
              <a:buNone/>
            </a:pPr>
            <a:r>
              <a:rPr lang="it-IT" b="1" dirty="0" err="1" smtClean="0"/>
              <a:t>Alberico</a:t>
            </a:r>
            <a:endParaRPr lang="it-IT" b="1" dirty="0" smtClean="0"/>
          </a:p>
          <a:p>
            <a:pPr>
              <a:buNone/>
            </a:pPr>
            <a:r>
              <a:rPr lang="it-IT" b="1" dirty="0" smtClean="0"/>
              <a:t>Stefano </a:t>
            </a:r>
            <a:r>
              <a:rPr lang="it-IT" b="1" dirty="0" err="1" smtClean="0"/>
              <a:t>Harding</a:t>
            </a:r>
            <a:endParaRPr lang="it-IT" b="1" dirty="0" smtClean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dirty="0" smtClean="0"/>
              <a:t>→ </a:t>
            </a:r>
            <a:r>
              <a:rPr lang="it-IT" sz="4400" b="1" dirty="0" smtClean="0">
                <a:solidFill>
                  <a:srgbClr val="FF0000"/>
                </a:solidFill>
              </a:rPr>
              <a:t>CISTERCENSI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4400" b="1" dirty="0" smtClean="0"/>
              <a:t>Bernardo di Chiaravalle    </a:t>
            </a:r>
            <a:r>
              <a:rPr lang="it-IT" dirty="0" smtClean="0"/>
              <a:t>(1090-1153)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6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1340768"/>
            <a:ext cx="2550021" cy="335317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Le  monache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b="1" dirty="0" err="1" smtClean="0"/>
              <a:t>Ildegarda</a:t>
            </a:r>
            <a:r>
              <a:rPr lang="it-IT" b="1" dirty="0" smtClean="0"/>
              <a:t> di </a:t>
            </a:r>
            <a:r>
              <a:rPr lang="it-IT" b="1" dirty="0" err="1" smtClean="0"/>
              <a:t>Bingen</a:t>
            </a:r>
            <a:r>
              <a:rPr lang="it-IT" b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Assia</a:t>
            </a:r>
            <a:r>
              <a:rPr lang="it-IT" dirty="0" smtClean="0"/>
              <a:t>, 1098-1179)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smtClean="0"/>
              <a:t>Elisabetta di </a:t>
            </a:r>
            <a:r>
              <a:rPr lang="it-IT" b="1" dirty="0" err="1" smtClean="0"/>
              <a:t>Schönau</a:t>
            </a:r>
            <a:r>
              <a:rPr lang="it-IT" b="1" dirty="0" smtClean="0"/>
              <a:t> </a:t>
            </a:r>
            <a:r>
              <a:rPr lang="it-IT" dirty="0" smtClean="0"/>
              <a:t>(Bonn, 1129-1164)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sz="4000" dirty="0" smtClean="0"/>
              <a:t>Monachesimo come via perfetta</a:t>
            </a:r>
          </a:p>
          <a:p>
            <a:pPr>
              <a:buFontTx/>
              <a:buChar char="-"/>
            </a:pPr>
            <a:r>
              <a:rPr lang="it-IT" sz="4000" dirty="0" smtClean="0"/>
              <a:t>Imitazione di Cristo</a:t>
            </a:r>
          </a:p>
          <a:p>
            <a:pPr>
              <a:buFontTx/>
              <a:buChar char="-"/>
            </a:pPr>
            <a:r>
              <a:rPr lang="it-IT" sz="4000" dirty="0" smtClean="0"/>
              <a:t>Devozione a Cristo</a:t>
            </a:r>
          </a:p>
          <a:p>
            <a:pPr>
              <a:buFontTx/>
              <a:buChar char="-"/>
            </a:pPr>
            <a:r>
              <a:rPr lang="it-IT" sz="4000" dirty="0" smtClean="0"/>
              <a:t>Devozione mariana</a:t>
            </a:r>
          </a:p>
          <a:p>
            <a:pPr>
              <a:buFontTx/>
              <a:buChar char="-"/>
            </a:pPr>
            <a:r>
              <a:rPr lang="it-IT" sz="4000" dirty="0" smtClean="0"/>
              <a:t>Confessione frequente, comunione quotidiana</a:t>
            </a:r>
            <a:endParaRPr lang="it-IT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Gregorio Magno   </a:t>
            </a:r>
            <a:r>
              <a:rPr lang="it-IT" sz="4000" dirty="0" smtClean="0"/>
              <a:t>540c.a-604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Prefetto di Roma (570)</a:t>
            </a:r>
          </a:p>
          <a:p>
            <a:pPr>
              <a:buNone/>
            </a:pPr>
            <a:r>
              <a:rPr lang="it-IT" dirty="0" smtClean="0"/>
              <a:t>      Monastero sul monte Celio</a:t>
            </a:r>
          </a:p>
          <a:p>
            <a:pPr>
              <a:buNone/>
            </a:pPr>
            <a:r>
              <a:rPr lang="it-IT" dirty="0" smtClean="0"/>
              <a:t>Diacono</a:t>
            </a:r>
          </a:p>
          <a:p>
            <a:pPr>
              <a:buNone/>
            </a:pPr>
            <a:r>
              <a:rPr lang="it-IT" dirty="0" err="1" smtClean="0"/>
              <a:t>Apocrisario</a:t>
            </a:r>
            <a:r>
              <a:rPr lang="it-IT" dirty="0" smtClean="0"/>
              <a:t> a Costantinopoli (579-586)</a:t>
            </a:r>
          </a:p>
          <a:p>
            <a:pPr>
              <a:buNone/>
            </a:pPr>
            <a:r>
              <a:rPr lang="it-IT" dirty="0" smtClean="0"/>
              <a:t>     Papa (590)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2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365104"/>
            <a:ext cx="3844280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Lettere (850)</a:t>
            </a:r>
          </a:p>
          <a:p>
            <a:pPr>
              <a:buNone/>
            </a:pPr>
            <a:r>
              <a:rPr lang="it-IT" dirty="0" smtClean="0"/>
              <a:t>Commenti biblici: </a:t>
            </a:r>
            <a:r>
              <a:rPr lang="it-IT" i="1" dirty="0" err="1" smtClean="0"/>
              <a:t>Moralia</a:t>
            </a:r>
            <a:r>
              <a:rPr lang="it-IT" i="1" dirty="0" smtClean="0"/>
              <a:t> su Giobbe</a:t>
            </a:r>
            <a:r>
              <a:rPr lang="it-IT" dirty="0" smtClean="0"/>
              <a:t>, </a:t>
            </a:r>
            <a:r>
              <a:rPr lang="it-IT" i="1" dirty="0" smtClean="0"/>
              <a:t>Omelie su Ezechiele</a:t>
            </a:r>
            <a:r>
              <a:rPr lang="it-IT" dirty="0" smtClean="0"/>
              <a:t>, </a:t>
            </a:r>
            <a:r>
              <a:rPr lang="it-IT" i="1" dirty="0" smtClean="0"/>
              <a:t>Commento sul Primo libro dei Re</a:t>
            </a:r>
            <a:r>
              <a:rPr lang="it-IT" dirty="0" smtClean="0"/>
              <a:t>, </a:t>
            </a:r>
            <a:r>
              <a:rPr lang="it-IT" i="1" dirty="0" smtClean="0"/>
              <a:t>Commento sul Cantico dei Cantici</a:t>
            </a:r>
          </a:p>
          <a:p>
            <a:pPr>
              <a:buNone/>
            </a:pPr>
            <a:r>
              <a:rPr lang="it-IT" i="1" dirty="0" smtClean="0">
                <a:solidFill>
                  <a:srgbClr val="FF0000"/>
                </a:solidFill>
              </a:rPr>
              <a:t>Regola pastorale</a:t>
            </a:r>
          </a:p>
          <a:p>
            <a:pPr>
              <a:buNone/>
            </a:pPr>
            <a:r>
              <a:rPr lang="it-IT" i="1" dirty="0" smtClean="0">
                <a:solidFill>
                  <a:srgbClr val="0070C0"/>
                </a:solidFill>
              </a:rPr>
              <a:t>Dialoghi</a:t>
            </a:r>
          </a:p>
          <a:p>
            <a:pPr>
              <a:buNone/>
            </a:pPr>
            <a:r>
              <a:rPr lang="it-IT" i="1" dirty="0" smtClean="0"/>
              <a:t>Sacramentario gregoriano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Ispirazione: Scrittura, Agostino, </a:t>
            </a:r>
            <a:r>
              <a:rPr lang="it-IT" dirty="0" err="1" smtClean="0"/>
              <a:t>Cassiano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I tre ordini</a:t>
            </a:r>
          </a:p>
          <a:p>
            <a:pPr marL="514350" indent="-514350">
              <a:buAutoNum type="arabicPeriod"/>
            </a:pPr>
            <a:r>
              <a:rPr lang="it-IT" dirty="0" smtClean="0"/>
              <a:t>“</a:t>
            </a:r>
            <a:r>
              <a:rPr lang="it-IT" dirty="0" smtClean="0">
                <a:solidFill>
                  <a:srgbClr val="00B050"/>
                </a:solidFill>
              </a:rPr>
              <a:t>figli della chiesa</a:t>
            </a:r>
            <a:r>
              <a:rPr lang="it-IT" dirty="0" smtClean="0"/>
              <a:t>”, </a:t>
            </a:r>
            <a:r>
              <a:rPr lang="it-IT" i="1" dirty="0" err="1" smtClean="0"/>
              <a:t>plebs</a:t>
            </a:r>
            <a:r>
              <a:rPr lang="it-IT" dirty="0" smtClean="0"/>
              <a:t> (laici)</a:t>
            </a:r>
          </a:p>
          <a:p>
            <a:pPr marL="514350" indent="-514350">
              <a:buAutoNum type="arabicPeriod"/>
            </a:pPr>
            <a:r>
              <a:rPr lang="it-IT" dirty="0" smtClean="0">
                <a:solidFill>
                  <a:srgbClr val="00B050"/>
                </a:solidFill>
              </a:rPr>
              <a:t>Clero</a:t>
            </a:r>
            <a:r>
              <a:rPr lang="it-IT" dirty="0" smtClean="0"/>
              <a:t>. L’arte di governare le anime (“arte delle arti”). Disposizioni interiori: zelo→ mantenere la buona condotta; carità→pazienza, misericordia, adattamento; umiltà→purezza delle intenzioni</a:t>
            </a:r>
          </a:p>
          <a:p>
            <a:pPr marL="514350" indent="-514350">
              <a:buAutoNum type="arabicPeriod"/>
            </a:pPr>
            <a:r>
              <a:rPr lang="it-IT" dirty="0" smtClean="0">
                <a:solidFill>
                  <a:srgbClr val="00B050"/>
                </a:solidFill>
              </a:rPr>
              <a:t>Monaci</a:t>
            </a:r>
            <a:r>
              <a:rPr lang="it-IT" dirty="0" smtClean="0"/>
              <a:t>. “Remoti”. Caratteristica principale: la </a:t>
            </a:r>
            <a:r>
              <a:rPr lang="it-IT" i="1" dirty="0" err="1" smtClean="0"/>
              <a:t>quies</a:t>
            </a:r>
            <a:r>
              <a:rPr lang="it-IT" dirty="0" smtClean="0"/>
              <a:t>. Contemplazione, lectio divina, lavoro manuale.</a:t>
            </a:r>
          </a:p>
          <a:p>
            <a:pPr marL="514350" indent="-514350">
              <a:buNone/>
            </a:pPr>
            <a:r>
              <a:rPr lang="it-IT" dirty="0" smtClean="0"/>
              <a:t>        </a:t>
            </a:r>
          </a:p>
          <a:p>
            <a:pPr marL="514350" indent="-514350">
              <a:buNone/>
            </a:pPr>
            <a:r>
              <a:rPr lang="it-IT" dirty="0" smtClean="0"/>
              <a:t>            chiesa: </a:t>
            </a:r>
            <a:r>
              <a:rPr lang="it-IT" i="1" dirty="0" err="1" smtClean="0"/>
              <a:t>concors</a:t>
            </a:r>
            <a:r>
              <a:rPr lang="it-IT" i="1" dirty="0" smtClean="0"/>
              <a:t> </a:t>
            </a:r>
            <a:r>
              <a:rPr lang="it-IT" i="1" dirty="0" err="1" smtClean="0"/>
              <a:t>diversitas</a:t>
            </a:r>
            <a:endParaRPr lang="it-IT" i="1" dirty="0"/>
          </a:p>
        </p:txBody>
      </p:sp>
      <p:sp>
        <p:nvSpPr>
          <p:cNvPr id="4" name="Freccia a destra rientrata 3"/>
          <p:cNvSpPr/>
          <p:nvPr/>
        </p:nvSpPr>
        <p:spPr>
          <a:xfrm>
            <a:off x="467544" y="5661248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Le due vite: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Vita attiva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Vita contemplativa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Dio</a:t>
            </a:r>
            <a:r>
              <a:rPr lang="it-IT" dirty="0" smtClean="0"/>
              <a:t>:“luce </a:t>
            </a:r>
            <a:r>
              <a:rPr lang="it-IT" dirty="0" err="1" smtClean="0"/>
              <a:t>incircoscritta</a:t>
            </a:r>
            <a:r>
              <a:rPr lang="it-IT" dirty="0" smtClean="0"/>
              <a:t>”</a:t>
            </a:r>
          </a:p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</a:rPr>
              <a:t>Uomo</a:t>
            </a:r>
            <a:r>
              <a:rPr lang="it-IT" dirty="0" smtClean="0"/>
              <a:t>: finito, transitorio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solidFill>
                  <a:srgbClr val="00B050"/>
                </a:solidFill>
              </a:rPr>
              <a:t>Ascesi</a:t>
            </a:r>
          </a:p>
          <a:p>
            <a:pPr>
              <a:buNone/>
            </a:pPr>
            <a:r>
              <a:rPr lang="it-IT" dirty="0" smtClean="0">
                <a:solidFill>
                  <a:srgbClr val="00B050"/>
                </a:solidFill>
              </a:rPr>
              <a:t>Contemplazione/Mistica</a:t>
            </a:r>
            <a:r>
              <a:rPr lang="it-IT" dirty="0" smtClean="0"/>
              <a:t>: vedere Dio</a:t>
            </a:r>
          </a:p>
          <a:p>
            <a:pPr>
              <a:buNone/>
            </a:pPr>
            <a:r>
              <a:rPr lang="it-IT" dirty="0" smtClean="0"/>
              <a:t>- Mediazione di Cristo e azione dello Spirito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B050"/>
                </a:solidFill>
              </a:rPr>
              <a:t>Il monachesimo irlandese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Patrizio</a:t>
            </a:r>
            <a:r>
              <a:rPr lang="it-IT" dirty="0" smtClean="0"/>
              <a:t> (†461)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dirty="0" err="1" smtClean="0"/>
              <a:t>Colombano</a:t>
            </a:r>
            <a:r>
              <a:rPr lang="it-IT" dirty="0" smtClean="0"/>
              <a:t> (540- Bobbio, 615)</a:t>
            </a:r>
          </a:p>
          <a:p>
            <a:pPr>
              <a:buNone/>
            </a:pPr>
            <a:r>
              <a:rPr lang="it-IT" i="1" dirty="0" smtClean="0"/>
              <a:t>Regola dei monaci, Regola domestica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Ascesi, </a:t>
            </a:r>
            <a:r>
              <a:rPr lang="it-IT" dirty="0" err="1" smtClean="0"/>
              <a:t>eremitismo</a:t>
            </a:r>
            <a:r>
              <a:rPr lang="it-IT" dirty="0" smtClean="0"/>
              <a:t>, combattimento, penitenza, riparazione, lavoro, preghiera prolungata, pellegrinaggi, Scrittura</a:t>
            </a:r>
          </a:p>
          <a:p>
            <a:pPr>
              <a:buNone/>
            </a:pPr>
            <a:r>
              <a:rPr lang="it-IT" dirty="0" smtClean="0"/>
              <a:t>→ Confessione, </a:t>
            </a:r>
            <a:r>
              <a:rPr lang="it-IT" i="1" dirty="0" smtClean="0"/>
              <a:t>Penitenziali</a:t>
            </a:r>
            <a:endParaRPr lang="it-IT" i="1" dirty="0"/>
          </a:p>
        </p:txBody>
      </p:sp>
      <p:pic>
        <p:nvPicPr>
          <p:cNvPr id="4" name="Immagine 3" descr="3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1196752"/>
            <a:ext cx="2088232" cy="30243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Giovanni Scoto </a:t>
            </a:r>
            <a:r>
              <a:rPr lang="it-IT" dirty="0" err="1" smtClean="0"/>
              <a:t>Eriugena</a:t>
            </a:r>
            <a:r>
              <a:rPr lang="it-IT" dirty="0" smtClean="0"/>
              <a:t> (†870)</a:t>
            </a:r>
          </a:p>
          <a:p>
            <a:pPr>
              <a:buNone/>
            </a:pPr>
            <a:r>
              <a:rPr lang="it-IT" dirty="0" smtClean="0"/>
              <a:t>De divisione </a:t>
            </a:r>
            <a:r>
              <a:rPr lang="it-IT" dirty="0" err="1" smtClean="0"/>
              <a:t>naturae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Via </a:t>
            </a:r>
            <a:r>
              <a:rPr lang="it-IT" dirty="0" err="1" smtClean="0"/>
              <a:t>negationis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La spiritualità benedettina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La ripresa benedettina</a:t>
            </a:r>
          </a:p>
          <a:p>
            <a:pPr>
              <a:buNone/>
            </a:pPr>
            <a:r>
              <a:rPr lang="it-IT" b="1" dirty="0" smtClean="0"/>
              <a:t>Ambrogio </a:t>
            </a:r>
            <a:r>
              <a:rPr lang="it-IT" b="1" dirty="0" err="1" smtClean="0"/>
              <a:t>Autperto</a:t>
            </a:r>
            <a:r>
              <a:rPr lang="it-IT" b="1" dirty="0" smtClean="0"/>
              <a:t> </a:t>
            </a:r>
            <a:r>
              <a:rPr lang="it-IT" sz="2000" dirty="0" smtClean="0"/>
              <a:t>(Provenza … -San Vincenzo al Volturno, 784 )</a:t>
            </a:r>
          </a:p>
          <a:p>
            <a:pPr>
              <a:buNone/>
            </a:pPr>
            <a:r>
              <a:rPr lang="it-IT" b="1" dirty="0" smtClean="0"/>
              <a:t>Benedetto di </a:t>
            </a:r>
            <a:r>
              <a:rPr lang="it-IT" b="1" dirty="0" err="1" smtClean="0"/>
              <a:t>Aniane</a:t>
            </a:r>
            <a:r>
              <a:rPr lang="it-IT" b="1" dirty="0" smtClean="0"/>
              <a:t> </a:t>
            </a:r>
            <a:r>
              <a:rPr lang="it-IT" sz="2000" dirty="0" smtClean="0"/>
              <a:t>(Villeneuve </a:t>
            </a:r>
            <a:r>
              <a:rPr lang="it-IT" sz="2000" dirty="0" err="1" smtClean="0"/>
              <a:t>les</a:t>
            </a:r>
            <a:r>
              <a:rPr lang="it-IT" sz="2000" dirty="0" smtClean="0"/>
              <a:t> </a:t>
            </a:r>
            <a:r>
              <a:rPr lang="it-IT" sz="2000" dirty="0" err="1" smtClean="0"/>
              <a:t>Maguelone</a:t>
            </a:r>
            <a:r>
              <a:rPr lang="it-IT" sz="2000" dirty="0" smtClean="0"/>
              <a:t>, 750 </a:t>
            </a:r>
            <a:r>
              <a:rPr lang="it-IT" sz="2000" dirty="0" err="1" smtClean="0"/>
              <a:t>-Aquisgrana</a:t>
            </a:r>
            <a:r>
              <a:rPr lang="it-IT" sz="2000" dirty="0" smtClean="0"/>
              <a:t>,850)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dirty="0" smtClean="0"/>
              <a:t>Commentari alla regola di Benedetto:</a:t>
            </a:r>
          </a:p>
          <a:p>
            <a:pPr>
              <a:buFontTx/>
              <a:buChar char="-"/>
            </a:pPr>
            <a:r>
              <a:rPr lang="it-IT" dirty="0" smtClean="0"/>
              <a:t>Dopo l’845.</a:t>
            </a:r>
          </a:p>
          <a:p>
            <a:pPr>
              <a:buFontTx/>
              <a:buChar char="-"/>
            </a:pPr>
            <a:r>
              <a:rPr lang="it-IT" dirty="0" smtClean="0"/>
              <a:t>Dopo l’817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None/>
            </a:pPr>
            <a:r>
              <a:rPr lang="it-IT" i="1" dirty="0" smtClean="0"/>
              <a:t>Diadema dei monaci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4800" b="1" dirty="0" smtClean="0">
                <a:solidFill>
                  <a:srgbClr val="FF0000"/>
                </a:solidFill>
              </a:rPr>
              <a:t>Riforma cluniacense</a:t>
            </a:r>
          </a:p>
          <a:p>
            <a:pPr>
              <a:buNone/>
            </a:pPr>
            <a:endParaRPr lang="it-IT" sz="4800" b="1" dirty="0" smtClean="0"/>
          </a:p>
          <a:p>
            <a:pPr>
              <a:buNone/>
            </a:pPr>
            <a:r>
              <a:rPr lang="it-IT" dirty="0" smtClean="0"/>
              <a:t>Abbazia di Cluny (909)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err="1" smtClean="0"/>
              <a:t>Oddone</a:t>
            </a:r>
            <a:r>
              <a:rPr lang="it-IT" dirty="0" smtClean="0"/>
              <a:t>, </a:t>
            </a:r>
            <a:r>
              <a:rPr lang="it-IT" dirty="0" err="1" smtClean="0"/>
              <a:t>Maiolo</a:t>
            </a:r>
            <a:r>
              <a:rPr lang="it-IT" dirty="0" smtClean="0"/>
              <a:t>, </a:t>
            </a:r>
            <a:r>
              <a:rPr lang="it-IT" dirty="0" err="1" smtClean="0"/>
              <a:t>Odilone</a:t>
            </a: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i="1" dirty="0" err="1" smtClean="0"/>
              <a:t>Oratio</a:t>
            </a:r>
            <a:r>
              <a:rPr lang="it-IT" i="1" dirty="0" smtClean="0"/>
              <a:t> continua</a:t>
            </a:r>
            <a:endParaRPr lang="it-IT" i="1" dirty="0"/>
          </a:p>
        </p:txBody>
      </p:sp>
      <p:pic>
        <p:nvPicPr>
          <p:cNvPr id="4" name="Immagine 3" descr="4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420888"/>
            <a:ext cx="3888432" cy="24482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747</Words>
  <Application>Microsoft Office PowerPoint</Application>
  <PresentationFormat>Presentazione su schermo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La spiritualità  in epoca medievale</vt:lpstr>
      <vt:lpstr>Gregorio Magno   540c.a-604</vt:lpstr>
      <vt:lpstr>Presentazione standard di PowerPoint</vt:lpstr>
      <vt:lpstr>Presentazione standard di PowerPoint</vt:lpstr>
      <vt:lpstr>Presentazione standard di PowerPoint</vt:lpstr>
      <vt:lpstr>Il monachesimo irlandese</vt:lpstr>
      <vt:lpstr>Presentazione standard di PowerPoint</vt:lpstr>
      <vt:lpstr>La spiritualità benedettina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 monache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spiritualità in epoca medievale</dc:title>
  <dc:creator>Emanuele</dc:creator>
  <cp:lastModifiedBy>Utente Windows</cp:lastModifiedBy>
  <cp:revision>10</cp:revision>
  <dcterms:created xsi:type="dcterms:W3CDTF">2020-01-23T15:27:56Z</dcterms:created>
  <dcterms:modified xsi:type="dcterms:W3CDTF">2020-02-04T09:18:31Z</dcterms:modified>
</cp:coreProperties>
</file>