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1404"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65FE146-FFE2-4DC2-866E-09EEC068C14C}" type="datetimeFigureOut">
              <a:rPr lang="it-IT" smtClean="0"/>
              <a:pPr/>
              <a:t>21/01/2020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753DB6-71A6-4631-94FF-C648D453CBD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FE146-FFE2-4DC2-866E-09EEC068C14C}" type="datetimeFigureOut">
              <a:rPr lang="it-IT" smtClean="0"/>
              <a:pPr/>
              <a:t>21/01/2020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53DB6-71A6-4631-94FF-C648D453CBD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620689"/>
            <a:ext cx="7990656" cy="2160239"/>
          </a:xfrm>
        </p:spPr>
        <p:txBody>
          <a:bodyPr>
            <a:normAutofit/>
          </a:bodyPr>
          <a:lstStyle/>
          <a:p>
            <a:r>
              <a:rPr lang="it-IT" sz="6000" dirty="0" err="1" smtClean="0">
                <a:solidFill>
                  <a:srgbClr val="FF0000"/>
                </a:solidFill>
                <a:latin typeface="AR JULIAN" pitchFamily="2" charset="0"/>
              </a:rPr>
              <a:t>Cassiano</a:t>
            </a:r>
            <a:r>
              <a:rPr lang="it-IT" sz="6000" dirty="0" smtClean="0">
                <a:solidFill>
                  <a:srgbClr val="FF0000"/>
                </a:solidFill>
                <a:latin typeface="AR JULIAN" pitchFamily="2" charset="0"/>
              </a:rPr>
              <a:t> e Benedetto</a:t>
            </a:r>
            <a:endParaRPr lang="it-IT" sz="6000" dirty="0">
              <a:solidFill>
                <a:srgbClr val="FF0000"/>
              </a:solidFill>
              <a:latin typeface="AR JULIAN" pitchFamily="2" charset="0"/>
            </a:endParaRPr>
          </a:p>
        </p:txBody>
      </p:sp>
      <p:pic>
        <p:nvPicPr>
          <p:cNvPr id="4" name="Immagine 3" descr="cassiano.jpe"/>
          <p:cNvPicPr>
            <a:picLocks noChangeAspect="1"/>
          </p:cNvPicPr>
          <p:nvPr/>
        </p:nvPicPr>
        <p:blipFill>
          <a:blip r:embed="rId2" cstate="print"/>
          <a:stretch>
            <a:fillRect/>
          </a:stretch>
        </p:blipFill>
        <p:spPr>
          <a:xfrm>
            <a:off x="1475656" y="3068960"/>
            <a:ext cx="2294756" cy="3024336"/>
          </a:xfrm>
          <a:prstGeom prst="rect">
            <a:avLst/>
          </a:prstGeom>
        </p:spPr>
      </p:pic>
      <p:pic>
        <p:nvPicPr>
          <p:cNvPr id="5" name="Immagine 4" descr="benedetto.jpe"/>
          <p:cNvPicPr>
            <a:picLocks noChangeAspect="1"/>
          </p:cNvPicPr>
          <p:nvPr/>
        </p:nvPicPr>
        <p:blipFill>
          <a:blip r:embed="rId3" cstate="print"/>
          <a:stretch>
            <a:fillRect/>
          </a:stretch>
        </p:blipFill>
        <p:spPr>
          <a:xfrm>
            <a:off x="4932040" y="3068960"/>
            <a:ext cx="2098923" cy="30243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Due regni</a:t>
            </a:r>
            <a:endParaRPr lang="it-IT" dirty="0"/>
          </a:p>
        </p:txBody>
      </p:sp>
      <p:sp>
        <p:nvSpPr>
          <p:cNvPr id="3" name="Segnaposto contenuto 2"/>
          <p:cNvSpPr>
            <a:spLocks noGrp="1"/>
          </p:cNvSpPr>
          <p:nvPr>
            <p:ph idx="1"/>
          </p:nvPr>
        </p:nvSpPr>
        <p:spPr>
          <a:xfrm>
            <a:off x="457200" y="1600200"/>
            <a:ext cx="8229600" cy="5069160"/>
          </a:xfrm>
        </p:spPr>
        <p:txBody>
          <a:bodyPr>
            <a:normAutofit fontScale="92500" lnSpcReduction="10000"/>
          </a:bodyPr>
          <a:lstStyle/>
          <a:p>
            <a:pPr>
              <a:buNone/>
            </a:pPr>
            <a:r>
              <a:rPr lang="it-IT" dirty="0" smtClean="0"/>
              <a:t>“dobbiamo conoscere dov’è che l’anima nostra deve fissarsi e dove dobbiamo continuamente ricondurre la nostra attenzione […] L’essenza della vita spirituale sta nel profondo dell’anima: quando dal nostro intimo è stato cacciato il diavolo e non vi regnano più i vizi, si stabilisce in noi il regno di Dio.. […] Nel nostro intimo non ci può essere che una situazione: o conoscenza o ignoranza della verità; o amore del vizio o amore della virtù. Così noi prepariamo in cuor nostro un regno: o regno del diavolo o regno di Cristo.”</a:t>
            </a:r>
          </a:p>
          <a:p>
            <a:pPr algn="r">
              <a:buNone/>
            </a:pPr>
            <a:r>
              <a:rPr lang="it-IT" sz="1300" i="1" dirty="0" smtClean="0"/>
              <a:t>Conferenza</a:t>
            </a:r>
            <a:r>
              <a:rPr lang="it-IT" sz="1300" dirty="0" smtClean="0"/>
              <a:t> I, 13</a:t>
            </a:r>
            <a:endParaRPr lang="it-IT" sz="1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548680"/>
            <a:ext cx="8640960" cy="6048672"/>
          </a:xfrm>
        </p:spPr>
        <p:txBody>
          <a:bodyPr>
            <a:normAutofit fontScale="92500" lnSpcReduction="20000"/>
          </a:bodyPr>
          <a:lstStyle/>
          <a:p>
            <a:pPr>
              <a:buNone/>
            </a:pPr>
            <a:r>
              <a:rPr lang="it-IT" dirty="0" smtClean="0"/>
              <a:t>Se il regno di Dio è dentro di noi e consiste nella giustizia, nella pace, nella gioia, chi vive in queste virtù vive certamente nel regno di Dio. Al contrario: chi vive nell’ingiustizia, nella discordia, nella tristezza generatrice di morte, è cittadino del regno del diavolo, dell’inferno e della morte. Da questi segni infatti si distinguono tra loro il regno di Dio e quello del diavolo.</a:t>
            </a:r>
          </a:p>
          <a:p>
            <a:pPr>
              <a:buNone/>
            </a:pPr>
            <a:r>
              <a:rPr lang="it-IT" dirty="0" smtClean="0"/>
              <a:t>Ora leviamo in alto il nostro sguardo e osserviamo lo stato in cui si trovano le schiere celesti, quelle che appartengono veramente al regno di Dio. Che cosa pensare del loro stato, se non che esso è gioia senza interruzione e senza fine? Che cosa c’è di così essenziale alla vera beatitudine come la tranquillità continua e la gioia eterna?</a:t>
            </a:r>
          </a:p>
          <a:p>
            <a:pPr algn="r">
              <a:buNone/>
            </a:pPr>
            <a:r>
              <a:rPr lang="it-IT" sz="1500" i="1" dirty="0" smtClean="0"/>
              <a:t>Conferenza I</a:t>
            </a:r>
            <a:r>
              <a:rPr lang="it-IT" sz="1500" dirty="0" smtClean="0"/>
              <a:t>, 13</a:t>
            </a:r>
          </a:p>
          <a:p>
            <a:endParaRPr lang="it-IT" dirty="0" smtClean="0"/>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Azione diabolica: i vizi</a:t>
            </a:r>
            <a:endParaRPr lang="it-IT" dirty="0">
              <a:solidFill>
                <a:srgbClr val="FF0000"/>
              </a:solidFill>
            </a:endParaRPr>
          </a:p>
        </p:txBody>
      </p:sp>
      <p:sp>
        <p:nvSpPr>
          <p:cNvPr id="3" name="Segnaposto contenuto 2"/>
          <p:cNvSpPr>
            <a:spLocks noGrp="1"/>
          </p:cNvSpPr>
          <p:nvPr>
            <p:ph idx="1"/>
          </p:nvPr>
        </p:nvSpPr>
        <p:spPr>
          <a:xfrm>
            <a:off x="457200" y="1268760"/>
            <a:ext cx="8229600" cy="5400600"/>
          </a:xfrm>
        </p:spPr>
        <p:txBody>
          <a:bodyPr>
            <a:normAutofit fontScale="92500" lnSpcReduction="20000"/>
          </a:bodyPr>
          <a:lstStyle/>
          <a:p>
            <a:pPr>
              <a:buNone/>
            </a:pPr>
            <a:r>
              <a:rPr lang="it-IT" b="1" dirty="0" smtClean="0">
                <a:solidFill>
                  <a:srgbClr val="7030A0"/>
                </a:solidFill>
              </a:rPr>
              <a:t>Ingordigia</a:t>
            </a:r>
          </a:p>
          <a:p>
            <a:pPr>
              <a:buNone/>
            </a:pPr>
            <a:r>
              <a:rPr lang="it-IT" b="1" dirty="0" smtClean="0">
                <a:solidFill>
                  <a:srgbClr val="7030A0"/>
                </a:solidFill>
              </a:rPr>
              <a:t>Lussuria</a:t>
            </a:r>
          </a:p>
          <a:p>
            <a:pPr>
              <a:buNone/>
            </a:pPr>
            <a:r>
              <a:rPr lang="it-IT" b="1" dirty="0" smtClean="0">
                <a:solidFill>
                  <a:srgbClr val="7030A0"/>
                </a:solidFill>
              </a:rPr>
              <a:t>Avarizia</a:t>
            </a:r>
          </a:p>
          <a:p>
            <a:pPr>
              <a:buNone/>
            </a:pPr>
            <a:r>
              <a:rPr lang="it-IT" b="1" dirty="0" smtClean="0">
                <a:solidFill>
                  <a:srgbClr val="7030A0"/>
                </a:solidFill>
              </a:rPr>
              <a:t>Ira</a:t>
            </a:r>
          </a:p>
          <a:p>
            <a:pPr>
              <a:buNone/>
            </a:pPr>
            <a:r>
              <a:rPr lang="it-IT" b="1" dirty="0" smtClean="0">
                <a:solidFill>
                  <a:srgbClr val="7030A0"/>
                </a:solidFill>
              </a:rPr>
              <a:t>Tristezza</a:t>
            </a:r>
          </a:p>
          <a:p>
            <a:pPr>
              <a:buNone/>
            </a:pPr>
            <a:r>
              <a:rPr lang="it-IT" b="1" dirty="0" err="1" smtClean="0">
                <a:solidFill>
                  <a:srgbClr val="7030A0"/>
                </a:solidFill>
              </a:rPr>
              <a:t>Acedia</a:t>
            </a:r>
            <a:endParaRPr lang="it-IT" b="1" dirty="0" smtClean="0">
              <a:solidFill>
                <a:srgbClr val="7030A0"/>
              </a:solidFill>
            </a:endParaRPr>
          </a:p>
          <a:p>
            <a:pPr>
              <a:buNone/>
            </a:pPr>
            <a:r>
              <a:rPr lang="it-IT" b="1" dirty="0" smtClean="0">
                <a:solidFill>
                  <a:srgbClr val="7030A0"/>
                </a:solidFill>
              </a:rPr>
              <a:t>Vanagloria</a:t>
            </a:r>
          </a:p>
          <a:p>
            <a:pPr>
              <a:buNone/>
            </a:pPr>
            <a:r>
              <a:rPr lang="it-IT" b="1" dirty="0" smtClean="0">
                <a:solidFill>
                  <a:srgbClr val="7030A0"/>
                </a:solidFill>
              </a:rPr>
              <a:t>Superbia</a:t>
            </a:r>
          </a:p>
          <a:p>
            <a:pPr>
              <a:buNone/>
            </a:pPr>
            <a:endParaRPr lang="it-IT" dirty="0" smtClean="0"/>
          </a:p>
          <a:p>
            <a:pPr>
              <a:buNone/>
            </a:pPr>
            <a:r>
              <a:rPr lang="it-IT" dirty="0" err="1" smtClean="0"/>
              <a:t>Cf</a:t>
            </a:r>
            <a:r>
              <a:rPr lang="it-IT" dirty="0" smtClean="0"/>
              <a:t>. </a:t>
            </a:r>
            <a:r>
              <a:rPr lang="it-IT" dirty="0" err="1" smtClean="0"/>
              <a:t>Michlina</a:t>
            </a:r>
            <a:r>
              <a:rPr lang="it-IT" dirty="0" smtClean="0"/>
              <a:t> Tenace: www.youtube.com/</a:t>
            </a:r>
            <a:r>
              <a:rPr lang="it-IT" dirty="0" err="1" smtClean="0"/>
              <a:t>watch</a:t>
            </a:r>
            <a:r>
              <a:rPr lang="it-IT" dirty="0" smtClean="0"/>
              <a:t>?v=-oOy_e1smx0</a:t>
            </a:r>
          </a:p>
          <a:p>
            <a:pPr>
              <a:buNone/>
            </a:pPr>
            <a:endParaRPr lang="it-IT" dirty="0" smtClean="0"/>
          </a:p>
          <a:p>
            <a:pPr>
              <a:buNone/>
            </a:pPr>
            <a:endParaRPr lang="it-IT" dirty="0" smtClean="0"/>
          </a:p>
          <a:p>
            <a:pPr>
              <a:buNone/>
            </a:pP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rPr>
              <a:t>Lotta spirituale</a:t>
            </a:r>
            <a:endParaRPr lang="it-IT" dirty="0">
              <a:solidFill>
                <a:srgbClr val="0070C0"/>
              </a:solidFill>
            </a:endParaRPr>
          </a:p>
        </p:txBody>
      </p:sp>
      <p:sp>
        <p:nvSpPr>
          <p:cNvPr id="3" name="Segnaposto contenuto 2"/>
          <p:cNvSpPr>
            <a:spLocks noGrp="1"/>
          </p:cNvSpPr>
          <p:nvPr>
            <p:ph idx="1"/>
          </p:nvPr>
        </p:nvSpPr>
        <p:spPr>
          <a:xfrm>
            <a:off x="457200" y="1340768"/>
            <a:ext cx="8229600" cy="5256584"/>
          </a:xfrm>
        </p:spPr>
        <p:txBody>
          <a:bodyPr>
            <a:normAutofit lnSpcReduction="10000"/>
          </a:bodyPr>
          <a:lstStyle/>
          <a:p>
            <a:pPr>
              <a:buNone/>
            </a:pPr>
            <a:r>
              <a:rPr lang="it-IT" dirty="0" smtClean="0"/>
              <a:t>“in qualche modo è utile questa guerra che per disposizione di Dio sta accesa nel nostro corpo: essa ci sospinge e ci sforza a diventare migliori: se per caso si spegnesse ne seguirebbe certamente una pace dannosa”.</a:t>
            </a:r>
          </a:p>
          <a:p>
            <a:pPr algn="r">
              <a:buNone/>
            </a:pPr>
            <a:r>
              <a:rPr lang="it-IT" sz="1200" i="1" dirty="0" smtClean="0"/>
              <a:t>Conferenza</a:t>
            </a:r>
            <a:r>
              <a:rPr lang="it-IT" sz="1200" dirty="0" smtClean="0"/>
              <a:t> IV, 7</a:t>
            </a:r>
          </a:p>
          <a:p>
            <a:pPr algn="just">
              <a:buNone/>
            </a:pPr>
            <a:r>
              <a:rPr lang="it-IT" dirty="0" smtClean="0"/>
              <a:t>Intelligenza: capace di discernere</a:t>
            </a:r>
          </a:p>
          <a:p>
            <a:pPr algn="just">
              <a:buNone/>
            </a:pPr>
            <a:r>
              <a:rPr lang="it-IT" dirty="0" smtClean="0"/>
              <a:t>Volontà: capace di volere ciò che ha potuto discernere</a:t>
            </a:r>
          </a:p>
          <a:p>
            <a:pPr algn="just">
              <a:buNone/>
            </a:pPr>
            <a:r>
              <a:rPr lang="it-IT" dirty="0" smtClean="0"/>
              <a:t>Libero arbitrio: per poter scegliere, attuando, ciò che la volontà vuole.</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Vizi/Otto pensieri cattivi</a:t>
            </a:r>
            <a:endParaRPr lang="it-IT" dirty="0">
              <a:solidFill>
                <a:srgbClr val="FF0000"/>
              </a:solidFill>
            </a:endParaRPr>
          </a:p>
        </p:txBody>
      </p:sp>
      <p:sp>
        <p:nvSpPr>
          <p:cNvPr id="3" name="Segnaposto contenuto 2"/>
          <p:cNvSpPr>
            <a:spLocks noGrp="1"/>
          </p:cNvSpPr>
          <p:nvPr>
            <p:ph idx="1"/>
          </p:nvPr>
        </p:nvSpPr>
        <p:spPr/>
        <p:txBody>
          <a:bodyPr/>
          <a:lstStyle/>
          <a:p>
            <a:pPr>
              <a:buNone/>
            </a:pPr>
            <a:r>
              <a:rPr lang="it-IT" i="1" dirty="0" smtClean="0"/>
              <a:t>Mt 15,19</a:t>
            </a:r>
          </a:p>
          <a:p>
            <a:pPr>
              <a:buNone/>
            </a:pPr>
            <a:endParaRPr lang="it-IT" dirty="0" smtClean="0"/>
          </a:p>
          <a:p>
            <a:pPr algn="ctr">
              <a:buNone/>
            </a:pPr>
            <a:r>
              <a:rPr lang="it-IT" dirty="0" smtClean="0"/>
              <a:t>LOGHISMOI: pensieri, immagini, tentazioni. Nascono nell’anima, nella psiche</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976664"/>
          </a:xfrm>
        </p:spPr>
        <p:txBody>
          <a:bodyPr>
            <a:normAutofit/>
          </a:bodyPr>
          <a:lstStyle/>
          <a:p>
            <a:pPr>
              <a:buFontTx/>
              <a:buChar char="-"/>
            </a:pPr>
            <a:r>
              <a:rPr lang="it-IT" dirty="0" smtClean="0">
                <a:solidFill>
                  <a:srgbClr val="00B050"/>
                </a:solidFill>
              </a:rPr>
              <a:t>Coinvolgono il corpo</a:t>
            </a:r>
            <a:r>
              <a:rPr lang="it-IT" dirty="0" smtClean="0"/>
              <a:t>: gola, lussuria, avidità</a:t>
            </a:r>
          </a:p>
          <a:p>
            <a:pPr>
              <a:buFontTx/>
              <a:buChar char="-"/>
            </a:pPr>
            <a:r>
              <a:rPr lang="it-IT" dirty="0" smtClean="0">
                <a:solidFill>
                  <a:srgbClr val="00B050"/>
                </a:solidFill>
              </a:rPr>
              <a:t>Colpiscono la vita psichica</a:t>
            </a:r>
            <a:r>
              <a:rPr lang="it-IT" dirty="0" smtClean="0"/>
              <a:t>: tristezza (rapporto con sé), ira (rapporto con l’altro), accidia (rapporto con tutto e tutti).</a:t>
            </a:r>
          </a:p>
          <a:p>
            <a:pPr>
              <a:buFontTx/>
              <a:buChar char="-"/>
            </a:pPr>
            <a:r>
              <a:rPr lang="it-IT" dirty="0" smtClean="0">
                <a:solidFill>
                  <a:srgbClr val="00B050"/>
                </a:solidFill>
              </a:rPr>
              <a:t>Si appoggiano sui doni dati da Dio</a:t>
            </a:r>
            <a:r>
              <a:rPr lang="it-IT" dirty="0" smtClean="0"/>
              <a:t>: vanagloria, superbia </a:t>
            </a:r>
          </a:p>
          <a:p>
            <a:pPr>
              <a:buFontTx/>
              <a:buChar char="-"/>
            </a:pPr>
            <a:endParaRPr lang="it-IT" dirty="0" smtClean="0"/>
          </a:p>
          <a:p>
            <a:pPr>
              <a:buNone/>
            </a:pPr>
            <a:r>
              <a:rPr lang="it-IT" dirty="0" smtClean="0"/>
              <a:t>→ ognuno ha un vizio a cui si rende conto di essere particolarmente soggetto</a:t>
            </a:r>
          </a:p>
          <a:p>
            <a:pPr>
              <a:buNone/>
            </a:pPr>
            <a:r>
              <a:rPr lang="it-IT" dirty="0" smtClean="0"/>
              <a:t>→ non si vince un vizio se non stiamo attenti a tutti</a:t>
            </a:r>
          </a:p>
          <a:p>
            <a:pPr>
              <a:buNone/>
            </a:pP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Contemplazione</a:t>
            </a:r>
            <a:endParaRPr lang="it-IT" dirty="0">
              <a:solidFill>
                <a:srgbClr val="FF0000"/>
              </a:solidFill>
            </a:endParaRPr>
          </a:p>
        </p:txBody>
      </p:sp>
      <p:sp>
        <p:nvSpPr>
          <p:cNvPr id="3" name="Segnaposto contenuto 2"/>
          <p:cNvSpPr>
            <a:spLocks noGrp="1"/>
          </p:cNvSpPr>
          <p:nvPr>
            <p:ph idx="1"/>
          </p:nvPr>
        </p:nvSpPr>
        <p:spPr>
          <a:xfrm>
            <a:off x="179512" y="1600200"/>
            <a:ext cx="8712968" cy="4853136"/>
          </a:xfrm>
        </p:spPr>
        <p:txBody>
          <a:bodyPr>
            <a:normAutofit fontScale="92500" lnSpcReduction="10000"/>
          </a:bodyPr>
          <a:lstStyle/>
          <a:p>
            <a:pPr>
              <a:buNone/>
            </a:pPr>
            <a:r>
              <a:rPr lang="it-IT" dirty="0" smtClean="0"/>
              <a:t>“tu dovrai in tutti i modi adoperarti affinché, superata ogni sollecitudine e preoccupazione terrena, ti renda disponibile in modo assiduo e, ancora più, continuo alla sacra lettura della Scrittura, al punto che quella incessante meditazione riempia la tua mente e, per così dire, la conformi a sua propria immagine, rendendola, in certo qual modo, un’arca del Testamento (</a:t>
            </a:r>
            <a:r>
              <a:rPr lang="it-IT" dirty="0" err="1" smtClean="0"/>
              <a:t>Cf</a:t>
            </a:r>
            <a:r>
              <a:rPr lang="it-IT" dirty="0" smtClean="0"/>
              <a:t>. </a:t>
            </a:r>
            <a:r>
              <a:rPr lang="it-IT" dirty="0" err="1" smtClean="0"/>
              <a:t>Eb</a:t>
            </a:r>
            <a:r>
              <a:rPr lang="it-IT" dirty="0" smtClean="0"/>
              <a:t> 9,4-5), contenente in se stessa le due tavole di pietra, vale a dire la saldezza del duplice Testamento”</a:t>
            </a:r>
          </a:p>
          <a:p>
            <a:pPr algn="r">
              <a:buNone/>
            </a:pPr>
            <a:r>
              <a:rPr lang="it-IT" sz="1400" dirty="0" smtClean="0"/>
              <a:t>Conferenza XIV, 10</a:t>
            </a:r>
            <a:endParaRPr lang="it-IT"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88032"/>
            <a:ext cx="8964488" cy="6597352"/>
          </a:xfrm>
        </p:spPr>
        <p:txBody>
          <a:bodyPr>
            <a:normAutofit fontScale="62500" lnSpcReduction="20000"/>
          </a:bodyPr>
          <a:lstStyle/>
          <a:p>
            <a:pPr>
              <a:buNone/>
            </a:pPr>
            <a:r>
              <a:rPr lang="it-IT" dirty="0" smtClean="0"/>
              <a:t>              </a:t>
            </a:r>
          </a:p>
          <a:p>
            <a:pPr>
              <a:buNone/>
            </a:pPr>
            <a:r>
              <a:rPr lang="it-IT" dirty="0" smtClean="0"/>
              <a:t>                        </a:t>
            </a:r>
            <a:r>
              <a:rPr lang="it-IT" sz="5800" b="1" dirty="0" smtClean="0"/>
              <a:t>Scrittura</a:t>
            </a:r>
          </a:p>
          <a:p>
            <a:pPr>
              <a:buNone/>
            </a:pPr>
            <a:endParaRPr lang="it-IT" dirty="0" smtClean="0"/>
          </a:p>
          <a:p>
            <a:pPr>
              <a:buFontTx/>
              <a:buChar char="-"/>
            </a:pPr>
            <a:r>
              <a:rPr lang="it-IT" sz="5100" b="1" dirty="0" smtClean="0">
                <a:solidFill>
                  <a:srgbClr val="FF0000"/>
                </a:solidFill>
              </a:rPr>
              <a:t>Salmi</a:t>
            </a:r>
          </a:p>
          <a:p>
            <a:pPr>
              <a:buFontTx/>
              <a:buChar char="-"/>
            </a:pPr>
            <a:endParaRPr lang="it-IT" dirty="0" smtClean="0"/>
          </a:p>
          <a:p>
            <a:pPr>
              <a:buNone/>
            </a:pPr>
            <a:r>
              <a:rPr lang="it-IT" dirty="0" smtClean="0"/>
              <a:t>“Egli dunque, alimentato da un tale costante nutrimento, comincerà a raccogliere in se stesso tutti i sentimenti contenuti nei Salmi e li </a:t>
            </a:r>
            <a:r>
              <a:rPr lang="it-IT" dirty="0" err="1" smtClean="0"/>
              <a:t>riesprimerà</a:t>
            </a:r>
            <a:r>
              <a:rPr lang="it-IT" dirty="0" smtClean="0"/>
              <a:t> in modo da enunciarli, non come composti dal profeta, ma quasi come prodotti da lui stesso al modo di una preghiera tutta propria, nata dalla profonda compunzione del cuore, e così egli crederà che i salmi siano stati creati in vista della sua persona, fino a convincersi che le loro sentenze non furono formulate in passato unicamente per mezzo del profeta e in vista del profeta, ma che esse vengano di volta in volta, ogni giorno, ricreate e realizzate in lui. E allora che le Scritture divine ci appaiono con maggiore chiarezza e, in un certo qual modo, ci aprono le loro vene e le loro viscere, appunto quando la nostra esperienza personale non solo avverte, ma ne previene la conoscenza, e così noi finiremo per intuire non solo il senso delle parole con l'aiuto di qualche esposizione, ma come il frutto di un esercizio del tutto soggettivo. E di fatto, accogliendo in noi gli stessi sentimenti, con i quali è stato cantato e composto ogni Salmo, quasi ne fossimo noi stessi gli autori, finiremo per prevenire il pensiero anziché seguirlo”</a:t>
            </a:r>
          </a:p>
          <a:p>
            <a:pPr algn="r">
              <a:buNone/>
            </a:pPr>
            <a:r>
              <a:rPr lang="it-IT" sz="2200" dirty="0" smtClean="0"/>
              <a:t>Conferenza X, 11</a:t>
            </a:r>
            <a:endParaRPr lang="it-IT" sz="2200" dirty="0"/>
          </a:p>
        </p:txBody>
      </p:sp>
      <p:sp>
        <p:nvSpPr>
          <p:cNvPr id="4" name="Freccia a destra 3"/>
          <p:cNvSpPr/>
          <p:nvPr/>
        </p:nvSpPr>
        <p:spPr>
          <a:xfrm>
            <a:off x="539552" y="5486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404664"/>
            <a:ext cx="8784976" cy="6264696"/>
          </a:xfrm>
        </p:spPr>
        <p:txBody>
          <a:bodyPr>
            <a:normAutofit fontScale="92500" lnSpcReduction="20000"/>
          </a:bodyPr>
          <a:lstStyle/>
          <a:p>
            <a:pPr>
              <a:buNone/>
            </a:pPr>
            <a:r>
              <a:rPr lang="it-IT" b="1" dirty="0" smtClean="0">
                <a:solidFill>
                  <a:srgbClr val="0070C0"/>
                </a:solidFill>
              </a:rPr>
              <a:t>Preghiera pura</a:t>
            </a:r>
          </a:p>
          <a:p>
            <a:pPr>
              <a:buNone/>
            </a:pPr>
            <a:endParaRPr lang="it-IT" dirty="0" smtClean="0"/>
          </a:p>
          <a:p>
            <a:pPr>
              <a:buNone/>
            </a:pPr>
            <a:r>
              <a:rPr lang="it-IT" dirty="0" smtClean="0"/>
              <a:t>“E così l'anima nostra riuscirà a raggiungere quella incorruttibilità di preghiera, fino alla quale nella passata conferenza siamo ascesi, per quanto il Signore si è degnato di concederci nella disposizione dei nostri argomenti. Questa preghiera non solo non è offuscata dalla presenza di qualche immagine, ma non è distratta neppure dal succedersi di qualche voce e d'alcuna parola; al contrario, essa, infervorata dall'attenzione della mente, per effetto dell'impeto del cuore si slancia con l'inesplicabile alacrità dello spirito, e così la mente nostra, trasferita al di sopra di tutti i sensi e della materia sensibile, si eleva fino a Dio con gemiti e sospiri inesprimibili»”. </a:t>
            </a:r>
          </a:p>
          <a:p>
            <a:pPr algn="r">
              <a:buNone/>
            </a:pPr>
            <a:r>
              <a:rPr lang="it-IT" sz="1300" dirty="0" smtClean="0"/>
              <a:t>Conferenza X, 11</a:t>
            </a:r>
            <a:endParaRPr lang="it-IT" sz="1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692696"/>
            <a:ext cx="8568952" cy="5904656"/>
          </a:xfrm>
        </p:spPr>
        <p:txBody>
          <a:bodyPr>
            <a:normAutofit fontScale="92500" lnSpcReduction="10000"/>
          </a:bodyPr>
          <a:lstStyle/>
          <a:p>
            <a:pPr>
              <a:buNone/>
            </a:pPr>
            <a:r>
              <a:rPr lang="it-IT" b="1" dirty="0" smtClean="0">
                <a:solidFill>
                  <a:srgbClr val="0070C0"/>
                </a:solidFill>
              </a:rPr>
              <a:t>Preghiera di fuoco</a:t>
            </a:r>
          </a:p>
          <a:p>
            <a:pPr>
              <a:buNone/>
            </a:pPr>
            <a:endParaRPr lang="it-IT" dirty="0" smtClean="0"/>
          </a:p>
          <a:p>
            <a:pPr>
              <a:buNone/>
            </a:pPr>
            <a:r>
              <a:rPr lang="it-IT" dirty="0" smtClean="0"/>
              <a:t>“tale orazione, trascendendo ogni senso umano, non si esprime con il suono della voce, con il movimento della lingua, o con la pronuncia delle parole, essa è tale che la mente, illuminata dall'infusione della luce celeste, non la esprime con voci umane e ristrette, ma, al contrario, essa la effonde come da una fonte copiosissima e la invia fino a Dio copiosamente e ineffabilmente, e produce tanta effusione in quel solo movimento, quanta la mente, una volta ritornata in se stessa, non potrebbe esprimere facilmente a parole, né ripercorrere”</a:t>
            </a:r>
          </a:p>
          <a:p>
            <a:pPr algn="r">
              <a:buNone/>
            </a:pPr>
            <a:r>
              <a:rPr lang="it-IT" sz="1400" dirty="0" smtClean="0"/>
              <a:t>Conferenza IX, 25.</a:t>
            </a:r>
            <a:endParaRPr lang="it-IT"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Fonti:</a:t>
            </a:r>
          </a:p>
          <a:p>
            <a:pPr>
              <a:buNone/>
            </a:pPr>
            <a:endParaRPr lang="it-IT" dirty="0" smtClean="0"/>
          </a:p>
          <a:p>
            <a:pPr>
              <a:buNone/>
            </a:pPr>
            <a:r>
              <a:rPr lang="it-IT" dirty="0" smtClean="0"/>
              <a:t>www.ora-et-labora.net</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6048672"/>
          </a:xfrm>
        </p:spPr>
        <p:txBody>
          <a:bodyPr>
            <a:normAutofit fontScale="92500" lnSpcReduction="20000"/>
          </a:bodyPr>
          <a:lstStyle/>
          <a:p>
            <a:pPr>
              <a:buNone/>
            </a:pPr>
            <a:r>
              <a:rPr lang="it-IT" dirty="0" smtClean="0">
                <a:solidFill>
                  <a:srgbClr val="FF0000"/>
                </a:solidFill>
              </a:rPr>
              <a:t>Frutto della preghiera di Cristo</a:t>
            </a:r>
          </a:p>
          <a:p>
            <a:pPr>
              <a:buNone/>
            </a:pPr>
            <a:endParaRPr lang="it-IT" dirty="0" smtClean="0"/>
          </a:p>
          <a:p>
            <a:pPr>
              <a:buNone/>
            </a:pPr>
            <a:r>
              <a:rPr lang="it-IT" dirty="0" smtClean="0"/>
              <a:t>“Dio diverrà ogni nostro amore, ogni nostro desiderio, ogni nostro motivo, ogni nostro sforzo, ogni nostro pensiero, tutta la nostra vita, ogni nostro discorso, ogni nostra aspirazione; e quella unità, che ora è del Padre con il Figlio e del Figlio con il Padre, sarà trasferita nei nostri sentimenti e nella nostra mente, ed è quanto dire che, come Egli ci ama con sincera e pura e indissolubile carità, così pure noi dobbiamo congiungerci a Lui con perpetuo e inseparabile amore al punto che, una volta uniti a Lui, si trasmuti in Dio quello a cui aspiriamo, quello che comprendiamo, quello di cui parliamo”</a:t>
            </a:r>
          </a:p>
          <a:p>
            <a:pPr algn="r">
              <a:buNone/>
            </a:pPr>
            <a:r>
              <a:rPr lang="it-IT" sz="1200" dirty="0" smtClean="0"/>
              <a:t>Conferenza X, 7</a:t>
            </a:r>
          </a:p>
          <a:p>
            <a:pPr>
              <a:buNone/>
            </a:pP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640960" cy="6525344"/>
          </a:xfrm>
        </p:spPr>
        <p:txBody>
          <a:bodyPr>
            <a:normAutofit fontScale="85000" lnSpcReduction="20000"/>
          </a:bodyPr>
          <a:lstStyle/>
          <a:p>
            <a:pPr algn="ctr">
              <a:buNone/>
            </a:pPr>
            <a:r>
              <a:rPr lang="it-IT" i="1" dirty="0" smtClean="0">
                <a:solidFill>
                  <a:srgbClr val="0070C0"/>
                </a:solidFill>
              </a:rPr>
              <a:t>La ripetizione di una formula</a:t>
            </a:r>
          </a:p>
          <a:p>
            <a:pPr>
              <a:buNone/>
            </a:pPr>
            <a:endParaRPr lang="it-IT" dirty="0" smtClean="0"/>
          </a:p>
          <a:p>
            <a:pPr>
              <a:buNone/>
            </a:pPr>
            <a:r>
              <a:rPr lang="it-IT" dirty="0" smtClean="0"/>
              <a:t>“Pertanto sarà da noi suggerita a voi, conseguentemente, questa formula di vera pietà, allo scopo di raggiungere un continuo ricordo di Dio: "O Dio, vieni in mio aiuto; Signore, vieni presto ad aiutarmi" (</a:t>
            </a:r>
            <a:r>
              <a:rPr lang="it-IT" dirty="0" err="1" smtClean="0"/>
              <a:t>Sal</a:t>
            </a:r>
            <a:r>
              <a:rPr lang="it-IT" dirty="0" smtClean="0"/>
              <a:t> 69, 2). Di fatto, questo breve versetto, non senza motivo, è stato particolarmente ripreso da tutto il complesso della Scrittura. Essa riflette tutti i sentimenti, di cui può essere capace la natura umana, e si adatta con sufficiente proprietà e convenienza ad ogni stato e a tutte le tentazioni. E in realtà questo versetto contiene l'invocazione a Dio di fronte a tutte le difficoltà, contiene l'umiltà d'una pia confessione, contiene la vigilanza in vista d'ogni sollecitudine e timore, la fiducia d'essere esauditi, la confidenza d'un aiuto sempre presente e disponibile. E di fatto, chi sempre invoca il proprio protettore, è sicuro che quello è sempre presente. “</a:t>
            </a:r>
          </a:p>
          <a:p>
            <a:pPr algn="r">
              <a:buNone/>
            </a:pPr>
            <a:r>
              <a:rPr lang="it-IT" sz="1300" dirty="0" smtClean="0"/>
              <a:t>Conferenza X, 10</a:t>
            </a:r>
            <a:endParaRPr lang="it-IT" sz="13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endParaRPr lang="it-IT" dirty="0" smtClean="0"/>
          </a:p>
          <a:p>
            <a:pPr>
              <a:buNone/>
            </a:pPr>
            <a:r>
              <a:rPr lang="it-IT" dirty="0" smtClean="0"/>
              <a:t>               </a:t>
            </a:r>
            <a:r>
              <a:rPr lang="it-IT" sz="5400" b="1" dirty="0" smtClean="0"/>
              <a:t>John </a:t>
            </a:r>
            <a:r>
              <a:rPr lang="it-IT" sz="5400" b="1" dirty="0" err="1" smtClean="0"/>
              <a:t>Main</a:t>
            </a:r>
            <a:r>
              <a:rPr lang="it-IT" sz="5400" b="1" dirty="0" smtClean="0"/>
              <a:t> </a:t>
            </a:r>
            <a:r>
              <a:rPr lang="it-IT" dirty="0" smtClean="0"/>
              <a:t>(1926-1982)</a:t>
            </a:r>
          </a:p>
          <a:p>
            <a:pPr>
              <a:buNone/>
            </a:pPr>
            <a:endParaRPr lang="it-IT" dirty="0" smtClean="0"/>
          </a:p>
          <a:p>
            <a:pPr>
              <a:buNone/>
            </a:pPr>
            <a:endParaRPr lang="it-IT" dirty="0"/>
          </a:p>
        </p:txBody>
      </p:sp>
      <p:sp>
        <p:nvSpPr>
          <p:cNvPr id="4" name="Freccia a destra 3"/>
          <p:cNvSpPr/>
          <p:nvPr/>
        </p:nvSpPr>
        <p:spPr>
          <a:xfrm>
            <a:off x="611560" y="24928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descr="john main.jpe"/>
          <p:cNvPicPr>
            <a:picLocks noChangeAspect="1"/>
          </p:cNvPicPr>
          <p:nvPr/>
        </p:nvPicPr>
        <p:blipFill>
          <a:blip r:embed="rId2" cstate="print"/>
          <a:stretch>
            <a:fillRect/>
          </a:stretch>
        </p:blipFill>
        <p:spPr>
          <a:xfrm>
            <a:off x="7391400" y="0"/>
            <a:ext cx="1752600" cy="2609850"/>
          </a:xfrm>
          <a:prstGeom prst="rect">
            <a:avLst/>
          </a:prstGeom>
        </p:spPr>
      </p:pic>
      <p:pic>
        <p:nvPicPr>
          <p:cNvPr id="6" name="Immagine 5" descr="impa.png"/>
          <p:cNvPicPr>
            <a:picLocks noChangeAspect="1"/>
          </p:cNvPicPr>
          <p:nvPr/>
        </p:nvPicPr>
        <p:blipFill>
          <a:blip r:embed="rId3" cstate="print"/>
          <a:stretch>
            <a:fillRect/>
          </a:stretch>
        </p:blipFill>
        <p:spPr>
          <a:xfrm>
            <a:off x="3779912" y="4077072"/>
            <a:ext cx="1790700" cy="2552700"/>
          </a:xfrm>
          <a:prstGeom prst="rect">
            <a:avLst/>
          </a:prstGeom>
        </p:spPr>
      </p:pic>
      <p:pic>
        <p:nvPicPr>
          <p:cNvPr id="7" name="Immagine 6" descr="il c.jpe"/>
          <p:cNvPicPr>
            <a:picLocks noChangeAspect="1"/>
          </p:cNvPicPr>
          <p:nvPr/>
        </p:nvPicPr>
        <p:blipFill>
          <a:blip r:embed="rId4" cstate="print"/>
          <a:stretch>
            <a:fillRect/>
          </a:stretch>
        </p:blipFill>
        <p:spPr>
          <a:xfrm>
            <a:off x="539552" y="3645024"/>
            <a:ext cx="1704975" cy="2686050"/>
          </a:xfrm>
          <a:prstGeom prst="rect">
            <a:avLst/>
          </a:prstGeom>
        </p:spPr>
      </p:pic>
      <p:pic>
        <p:nvPicPr>
          <p:cNvPr id="8" name="Immagine 7" descr="dalla p.jpe"/>
          <p:cNvPicPr>
            <a:picLocks noChangeAspect="1"/>
          </p:cNvPicPr>
          <p:nvPr/>
        </p:nvPicPr>
        <p:blipFill>
          <a:blip r:embed="rId5" cstate="print"/>
          <a:stretch>
            <a:fillRect/>
          </a:stretch>
        </p:blipFill>
        <p:spPr>
          <a:xfrm>
            <a:off x="6372200" y="3284984"/>
            <a:ext cx="1704975" cy="268605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R JULIAN" pitchFamily="2" charset="0"/>
              </a:rPr>
              <a:t>San Benedetto da Norcia</a:t>
            </a:r>
            <a:endParaRPr lang="it-IT" b="1" dirty="0">
              <a:solidFill>
                <a:srgbClr val="FF0000"/>
              </a:solidFill>
              <a:latin typeface="AR JULIAN" pitchFamily="2" charset="0"/>
            </a:endParaRPr>
          </a:p>
        </p:txBody>
      </p:sp>
      <p:sp>
        <p:nvSpPr>
          <p:cNvPr id="3" name="Segnaposto contenuto 2"/>
          <p:cNvSpPr>
            <a:spLocks noGrp="1"/>
          </p:cNvSpPr>
          <p:nvPr>
            <p:ph idx="1"/>
          </p:nvPr>
        </p:nvSpPr>
        <p:spPr/>
        <p:txBody>
          <a:bodyPr/>
          <a:lstStyle/>
          <a:p>
            <a:pPr>
              <a:buNone/>
            </a:pPr>
            <a:r>
              <a:rPr lang="it-IT" dirty="0" smtClean="0"/>
              <a:t>Gregorio Magno, </a:t>
            </a:r>
            <a:r>
              <a:rPr lang="it-IT" i="1" dirty="0" smtClean="0"/>
              <a:t>Dialoghi</a:t>
            </a:r>
          </a:p>
          <a:p>
            <a:pPr>
              <a:buNone/>
            </a:pPr>
            <a:endParaRPr lang="it-IT" dirty="0" smtClean="0"/>
          </a:p>
          <a:p>
            <a:pPr>
              <a:buNone/>
            </a:pPr>
            <a:r>
              <a:rPr lang="it-IT" dirty="0" smtClean="0"/>
              <a:t>Nasce a Norcia</a:t>
            </a:r>
          </a:p>
          <a:p>
            <a:pPr>
              <a:buNone/>
            </a:pPr>
            <a:r>
              <a:rPr lang="it-IT" dirty="0" smtClean="0"/>
              <a:t>470/480 - 547</a:t>
            </a:r>
          </a:p>
          <a:p>
            <a:pPr>
              <a:buNone/>
            </a:pPr>
            <a:r>
              <a:rPr lang="it-IT" dirty="0" smtClean="0"/>
              <a:t>Subiaco, Monte Cassino</a:t>
            </a:r>
          </a:p>
          <a:p>
            <a:pPr>
              <a:buNone/>
            </a:pP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regola</a:t>
            </a:r>
            <a:endParaRPr lang="it-IT" dirty="0"/>
          </a:p>
        </p:txBody>
      </p:sp>
      <p:sp>
        <p:nvSpPr>
          <p:cNvPr id="3" name="Segnaposto contenuto 2"/>
          <p:cNvSpPr>
            <a:spLocks noGrp="1"/>
          </p:cNvSpPr>
          <p:nvPr>
            <p:ph idx="1"/>
          </p:nvPr>
        </p:nvSpPr>
        <p:spPr/>
        <p:txBody>
          <a:bodyPr>
            <a:normAutofit fontScale="92500" lnSpcReduction="10000"/>
          </a:bodyPr>
          <a:lstStyle/>
          <a:p>
            <a:pPr>
              <a:buFontTx/>
              <a:buChar char="-"/>
            </a:pPr>
            <a:r>
              <a:rPr lang="it-IT" dirty="0" smtClean="0"/>
              <a:t>Realizzazione del Regno di Dio</a:t>
            </a:r>
          </a:p>
          <a:p>
            <a:pPr>
              <a:buFontTx/>
              <a:buChar char="-"/>
            </a:pPr>
            <a:r>
              <a:rPr lang="it-IT" dirty="0" smtClean="0"/>
              <a:t>Tipi di monaci: cenobiti (vivono in un monastero sotto una regola e un abate); anacoreti o eremiti (combattono solitari nell’eremo); </a:t>
            </a:r>
            <a:r>
              <a:rPr lang="it-IT" dirty="0" err="1" smtClean="0"/>
              <a:t>sarabaiti</a:t>
            </a:r>
            <a:r>
              <a:rPr lang="it-IT" dirty="0" smtClean="0"/>
              <a:t> (senza regola, appagano i loro desideri); girovaghi.</a:t>
            </a:r>
          </a:p>
          <a:p>
            <a:pPr>
              <a:buFontTx/>
              <a:buChar char="-"/>
            </a:pPr>
            <a:r>
              <a:rPr lang="it-IT" dirty="0" smtClean="0"/>
              <a:t>Abate: maestro spirituale. Padre, testimone. Gestisce la vita comune.</a:t>
            </a:r>
          </a:p>
          <a:p>
            <a:pPr>
              <a:buFontTx/>
              <a:buChar char="-"/>
            </a:pPr>
            <a:r>
              <a:rPr lang="it-IT" dirty="0" smtClean="0">
                <a:solidFill>
                  <a:srgbClr val="FF0000"/>
                </a:solidFill>
              </a:rPr>
              <a:t>Stabilità</a:t>
            </a:r>
            <a:r>
              <a:rPr lang="it-IT" dirty="0" smtClean="0"/>
              <a:t>. </a:t>
            </a:r>
          </a:p>
          <a:p>
            <a:pPr>
              <a:buFontTx/>
              <a:buChar char="-"/>
            </a:pPr>
            <a:r>
              <a:rPr lang="it-IT" dirty="0" smtClean="0">
                <a:solidFill>
                  <a:srgbClr val="FF0000"/>
                </a:solidFill>
              </a:rPr>
              <a:t>Obbedienza</a:t>
            </a:r>
            <a:r>
              <a:rPr lang="it-IT" dirty="0" smtClean="0"/>
              <a:t>: forma all’</a:t>
            </a:r>
            <a:r>
              <a:rPr lang="it-IT" dirty="0" smtClean="0">
                <a:solidFill>
                  <a:srgbClr val="FF0000"/>
                </a:solidFill>
              </a:rPr>
              <a:t>umiltà </a:t>
            </a:r>
            <a:endParaRPr lang="it-IT"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FontTx/>
              <a:buChar char="-"/>
            </a:pPr>
            <a:r>
              <a:rPr lang="it-IT" dirty="0" smtClean="0"/>
              <a:t>Società completa  e indipendente</a:t>
            </a:r>
          </a:p>
          <a:p>
            <a:pPr>
              <a:buFontTx/>
              <a:buChar char="-"/>
            </a:pPr>
            <a:r>
              <a:rPr lang="it-IT" dirty="0" smtClean="0"/>
              <a:t>Discrezione: cura costante di porre una carità lucida e comprensiva alla base di tutta l’esistenza</a:t>
            </a:r>
          </a:p>
          <a:p>
            <a:pPr>
              <a:buFontTx/>
              <a:buChar char="-"/>
            </a:pPr>
            <a:r>
              <a:rPr lang="it-IT" dirty="0" smtClean="0"/>
              <a:t>Carattere teocentrico del servizio di Dio (lavoro e preghiera)</a:t>
            </a:r>
          </a:p>
          <a:p>
            <a:pPr>
              <a:buFontTx/>
              <a:buChar char="-"/>
            </a:pPr>
            <a:r>
              <a:rPr lang="it-IT" dirty="0" smtClean="0"/>
              <a:t>Preghiera: lectio divina, salmodia, orazioni brevi e frequenti</a:t>
            </a:r>
          </a:p>
          <a:p>
            <a:pPr>
              <a:buFontTx/>
              <a:buChar char="-"/>
            </a:pPr>
            <a:r>
              <a:rPr lang="it-IT" dirty="0" smtClean="0"/>
              <a:t>Correzione fraterna, </a:t>
            </a:r>
            <a:r>
              <a:rPr lang="it-IT" dirty="0" err="1" smtClean="0"/>
              <a:t>discernimento…</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dirty="0" smtClean="0">
                <a:solidFill>
                  <a:srgbClr val="0070C0"/>
                </a:solidFill>
                <a:latin typeface="AR JULIAN" pitchFamily="2" charset="0"/>
              </a:rPr>
              <a:t>Giovanni </a:t>
            </a:r>
            <a:r>
              <a:rPr lang="it-IT" sz="6000" dirty="0" err="1" smtClean="0">
                <a:solidFill>
                  <a:srgbClr val="0070C0"/>
                </a:solidFill>
                <a:latin typeface="AR JULIAN" pitchFamily="2" charset="0"/>
              </a:rPr>
              <a:t>Cassiano</a:t>
            </a:r>
            <a:endParaRPr lang="it-IT" sz="6000" dirty="0">
              <a:solidFill>
                <a:srgbClr val="0070C0"/>
              </a:solidFill>
              <a:latin typeface="AR JULIAN" pitchFamily="2" charset="0"/>
            </a:endParaRPr>
          </a:p>
        </p:txBody>
      </p:sp>
      <p:sp>
        <p:nvSpPr>
          <p:cNvPr id="3" name="Segnaposto contenuto 2"/>
          <p:cNvSpPr>
            <a:spLocks noGrp="1"/>
          </p:cNvSpPr>
          <p:nvPr>
            <p:ph idx="1"/>
          </p:nvPr>
        </p:nvSpPr>
        <p:spPr/>
        <p:txBody>
          <a:bodyPr>
            <a:normAutofit fontScale="85000" lnSpcReduction="10000"/>
          </a:bodyPr>
          <a:lstStyle/>
          <a:p>
            <a:pPr>
              <a:buNone/>
            </a:pPr>
            <a:r>
              <a:rPr lang="it-IT" dirty="0" err="1" smtClean="0"/>
              <a:t>ca</a:t>
            </a:r>
            <a:r>
              <a:rPr lang="it-IT" dirty="0" smtClean="0"/>
              <a:t> 360 - post 430</a:t>
            </a:r>
          </a:p>
          <a:p>
            <a:pPr>
              <a:buNone/>
            </a:pPr>
            <a:r>
              <a:rPr lang="it-IT" dirty="0" smtClean="0"/>
              <a:t>Origine: </a:t>
            </a:r>
            <a:r>
              <a:rPr lang="it-IT" dirty="0" err="1" smtClean="0"/>
              <a:t>Scizia</a:t>
            </a:r>
            <a:r>
              <a:rPr lang="it-IT" dirty="0" smtClean="0"/>
              <a:t> (Romania)/Deserto egiziano di </a:t>
            </a:r>
            <a:r>
              <a:rPr lang="it-IT" dirty="0" err="1" smtClean="0"/>
              <a:t>Scete</a:t>
            </a:r>
            <a:endParaRPr lang="it-IT" dirty="0" smtClean="0"/>
          </a:p>
          <a:p>
            <a:pPr>
              <a:buNone/>
            </a:pPr>
            <a:endParaRPr lang="it-IT" dirty="0" smtClean="0"/>
          </a:p>
          <a:p>
            <a:pPr>
              <a:buNone/>
            </a:pPr>
            <a:r>
              <a:rPr lang="it-IT" dirty="0" smtClean="0"/>
              <a:t>Viaggi: Palestina (Betlemme), Egitto, Costantinopoli (→diacono), Roma (→presbitero), Marsiglia (fonda Saint </a:t>
            </a:r>
            <a:r>
              <a:rPr lang="it-IT" dirty="0" err="1" smtClean="0"/>
              <a:t>Sauveur</a:t>
            </a:r>
            <a:r>
              <a:rPr lang="it-IT" dirty="0" smtClean="0"/>
              <a:t> e Saint Victor → scrive per i monaci)</a:t>
            </a:r>
          </a:p>
          <a:p>
            <a:pPr>
              <a:buNone/>
            </a:pPr>
            <a:endParaRPr lang="it-IT" dirty="0"/>
          </a:p>
          <a:p>
            <a:pPr>
              <a:buNone/>
            </a:pPr>
            <a:r>
              <a:rPr lang="it-IT" dirty="0" smtClean="0"/>
              <a:t>In contatto con l’ambiente di </a:t>
            </a:r>
          </a:p>
          <a:p>
            <a:pPr>
              <a:buNone/>
            </a:pPr>
            <a:r>
              <a:rPr lang="it-IT" dirty="0" smtClean="0"/>
              <a:t>Macario il Grande (†390)</a:t>
            </a:r>
          </a:p>
          <a:p>
            <a:pPr>
              <a:buNone/>
            </a:pPr>
            <a:r>
              <a:rPr lang="it-IT" dirty="0" err="1" smtClean="0"/>
              <a:t>Evagrio</a:t>
            </a:r>
            <a:r>
              <a:rPr lang="it-IT" dirty="0" smtClean="0"/>
              <a:t> (†399)</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Manicheismo</a:t>
            </a:r>
          </a:p>
          <a:p>
            <a:pPr>
              <a:buNone/>
            </a:pPr>
            <a:r>
              <a:rPr lang="it-IT" dirty="0" smtClean="0"/>
              <a:t>Nestorianesimo</a:t>
            </a:r>
          </a:p>
          <a:p>
            <a:pPr>
              <a:buNone/>
            </a:pPr>
            <a:r>
              <a:rPr lang="it-IT" dirty="0" err="1" smtClean="0"/>
              <a:t>Pelagianesimo</a:t>
            </a:r>
            <a:endParaRPr lang="it-IT" dirty="0" smtClean="0"/>
          </a:p>
          <a:p>
            <a:pPr>
              <a:buNone/>
            </a:pPr>
            <a:r>
              <a:rPr lang="it-IT" dirty="0" smtClean="0"/>
              <a:t>Agostinismo estremo</a:t>
            </a:r>
          </a:p>
          <a:p>
            <a:pPr>
              <a:buNone/>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Opere:</a:t>
            </a:r>
            <a:endParaRPr lang="it-IT" dirty="0"/>
          </a:p>
        </p:txBody>
      </p:sp>
      <p:sp>
        <p:nvSpPr>
          <p:cNvPr id="3" name="Segnaposto contenuto 2"/>
          <p:cNvSpPr>
            <a:spLocks noGrp="1"/>
          </p:cNvSpPr>
          <p:nvPr>
            <p:ph idx="1"/>
          </p:nvPr>
        </p:nvSpPr>
        <p:spPr/>
        <p:txBody>
          <a:bodyPr/>
          <a:lstStyle/>
          <a:p>
            <a:pPr>
              <a:buNone/>
            </a:pPr>
            <a:r>
              <a:rPr lang="it-IT" b="1" dirty="0" smtClean="0">
                <a:solidFill>
                  <a:srgbClr val="0070C0"/>
                </a:solidFill>
              </a:rPr>
              <a:t>Contro </a:t>
            </a:r>
            <a:r>
              <a:rPr lang="it-IT" b="1" dirty="0" err="1" smtClean="0">
                <a:solidFill>
                  <a:srgbClr val="0070C0"/>
                </a:solidFill>
              </a:rPr>
              <a:t>Nestorio</a:t>
            </a:r>
            <a:r>
              <a:rPr lang="it-IT" b="1" dirty="0" smtClean="0">
                <a:solidFill>
                  <a:srgbClr val="0070C0"/>
                </a:solidFill>
              </a:rPr>
              <a:t>. </a:t>
            </a:r>
            <a:r>
              <a:rPr lang="it-IT" i="1" dirty="0" smtClean="0">
                <a:solidFill>
                  <a:srgbClr val="0070C0"/>
                </a:solidFill>
              </a:rPr>
              <a:t>De </a:t>
            </a:r>
            <a:r>
              <a:rPr lang="it-IT" i="1" dirty="0" err="1" smtClean="0">
                <a:solidFill>
                  <a:srgbClr val="0070C0"/>
                </a:solidFill>
              </a:rPr>
              <a:t>Incarnatione</a:t>
            </a:r>
            <a:r>
              <a:rPr lang="it-IT" i="1" dirty="0" smtClean="0">
                <a:solidFill>
                  <a:srgbClr val="0070C0"/>
                </a:solidFill>
              </a:rPr>
              <a:t> Domini</a:t>
            </a:r>
          </a:p>
          <a:p>
            <a:pPr>
              <a:buNone/>
            </a:pPr>
            <a:endParaRPr lang="it-IT" dirty="0" smtClean="0"/>
          </a:p>
          <a:p>
            <a:pPr>
              <a:buNone/>
            </a:pPr>
            <a:r>
              <a:rPr lang="it-IT" b="1" dirty="0" smtClean="0">
                <a:solidFill>
                  <a:srgbClr val="0070C0"/>
                </a:solidFill>
              </a:rPr>
              <a:t>Istituzioni</a:t>
            </a:r>
            <a:r>
              <a:rPr lang="it-IT" dirty="0" smtClean="0">
                <a:solidFill>
                  <a:srgbClr val="0070C0"/>
                </a:solidFill>
              </a:rPr>
              <a:t>.</a:t>
            </a:r>
            <a:r>
              <a:rPr lang="it-IT" i="1" dirty="0" smtClean="0">
                <a:solidFill>
                  <a:srgbClr val="0070C0"/>
                </a:solidFill>
              </a:rPr>
              <a:t> De </a:t>
            </a:r>
            <a:r>
              <a:rPr lang="it-IT" i="1" dirty="0" err="1" smtClean="0">
                <a:solidFill>
                  <a:srgbClr val="0070C0"/>
                </a:solidFill>
              </a:rPr>
              <a:t>institutis</a:t>
            </a:r>
            <a:r>
              <a:rPr lang="it-IT" i="1" dirty="0" smtClean="0">
                <a:solidFill>
                  <a:srgbClr val="0070C0"/>
                </a:solidFill>
              </a:rPr>
              <a:t> </a:t>
            </a:r>
            <a:r>
              <a:rPr lang="it-IT" i="1" dirty="0" err="1" smtClean="0">
                <a:solidFill>
                  <a:srgbClr val="0070C0"/>
                </a:solidFill>
              </a:rPr>
              <a:t>coenobiorum</a:t>
            </a:r>
            <a:r>
              <a:rPr lang="it-IT" i="1" dirty="0" smtClean="0">
                <a:solidFill>
                  <a:srgbClr val="0070C0"/>
                </a:solidFill>
              </a:rPr>
              <a:t> </a:t>
            </a:r>
            <a:r>
              <a:rPr lang="it-IT" i="1" dirty="0" err="1" smtClean="0">
                <a:solidFill>
                  <a:srgbClr val="0070C0"/>
                </a:solidFill>
              </a:rPr>
              <a:t>et</a:t>
            </a:r>
            <a:r>
              <a:rPr lang="it-IT" i="1" dirty="0" smtClean="0">
                <a:solidFill>
                  <a:srgbClr val="0070C0"/>
                </a:solidFill>
              </a:rPr>
              <a:t> de </a:t>
            </a:r>
            <a:r>
              <a:rPr lang="it-IT" i="1" dirty="0" err="1" smtClean="0">
                <a:solidFill>
                  <a:srgbClr val="0070C0"/>
                </a:solidFill>
              </a:rPr>
              <a:t>octo</a:t>
            </a:r>
            <a:r>
              <a:rPr lang="it-IT" i="1" dirty="0" smtClean="0">
                <a:solidFill>
                  <a:srgbClr val="0070C0"/>
                </a:solidFill>
              </a:rPr>
              <a:t> </a:t>
            </a:r>
            <a:r>
              <a:rPr lang="it-IT" i="1" dirty="0" err="1" smtClean="0">
                <a:solidFill>
                  <a:srgbClr val="0070C0"/>
                </a:solidFill>
              </a:rPr>
              <a:t>principaliu</a:t>
            </a:r>
            <a:r>
              <a:rPr lang="it-IT" i="1" dirty="0" smtClean="0">
                <a:solidFill>
                  <a:srgbClr val="0070C0"/>
                </a:solidFill>
              </a:rPr>
              <a:t> </a:t>
            </a:r>
            <a:r>
              <a:rPr lang="it-IT" i="1" dirty="0" err="1" smtClean="0">
                <a:solidFill>
                  <a:srgbClr val="0070C0"/>
                </a:solidFill>
              </a:rPr>
              <a:t>vitiorum</a:t>
            </a:r>
            <a:r>
              <a:rPr lang="it-IT" i="1" dirty="0" smtClean="0">
                <a:solidFill>
                  <a:srgbClr val="0070C0"/>
                </a:solidFill>
              </a:rPr>
              <a:t> </a:t>
            </a:r>
            <a:r>
              <a:rPr lang="it-IT" i="1" dirty="0" err="1" smtClean="0">
                <a:solidFill>
                  <a:srgbClr val="0070C0"/>
                </a:solidFill>
              </a:rPr>
              <a:t>remediis</a:t>
            </a:r>
            <a:r>
              <a:rPr lang="it-IT" i="1" dirty="0" smtClean="0">
                <a:solidFill>
                  <a:srgbClr val="0070C0"/>
                </a:solidFill>
              </a:rPr>
              <a:t> libri XII</a:t>
            </a:r>
          </a:p>
          <a:p>
            <a:pPr>
              <a:buNone/>
            </a:pPr>
            <a:endParaRPr lang="it-IT" dirty="0" smtClean="0"/>
          </a:p>
          <a:p>
            <a:pPr>
              <a:buNone/>
            </a:pPr>
            <a:r>
              <a:rPr lang="it-IT" b="1" dirty="0" smtClean="0">
                <a:solidFill>
                  <a:srgbClr val="0070C0"/>
                </a:solidFill>
              </a:rPr>
              <a:t>Conferenze</a:t>
            </a:r>
            <a:r>
              <a:rPr lang="it-IT" dirty="0" smtClean="0">
                <a:solidFill>
                  <a:srgbClr val="0070C0"/>
                </a:solidFill>
              </a:rPr>
              <a:t>. </a:t>
            </a:r>
            <a:r>
              <a:rPr lang="it-IT" i="1" dirty="0" err="1" smtClean="0">
                <a:solidFill>
                  <a:srgbClr val="0070C0"/>
                </a:solidFill>
              </a:rPr>
              <a:t>Collationes</a:t>
            </a:r>
            <a:endParaRPr lang="it-IT" i="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Rinuncia</a:t>
            </a:r>
            <a:endParaRPr lang="it-IT" dirty="0"/>
          </a:p>
        </p:txBody>
      </p:sp>
      <p:sp>
        <p:nvSpPr>
          <p:cNvPr id="3" name="Segnaposto contenuto 2"/>
          <p:cNvSpPr>
            <a:spLocks noGrp="1"/>
          </p:cNvSpPr>
          <p:nvPr>
            <p:ph idx="1"/>
          </p:nvPr>
        </p:nvSpPr>
        <p:spPr/>
        <p:txBody>
          <a:bodyPr>
            <a:normAutofit fontScale="85000" lnSpcReduction="10000"/>
          </a:bodyPr>
          <a:lstStyle/>
          <a:p>
            <a:pPr>
              <a:buNone/>
            </a:pPr>
            <a:r>
              <a:rPr lang="it-IT" dirty="0" smtClean="0"/>
              <a:t>“Ora dobbiamo parlare delle rinunzie. La tradizione dei Padri e l’autorità della sacra Scrittura ci dicono che sono tre e che ciascuno di noi deve compierle tutte.</a:t>
            </a:r>
          </a:p>
          <a:p>
            <a:pPr>
              <a:buNone/>
            </a:pPr>
            <a:r>
              <a:rPr lang="it-IT" dirty="0" smtClean="0"/>
              <a:t>La prima rinunzia è di natura materiale: per mezzo di essa noi disprezziamo tutte le ricchezze e tutti i beni del mondo. La seconda è quella per la quale rinneghiamo il nostro passato, i nostri vizi, le passioni dello spirito e della carne. La terza consiste nel ritrarre la nostra mente dalle cose presenti e visibili, per desiderare solo le cose eterne e i beni che non si vedono”.</a:t>
            </a:r>
          </a:p>
          <a:p>
            <a:pPr algn="r">
              <a:buNone/>
            </a:pPr>
            <a:r>
              <a:rPr lang="it-IT" i="1" dirty="0" smtClean="0"/>
              <a:t>Conferenze</a:t>
            </a:r>
            <a:r>
              <a:rPr lang="it-IT" dirty="0" smtClean="0"/>
              <a:t> III, 6</a:t>
            </a:r>
          </a:p>
          <a:p>
            <a:pPr>
              <a:buNone/>
            </a:pP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lstStyle/>
          <a:p>
            <a:pPr>
              <a:buNone/>
            </a:pPr>
            <a:r>
              <a:rPr lang="it-IT" dirty="0" smtClean="0">
                <a:solidFill>
                  <a:srgbClr val="00B050"/>
                </a:solidFill>
              </a:rPr>
              <a:t>Prima rinuncia </a:t>
            </a:r>
            <a:r>
              <a:rPr lang="it-IT" dirty="0" smtClean="0"/>
              <a:t>→ libro dei Proverbi. Per togliere le radici delle passioni terrene.</a:t>
            </a:r>
          </a:p>
          <a:p>
            <a:pPr>
              <a:buNone/>
            </a:pPr>
            <a:endParaRPr lang="it-IT" dirty="0" smtClean="0"/>
          </a:p>
          <a:p>
            <a:pPr>
              <a:buNone/>
            </a:pPr>
            <a:r>
              <a:rPr lang="it-IT" dirty="0" smtClean="0">
                <a:solidFill>
                  <a:srgbClr val="00B050"/>
                </a:solidFill>
              </a:rPr>
              <a:t>Seconda rinuncia </a:t>
            </a:r>
            <a:r>
              <a:rPr lang="it-IT" dirty="0" smtClean="0"/>
              <a:t>→ libro del </a:t>
            </a:r>
            <a:r>
              <a:rPr lang="it-IT" dirty="0" err="1" smtClean="0"/>
              <a:t>Qoelet</a:t>
            </a:r>
            <a:r>
              <a:rPr lang="it-IT" dirty="0" smtClean="0"/>
              <a:t>. Per rendersi conto che tutto è vanità.</a:t>
            </a:r>
          </a:p>
          <a:p>
            <a:pPr>
              <a:buNone/>
            </a:pPr>
            <a:endParaRPr lang="it-IT" dirty="0" smtClean="0"/>
          </a:p>
          <a:p>
            <a:pPr>
              <a:buNone/>
            </a:pPr>
            <a:r>
              <a:rPr lang="it-IT" dirty="0" smtClean="0">
                <a:solidFill>
                  <a:srgbClr val="00B050"/>
                </a:solidFill>
              </a:rPr>
              <a:t>Terza rinuncia </a:t>
            </a:r>
            <a:r>
              <a:rPr lang="it-IT" dirty="0" smtClean="0"/>
              <a:t>→ libro del Cantico dei Cantici. Per unirsi con l’Amato, il Verbo di Dio.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192688"/>
          </a:xfrm>
        </p:spPr>
        <p:txBody>
          <a:bodyPr>
            <a:normAutofit fontScale="92500"/>
          </a:bodyPr>
          <a:lstStyle/>
          <a:p>
            <a:pPr>
              <a:buFontTx/>
              <a:buChar char="-"/>
            </a:pPr>
            <a:r>
              <a:rPr lang="it-IT" dirty="0" smtClean="0"/>
              <a:t>Povertà materiale → per affidarsi alla comunità.</a:t>
            </a:r>
          </a:p>
          <a:p>
            <a:pPr>
              <a:buFontTx/>
              <a:buChar char="-"/>
            </a:pPr>
            <a:r>
              <a:rPr lang="it-IT" dirty="0" smtClean="0"/>
              <a:t>Povertà della propria volontà (</a:t>
            </a:r>
            <a:r>
              <a:rPr lang="it-IT" i="1" dirty="0" err="1" smtClean="0"/>
              <a:t>filautia</a:t>
            </a:r>
            <a:r>
              <a:rPr lang="it-IT" dirty="0" smtClean="0"/>
              <a:t>) → per sradicare il male alla fonte.</a:t>
            </a:r>
          </a:p>
          <a:p>
            <a:pPr>
              <a:buNone/>
            </a:pPr>
            <a:endParaRPr lang="it-IT" dirty="0" smtClean="0"/>
          </a:p>
          <a:p>
            <a:pPr>
              <a:buNone/>
            </a:pPr>
            <a:r>
              <a:rPr lang="it-IT" dirty="0" smtClean="0"/>
              <a:t>“Il fine della vita cenobitica è quello di mortificare e crocifiggere la propria volontà; ciò senza preoccuparsi minimamente del domani, secondo il comando salutare della perfezione evangelica.[…] La perfezione dell’eremita, invece, consiste nell’avere l’anima sgombra da tutte le cose terresti e nell’unirsi a Cristo nella più alta misura concessa all’umana debolezza”.</a:t>
            </a:r>
          </a:p>
          <a:p>
            <a:pPr algn="r">
              <a:buNone/>
            </a:pPr>
            <a:r>
              <a:rPr lang="it-IT" sz="1500" i="1" dirty="0" smtClean="0"/>
              <a:t>Conferenza</a:t>
            </a:r>
            <a:r>
              <a:rPr lang="it-IT" sz="1500" dirty="0" smtClean="0"/>
              <a:t> XIX, 8</a:t>
            </a:r>
            <a:endParaRPr lang="it-IT" sz="1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rmAutofit fontScale="90000"/>
          </a:bodyPr>
          <a:lstStyle/>
          <a:p>
            <a:r>
              <a:rPr lang="it-IT" dirty="0" smtClean="0">
                <a:solidFill>
                  <a:srgbClr val="FF0000"/>
                </a:solidFill>
              </a:rPr>
              <a:t>Conformità a Cristo → Divinizzazione</a:t>
            </a:r>
            <a:endParaRPr lang="it-IT" dirty="0">
              <a:solidFill>
                <a:srgbClr val="FF0000"/>
              </a:solidFill>
            </a:endParaRPr>
          </a:p>
        </p:txBody>
      </p:sp>
      <p:sp>
        <p:nvSpPr>
          <p:cNvPr id="3" name="Segnaposto contenuto 2"/>
          <p:cNvSpPr>
            <a:spLocks noGrp="1"/>
          </p:cNvSpPr>
          <p:nvPr>
            <p:ph idx="1"/>
          </p:nvPr>
        </p:nvSpPr>
        <p:spPr>
          <a:xfrm>
            <a:off x="179512" y="1600200"/>
            <a:ext cx="8712968" cy="4997152"/>
          </a:xfrm>
        </p:spPr>
        <p:txBody>
          <a:bodyPr>
            <a:normAutofit fontScale="85000" lnSpcReduction="20000"/>
          </a:bodyPr>
          <a:lstStyle/>
          <a:p>
            <a:pPr>
              <a:buNone/>
            </a:pPr>
            <a:r>
              <a:rPr lang="it-IT" dirty="0" smtClean="0"/>
              <a:t>Mezzi</a:t>
            </a:r>
          </a:p>
          <a:p>
            <a:pPr>
              <a:buNone/>
            </a:pPr>
            <a:r>
              <a:rPr lang="it-IT" dirty="0" smtClean="0"/>
              <a:t>“Sono molti in questo mondo i generi delle scienze, e così numerosi quanta è la varietà delle arti e delle professioni. […] se quelle arti tendono al loro apprendimento attraverso metodi propri e sicuri, quanto più la disciplina professata dalla nostra religione, la quale tende alla contemplazione arcana dei misteri invisibili e si ripromette non guadagni presenti, ma la ricompensa dei beni eterni, esige un ordine sicuro e razionale. Doppia ne risulta così la scienza: la prima è </a:t>
            </a:r>
            <a:r>
              <a:rPr lang="it-IT" dirty="0" err="1" smtClean="0"/>
              <a:t>praktiké</a:t>
            </a:r>
            <a:r>
              <a:rPr lang="it-IT" dirty="0" smtClean="0"/>
              <a:t>, vale a dire attiva, e si acquista con l’emendazione dei costumi e con la purificazione dai vizi; la seconda è </a:t>
            </a:r>
            <a:r>
              <a:rPr lang="it-IT" dirty="0" err="1" smtClean="0"/>
              <a:t>theoretiké</a:t>
            </a:r>
            <a:r>
              <a:rPr lang="it-IT" dirty="0" smtClean="0"/>
              <a:t>, e consiste nella contemplazione delle cose divine e nella conoscenza delle verità più sacre”.</a:t>
            </a:r>
          </a:p>
          <a:p>
            <a:pPr algn="r">
              <a:buNone/>
            </a:pPr>
            <a:r>
              <a:rPr lang="it-IT" sz="1400" i="1" dirty="0" smtClean="0"/>
              <a:t>Conferenza</a:t>
            </a:r>
            <a:r>
              <a:rPr lang="it-IT" sz="1400" dirty="0" smtClean="0"/>
              <a:t> XIV, 1</a:t>
            </a:r>
            <a:endParaRPr lang="it-IT" sz="14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TotalTime>
  <Words>1790</Words>
  <Application>Microsoft Office PowerPoint</Application>
  <PresentationFormat>Presentazione su schermo (4:3)</PresentationFormat>
  <Paragraphs>120</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Cassiano e Benedetto</vt:lpstr>
      <vt:lpstr>Presentazione standard di PowerPoint</vt:lpstr>
      <vt:lpstr>Giovanni Cassiano</vt:lpstr>
      <vt:lpstr>Presentazione standard di PowerPoint</vt:lpstr>
      <vt:lpstr>Opere:</vt:lpstr>
      <vt:lpstr>Rinuncia</vt:lpstr>
      <vt:lpstr>Presentazione standard di PowerPoint</vt:lpstr>
      <vt:lpstr>Presentazione standard di PowerPoint</vt:lpstr>
      <vt:lpstr>Conformità a Cristo → Divinizzazione</vt:lpstr>
      <vt:lpstr>Due regni</vt:lpstr>
      <vt:lpstr>Presentazione standard di PowerPoint</vt:lpstr>
      <vt:lpstr>Azione diabolica: i vizi</vt:lpstr>
      <vt:lpstr>Lotta spirituale</vt:lpstr>
      <vt:lpstr>Vizi/Otto pensieri cattivi</vt:lpstr>
      <vt:lpstr>Presentazione standard di PowerPoint</vt:lpstr>
      <vt:lpstr>Contemplazione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San Benedetto da Norcia</vt:lpstr>
      <vt:lpstr>La regola</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Emanuele</dc:creator>
  <cp:lastModifiedBy>Utente Windows</cp:lastModifiedBy>
  <cp:revision>10</cp:revision>
  <dcterms:created xsi:type="dcterms:W3CDTF">2020-01-09T07:07:38Z</dcterms:created>
  <dcterms:modified xsi:type="dcterms:W3CDTF">2020-01-21T08:41:12Z</dcterms:modified>
</cp:coreProperties>
</file>