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257" r:id="rId5"/>
    <p:sldId id="258" r:id="rId6"/>
    <p:sldId id="259" r:id="rId7"/>
    <p:sldId id="263" r:id="rId8"/>
    <p:sldId id="260" r:id="rId9"/>
    <p:sldId id="265" r:id="rId10"/>
    <p:sldId id="264" r:id="rId11"/>
    <p:sldId id="266" r:id="rId12"/>
    <p:sldId id="267" r:id="rId13"/>
    <p:sldId id="268" r:id="rId14"/>
    <p:sldId id="298" r:id="rId15"/>
    <p:sldId id="299" r:id="rId16"/>
    <p:sldId id="261" r:id="rId17"/>
    <p:sldId id="269" r:id="rId18"/>
    <p:sldId id="270" r:id="rId19"/>
    <p:sldId id="271" r:id="rId20"/>
    <p:sldId id="272" r:id="rId21"/>
    <p:sldId id="273" r:id="rId22"/>
    <p:sldId id="262" r:id="rId23"/>
    <p:sldId id="300" r:id="rId24"/>
    <p:sldId id="276" r:id="rId25"/>
    <p:sldId id="277" r:id="rId26"/>
    <p:sldId id="274" r:id="rId27"/>
    <p:sldId id="275" r:id="rId28"/>
    <p:sldId id="279" r:id="rId29"/>
    <p:sldId id="280" r:id="rId30"/>
    <p:sldId id="281" r:id="rId31"/>
    <p:sldId id="282" r:id="rId32"/>
    <p:sldId id="278"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301" r:id="rId47"/>
    <p:sldId id="302" r:id="rId48"/>
    <p:sldId id="303"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0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A795EC8-3EC0-4186-ACB0-447EA3CFCBA1}" type="datetimeFigureOut">
              <a:rPr lang="it-IT" smtClean="0"/>
              <a:pPr/>
              <a:t>18/12/2019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AF03C0-527E-4B0D-B667-4BC1E8E07A8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95EC8-3EC0-4186-ACB0-447EA3CFCBA1}" type="datetimeFigureOut">
              <a:rPr lang="it-IT" smtClean="0"/>
              <a:pPr/>
              <a:t>18/12/2019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F03C0-527E-4B0D-B667-4BC1E8E07A8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620689"/>
            <a:ext cx="8496944" cy="1728191"/>
          </a:xfrm>
        </p:spPr>
        <p:txBody>
          <a:bodyPr>
            <a:normAutofit/>
          </a:bodyPr>
          <a:lstStyle/>
          <a:p>
            <a:r>
              <a:rPr lang="it-IT" sz="4800" dirty="0" smtClean="0">
                <a:solidFill>
                  <a:srgbClr val="FF0000"/>
                </a:solidFill>
                <a:latin typeface="Cooper Black" pitchFamily="18" charset="0"/>
              </a:rPr>
              <a:t>Storia della Spiritualità</a:t>
            </a:r>
            <a:endParaRPr lang="it-IT" sz="4800" dirty="0">
              <a:solidFill>
                <a:srgbClr val="FF0000"/>
              </a:solidFill>
              <a:latin typeface="Cooper Black" pitchFamily="18" charset="0"/>
            </a:endParaRPr>
          </a:p>
        </p:txBody>
      </p:sp>
      <p:pic>
        <p:nvPicPr>
          <p:cNvPr id="4" name="Immagine 3" descr="1.jpe"/>
          <p:cNvPicPr>
            <a:picLocks noChangeAspect="1"/>
          </p:cNvPicPr>
          <p:nvPr/>
        </p:nvPicPr>
        <p:blipFill>
          <a:blip r:embed="rId2" cstate="print"/>
          <a:stretch>
            <a:fillRect/>
          </a:stretch>
        </p:blipFill>
        <p:spPr>
          <a:xfrm>
            <a:off x="1835696" y="2708920"/>
            <a:ext cx="5112568" cy="24482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6048672"/>
          </a:xfrm>
        </p:spPr>
        <p:txBody>
          <a:bodyPr>
            <a:normAutofit/>
          </a:bodyPr>
          <a:lstStyle/>
          <a:p>
            <a:pPr algn="just">
              <a:buNone/>
            </a:pPr>
            <a:r>
              <a:rPr lang="it-IT" dirty="0" smtClean="0">
                <a:solidFill>
                  <a:srgbClr val="FF0000"/>
                </a:solidFill>
              </a:rPr>
              <a:t>IGNAZIO </a:t>
            </a:r>
            <a:r>
              <a:rPr lang="it-IT" dirty="0" err="1" smtClean="0">
                <a:solidFill>
                  <a:srgbClr val="FF0000"/>
                </a:solidFill>
              </a:rPr>
              <a:t>DI</a:t>
            </a:r>
            <a:r>
              <a:rPr lang="it-IT" dirty="0" smtClean="0">
                <a:solidFill>
                  <a:srgbClr val="FF0000"/>
                </a:solidFill>
              </a:rPr>
              <a:t> ANTIOCHIA</a:t>
            </a:r>
            <a:r>
              <a:rPr lang="it-IT" dirty="0" smtClean="0"/>
              <a:t>, </a:t>
            </a:r>
            <a:r>
              <a:rPr lang="it-IT" i="1" dirty="0" smtClean="0"/>
              <a:t>Lettera ai Magnesi</a:t>
            </a:r>
          </a:p>
          <a:p>
            <a:pPr algn="just">
              <a:buNone/>
            </a:pPr>
            <a:endParaRPr lang="it-IT" dirty="0" smtClean="0"/>
          </a:p>
          <a:p>
            <a:pPr algn="just">
              <a:buNone/>
            </a:pPr>
            <a:r>
              <a:rPr lang="it-IT" dirty="0" smtClean="0"/>
              <a:t>“Ci sono come due monete, una di Dio e l’altra del mondo ed ognuna di esse ha la sua impronta coniata; gli infedeli quella di questo mondo, i fedeli nella carità quella di Dio Padre per Gesù Cristo. Se non avessimo a morire spontaneamente per lui nella sua passione, la sua vita non sarebbe in noi”</a:t>
            </a:r>
          </a:p>
          <a:p>
            <a:pPr algn="just">
              <a:buNone/>
            </a:pPr>
            <a:endParaRPr lang="it-IT" dirty="0" smtClean="0"/>
          </a:p>
          <a:p>
            <a:pPr algn="just">
              <a:buNone/>
            </a:pPr>
            <a:r>
              <a:rPr lang="it-IT" dirty="0" smtClean="0"/>
              <a:t>→ imitazione di Cristo</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lstStyle/>
          <a:p>
            <a:pPr algn="just">
              <a:buNone/>
            </a:pPr>
            <a:r>
              <a:rPr lang="it-IT" dirty="0" smtClean="0">
                <a:solidFill>
                  <a:srgbClr val="FF0000"/>
                </a:solidFill>
              </a:rPr>
              <a:t>IGNAZIO </a:t>
            </a:r>
            <a:r>
              <a:rPr lang="it-IT" dirty="0" err="1" smtClean="0">
                <a:solidFill>
                  <a:srgbClr val="FF0000"/>
                </a:solidFill>
              </a:rPr>
              <a:t>DI</a:t>
            </a:r>
            <a:r>
              <a:rPr lang="it-IT" dirty="0" smtClean="0">
                <a:solidFill>
                  <a:srgbClr val="FF0000"/>
                </a:solidFill>
              </a:rPr>
              <a:t> ANTIOCHIA</a:t>
            </a:r>
            <a:r>
              <a:rPr lang="it-IT" dirty="0" smtClean="0"/>
              <a:t>: </a:t>
            </a:r>
            <a:r>
              <a:rPr lang="it-IT" i="1" dirty="0" smtClean="0"/>
              <a:t>Lettera ai Romani</a:t>
            </a:r>
          </a:p>
          <a:p>
            <a:pPr algn="just">
              <a:buNone/>
            </a:pPr>
            <a:endParaRPr lang="it-IT" i="1" dirty="0" smtClean="0"/>
          </a:p>
          <a:p>
            <a:pPr algn="just">
              <a:buNone/>
            </a:pPr>
            <a:r>
              <a:rPr lang="it-IT" dirty="0" smtClean="0"/>
              <a:t>Sono frumento di Dio e macinato dai denti delle fiere per diventare pane puro di Cristo</a:t>
            </a:r>
          </a:p>
          <a:p>
            <a:pPr algn="just">
              <a:buNone/>
            </a:pPr>
            <a:endParaRPr lang="it-IT" dirty="0" smtClean="0"/>
          </a:p>
          <a:p>
            <a:pPr algn="just">
              <a:buNone/>
            </a:pPr>
            <a:r>
              <a:rPr lang="it-IT" dirty="0" smtClean="0"/>
              <a:t>→ martirio ed eucaristia</a:t>
            </a:r>
          </a:p>
          <a:p>
            <a:pPr algn="just">
              <a:buNone/>
            </a:pPr>
            <a:endParaRPr lang="it-IT" dirty="0" smtClean="0"/>
          </a:p>
          <a:p>
            <a:pPr algn="just">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964488" cy="6669360"/>
          </a:xfrm>
        </p:spPr>
        <p:txBody>
          <a:bodyPr>
            <a:normAutofit fontScale="55000" lnSpcReduction="20000"/>
          </a:bodyPr>
          <a:lstStyle/>
          <a:p>
            <a:pPr>
              <a:buNone/>
            </a:pPr>
            <a:r>
              <a:rPr lang="it-IT" sz="4400" dirty="0" smtClean="0">
                <a:solidFill>
                  <a:srgbClr val="FF0000"/>
                </a:solidFill>
              </a:rPr>
              <a:t>MARTIRIO </a:t>
            </a:r>
            <a:r>
              <a:rPr lang="it-IT" sz="4400" dirty="0" err="1" smtClean="0">
                <a:solidFill>
                  <a:srgbClr val="FF0000"/>
                </a:solidFill>
              </a:rPr>
              <a:t>DI</a:t>
            </a:r>
            <a:r>
              <a:rPr lang="it-IT" sz="4400" dirty="0" smtClean="0">
                <a:solidFill>
                  <a:srgbClr val="FF0000"/>
                </a:solidFill>
              </a:rPr>
              <a:t> POLICARPO </a:t>
            </a:r>
            <a:r>
              <a:rPr lang="it-IT" dirty="0" smtClean="0"/>
              <a:t>(†155)</a:t>
            </a:r>
          </a:p>
          <a:p>
            <a:pPr>
              <a:buNone/>
            </a:pPr>
            <a:endParaRPr lang="it-IT" dirty="0" smtClean="0"/>
          </a:p>
          <a:p>
            <a:pPr algn="just">
              <a:buNone/>
            </a:pPr>
            <a:r>
              <a:rPr lang="it-IT" sz="3800" dirty="0" smtClean="0"/>
              <a:t>Non lo inchiodarono ma lo legarono. Con le mani dietro la schiena e legato come un capro scelto da un grande gregge per il sacrificio, gradita offerta preparata a Dio, guardando verso il cielo disse: "Signore, Dio onnipotente Padre di Gesù Cristo tuo amato e benedetto Figlio, per il cui mezzo abbiamo ricevuto la tua scienza, o Dio degli angeli e delle potenze di ogni creazione e di ogni genia dei giusti che vivono alla tua presenza. Io ti benedico perché mi hai reso degno di questo giorno e di questa ora di prendere parte nel numero dei martiri al calice del tuo Cristo per la risurrezione alla vita eterna dell’anima e del corpo nella incorruttibilità dello Spirito Santo. In mezzo a loro possa io essere accolto al tuo cospetto in sacrificio pingue e gradito come prima l’avevi preparato, manifestato e realizzato, Dio senza menzogna e veritiero.  Per questo e per tutte le altre cose ti lodo, ti benedico e ti glorifico per mezzo dell'eterno e celeste gran sacerdote Gesù Cristo tuo amato Figlio, per il quale sia gloria a te con lui e lo Spirito Santo ora e nei secoli futuri. Amen". Appena ebbe alzato il suo Amen e terminato la preghiera, gli uomini della pira appiccarono il fuoco. La fiamma divampò grande. Vedemmo un prodigio e a noi fu concesso di vederlo. Siamo sopravvissuti per narrare agli altri questi avvenimenti.  Il fuoco, facendo una specie di voluta, come vela di nave gonfiata dal vento, girò intorno al corpo del martire. Egli stava in mezzo, non come carne che brucia ma come pane che cuoce, o come oro e argento che brilla nella fornace. E noi ricevemmo un profumo come di incenso che si alzava, o di altri aromi preziosi.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332656"/>
            <a:ext cx="8568952" cy="6264696"/>
          </a:xfrm>
        </p:spPr>
        <p:txBody>
          <a:bodyPr>
            <a:normAutofit lnSpcReduction="10000"/>
          </a:bodyPr>
          <a:lstStyle/>
          <a:p>
            <a:pPr>
              <a:buNone/>
            </a:pPr>
            <a:r>
              <a:rPr lang="it-IT" dirty="0" smtClean="0">
                <a:solidFill>
                  <a:srgbClr val="FF0000"/>
                </a:solidFill>
              </a:rPr>
              <a:t>PASSIONE </a:t>
            </a:r>
            <a:r>
              <a:rPr lang="it-IT" dirty="0" err="1" smtClean="0">
                <a:solidFill>
                  <a:srgbClr val="FF0000"/>
                </a:solidFill>
              </a:rPr>
              <a:t>DI</a:t>
            </a:r>
            <a:r>
              <a:rPr lang="it-IT" dirty="0" smtClean="0">
                <a:solidFill>
                  <a:srgbClr val="FF0000"/>
                </a:solidFill>
              </a:rPr>
              <a:t> FELICITA E PERPETUA </a:t>
            </a:r>
            <a:r>
              <a:rPr lang="it-IT" dirty="0" smtClean="0"/>
              <a:t>(†203)</a:t>
            </a:r>
          </a:p>
          <a:p>
            <a:pPr>
              <a:buNone/>
            </a:pPr>
            <a:endParaRPr lang="it-IT" dirty="0" smtClean="0"/>
          </a:p>
          <a:p>
            <a:pPr algn="just">
              <a:buNone/>
            </a:pPr>
            <a:r>
              <a:rPr lang="it-IT" dirty="0" smtClean="0"/>
              <a:t>“finita l’orazione, Felicita fu sorpresa dalle doglie; e poiché, stentando, dolorava nel parto, per la naturale difficoltà dell’ottavo mese, uno dei soldati sorveglianti del carcere le disse: ‘O tu che ora patisci tanto strazio, che farai quando verrai gettata in pasto a quelle belve che disprezzasti rifiutando di sacrificare?’ E quella rispose: ‘Ora sono io che devo sopportare questi strazi; là invece vi sarà dentro di me un altro, il quale patirà per me, perché anch’io mi dispongo a patire per lui”</a:t>
            </a:r>
          </a:p>
          <a:p>
            <a:pPr>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rPr>
              <a:t>VERGINITÀ</a:t>
            </a:r>
            <a:endParaRPr lang="it-IT" b="1" dirty="0">
              <a:solidFill>
                <a:srgbClr val="00B050"/>
              </a:solidFill>
            </a:endParaRPr>
          </a:p>
        </p:txBody>
      </p:sp>
      <p:sp>
        <p:nvSpPr>
          <p:cNvPr id="3" name="Segnaposto contenuto 2"/>
          <p:cNvSpPr>
            <a:spLocks noGrp="1"/>
          </p:cNvSpPr>
          <p:nvPr>
            <p:ph idx="1"/>
          </p:nvPr>
        </p:nvSpPr>
        <p:spPr/>
        <p:txBody>
          <a:bodyPr/>
          <a:lstStyle/>
          <a:p>
            <a:pPr>
              <a:buNone/>
            </a:pPr>
            <a:r>
              <a:rPr lang="it-IT" dirty="0" smtClean="0"/>
              <a:t>1. Nuovo Testamento</a:t>
            </a:r>
          </a:p>
          <a:p>
            <a:pPr>
              <a:buNone/>
            </a:pPr>
            <a:endParaRPr lang="it-IT" dirty="0" smtClean="0"/>
          </a:p>
          <a:p>
            <a:pPr>
              <a:buNone/>
            </a:pPr>
            <a:r>
              <a:rPr lang="it-IT" dirty="0" smtClean="0"/>
              <a:t>2. Tra </a:t>
            </a:r>
            <a:r>
              <a:rPr lang="it-IT" dirty="0" err="1" smtClean="0"/>
              <a:t>II</a:t>
            </a:r>
            <a:r>
              <a:rPr lang="it-IT" dirty="0" smtClean="0"/>
              <a:t> e III secolo</a:t>
            </a:r>
          </a:p>
          <a:p>
            <a:pPr>
              <a:buNone/>
            </a:pPr>
            <a:r>
              <a:rPr lang="it-IT" dirty="0" smtClean="0"/>
              <a:t>- </a:t>
            </a:r>
            <a:r>
              <a:rPr lang="it-IT" dirty="0" smtClean="0">
                <a:solidFill>
                  <a:srgbClr val="FF0000"/>
                </a:solidFill>
              </a:rPr>
              <a:t>Ignazio di </a:t>
            </a:r>
            <a:r>
              <a:rPr lang="it-IT" dirty="0" err="1" smtClean="0">
                <a:solidFill>
                  <a:srgbClr val="FF0000"/>
                </a:solidFill>
              </a:rPr>
              <a:t>Antiochia</a:t>
            </a:r>
            <a:r>
              <a:rPr lang="it-IT" dirty="0" smtClean="0"/>
              <a:t>: Se qualcuno riesce a mantenersi in castità, a gloria della carne del Signore, vi rimanga, ma senza insuperbirsi (</a:t>
            </a:r>
            <a:r>
              <a:rPr lang="it-IT" i="1" dirty="0" smtClean="0"/>
              <a:t>Lettera a </a:t>
            </a:r>
            <a:r>
              <a:rPr lang="it-IT" i="1" dirty="0" err="1" smtClean="0"/>
              <a:t>Policarpo</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lstStyle/>
          <a:p>
            <a:pPr>
              <a:buFontTx/>
              <a:buChar char="-"/>
            </a:pPr>
            <a:r>
              <a:rPr lang="it-IT" i="1" dirty="0" smtClean="0">
                <a:solidFill>
                  <a:srgbClr val="FF0000"/>
                </a:solidFill>
              </a:rPr>
              <a:t>La tradizione apostolica </a:t>
            </a:r>
            <a:r>
              <a:rPr lang="it-IT" dirty="0" smtClean="0"/>
              <a:t>(215ca)</a:t>
            </a:r>
          </a:p>
          <a:p>
            <a:pPr>
              <a:buNone/>
            </a:pPr>
            <a:endParaRPr lang="it-IT" dirty="0" smtClean="0"/>
          </a:p>
          <a:p>
            <a:pPr>
              <a:buNone/>
            </a:pPr>
            <a:r>
              <a:rPr lang="it-IT" dirty="0" smtClean="0"/>
              <a:t>Non si imponga la mano sulla vergine: è unicamente la sua decisione che fa la vergine.</a:t>
            </a:r>
          </a:p>
          <a:p>
            <a:pPr>
              <a:buNone/>
            </a:pPr>
            <a:endParaRPr lang="it-IT" dirty="0" smtClean="0"/>
          </a:p>
          <a:p>
            <a:pPr>
              <a:buNone/>
            </a:pPr>
            <a:r>
              <a:rPr lang="it-IT" dirty="0" smtClean="0"/>
              <a:t>Le vedove e le vergini digiunino spesso e preghino per la Chiesa.</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640960" cy="6669360"/>
          </a:xfrm>
        </p:spPr>
        <p:txBody>
          <a:bodyPr>
            <a:normAutofit lnSpcReduction="10000"/>
          </a:bodyPr>
          <a:lstStyle/>
          <a:p>
            <a:pPr>
              <a:buNone/>
            </a:pPr>
            <a:r>
              <a:rPr lang="it-IT" dirty="0" smtClean="0"/>
              <a:t>- </a:t>
            </a:r>
            <a:r>
              <a:rPr lang="it-IT" dirty="0" smtClean="0">
                <a:solidFill>
                  <a:srgbClr val="FF0000"/>
                </a:solidFill>
              </a:rPr>
              <a:t>TERTULLIANO</a:t>
            </a:r>
            <a:r>
              <a:rPr lang="it-IT" dirty="0" smtClean="0"/>
              <a:t> (155-220ca)</a:t>
            </a:r>
          </a:p>
          <a:p>
            <a:pPr>
              <a:buNone/>
            </a:pPr>
            <a:r>
              <a:rPr lang="it-IT" dirty="0" smtClean="0"/>
              <a:t>Gerarchia: vergini, vedove, coniugati</a:t>
            </a:r>
          </a:p>
          <a:p>
            <a:pPr>
              <a:buNone/>
            </a:pPr>
            <a:r>
              <a:rPr lang="it-IT" dirty="0" smtClean="0"/>
              <a:t>Verginità come vita dei risorti nell’eternità</a:t>
            </a:r>
          </a:p>
          <a:p>
            <a:pPr>
              <a:buNone/>
            </a:pPr>
            <a:endParaRPr lang="it-IT" dirty="0" smtClean="0"/>
          </a:p>
          <a:p>
            <a:pPr>
              <a:buNone/>
            </a:pPr>
            <a:r>
              <a:rPr lang="it-IT" dirty="0" smtClean="0"/>
              <a:t>- </a:t>
            </a:r>
            <a:r>
              <a:rPr lang="it-IT" dirty="0" smtClean="0">
                <a:solidFill>
                  <a:srgbClr val="FF0000"/>
                </a:solidFill>
              </a:rPr>
              <a:t>CIPRIANO</a:t>
            </a:r>
            <a:r>
              <a:rPr lang="it-IT" dirty="0" smtClean="0"/>
              <a:t> (200/210-258)</a:t>
            </a:r>
          </a:p>
          <a:p>
            <a:pPr>
              <a:buNone/>
            </a:pPr>
            <a:r>
              <a:rPr lang="it-IT" dirty="0" smtClean="0"/>
              <a:t>“Nelle vergini si espande la gloriosa fecondità della nostra madre, la Chiesa, e quanto più cresce il loro numero, tanto più cresce la gioia di questa madre. Voi già cominciate a essere quello che noi saremo. Già in questo mondo voi possedete la gloria della risurrezione e passate attraverso il mondo senza subirne il contagio” </a:t>
            </a:r>
          </a:p>
          <a:p>
            <a:pPr>
              <a:buNone/>
            </a:pPr>
            <a:r>
              <a:rPr lang="it-IT" i="1" dirty="0" smtClean="0"/>
              <a:t>                                                         De </a:t>
            </a:r>
            <a:r>
              <a:rPr lang="it-IT" i="1" dirty="0" err="1" smtClean="0"/>
              <a:t>habitu</a:t>
            </a:r>
            <a:r>
              <a:rPr lang="it-IT" i="1" dirty="0" smtClean="0"/>
              <a:t> </a:t>
            </a:r>
            <a:r>
              <a:rPr lang="it-IT" i="1" dirty="0" err="1" smtClean="0"/>
              <a:t>virginum</a:t>
            </a:r>
            <a:endParaRPr lang="it-IT"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784976" cy="6408712"/>
          </a:xfrm>
        </p:spPr>
        <p:txBody>
          <a:bodyPr>
            <a:normAutofit fontScale="92500" lnSpcReduction="10000"/>
          </a:bodyPr>
          <a:lstStyle/>
          <a:p>
            <a:pPr>
              <a:buFontTx/>
              <a:buChar char="-"/>
            </a:pPr>
            <a:r>
              <a:rPr lang="it-IT" dirty="0" smtClean="0">
                <a:solidFill>
                  <a:srgbClr val="FF0000"/>
                </a:solidFill>
              </a:rPr>
              <a:t>ORIGENE</a:t>
            </a:r>
            <a:r>
              <a:rPr lang="it-IT" dirty="0" smtClean="0"/>
              <a:t> (185-253)</a:t>
            </a:r>
          </a:p>
          <a:p>
            <a:pPr>
              <a:buFontTx/>
              <a:buChar char="-"/>
            </a:pPr>
            <a:endParaRPr lang="it-IT" sz="1000" dirty="0" smtClean="0"/>
          </a:p>
          <a:p>
            <a:pPr>
              <a:buFontTx/>
              <a:buChar char="-"/>
            </a:pPr>
            <a:r>
              <a:rPr lang="it-IT" dirty="0" smtClean="0"/>
              <a:t>Circoncisione spirituale</a:t>
            </a:r>
          </a:p>
          <a:p>
            <a:pPr>
              <a:buFontTx/>
              <a:buChar char="-"/>
            </a:pPr>
            <a:r>
              <a:rPr lang="it-IT" dirty="0" smtClean="0"/>
              <a:t>La verginità è più gradita del matrimonio come offerta al Signore</a:t>
            </a:r>
          </a:p>
          <a:p>
            <a:pPr>
              <a:buFontTx/>
              <a:buChar char="-"/>
            </a:pPr>
            <a:r>
              <a:rPr lang="it-IT" dirty="0" smtClean="0"/>
              <a:t>Gerarchia: apostoli, martiri, vergini e continenti, coniugati.</a:t>
            </a:r>
          </a:p>
          <a:p>
            <a:pPr>
              <a:buNone/>
            </a:pPr>
            <a:endParaRPr lang="it-IT" dirty="0" smtClean="0"/>
          </a:p>
          <a:p>
            <a:pPr algn="just">
              <a:buNone/>
            </a:pPr>
            <a:r>
              <a:rPr lang="it-IT" dirty="0" smtClean="0"/>
              <a:t>“</a:t>
            </a:r>
            <a:r>
              <a:rPr lang="it-IT" dirty="0" err="1" smtClean="0"/>
              <a:t>Giacchè</a:t>
            </a:r>
            <a:r>
              <a:rPr lang="it-IT" dirty="0" smtClean="0"/>
              <a:t> offrire un figlio, del bestiame, dei beni fondiari, resta per noi interamente un fatto esteriore, offrire se stessi a Dio e piacergli non per il merito di un altro essere, ma per il proprio, supera in perfezione e in sublimità tutti gli altri voti: chi ha fatto ciò è un imitatore di Cristo” </a:t>
            </a:r>
          </a:p>
          <a:p>
            <a:pPr algn="just">
              <a:buNone/>
            </a:pPr>
            <a:r>
              <a:rPr lang="it-IT" sz="2200" i="1" dirty="0" smtClean="0"/>
              <a:t>                                                                                                                       In </a:t>
            </a:r>
            <a:r>
              <a:rPr lang="it-IT" sz="2200" i="1" dirty="0" err="1" smtClean="0"/>
              <a:t>Num</a:t>
            </a:r>
            <a:r>
              <a:rPr lang="it-IT" sz="2200" i="1" dirty="0" smtClean="0"/>
              <a:t>. </a:t>
            </a:r>
            <a:r>
              <a:rPr lang="it-IT" sz="2200" i="1" dirty="0" err="1" smtClean="0"/>
              <a:t>hom</a:t>
            </a:r>
            <a:r>
              <a:rPr lang="it-IT" sz="2200" i="1" dirty="0" smtClean="0"/>
              <a:t> </a:t>
            </a:r>
            <a:r>
              <a:rPr lang="it-IT" sz="2200" dirty="0" smtClean="0"/>
              <a:t>24</a:t>
            </a:r>
          </a:p>
          <a:p>
            <a:pPr>
              <a:buFontTx/>
              <a:buChar char="-"/>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76672"/>
            <a:ext cx="8640960" cy="6120680"/>
          </a:xfrm>
        </p:spPr>
        <p:txBody>
          <a:bodyPr/>
          <a:lstStyle/>
          <a:p>
            <a:pPr>
              <a:buNone/>
            </a:pPr>
            <a:r>
              <a:rPr lang="it-IT" dirty="0" smtClean="0">
                <a:solidFill>
                  <a:srgbClr val="00B050"/>
                </a:solidFill>
              </a:rPr>
              <a:t>3. Padri greci alessandrini e </a:t>
            </a:r>
            <a:r>
              <a:rPr lang="it-IT" dirty="0" err="1" smtClean="0">
                <a:solidFill>
                  <a:srgbClr val="00B050"/>
                </a:solidFill>
              </a:rPr>
              <a:t>cappadoci</a:t>
            </a:r>
            <a:r>
              <a:rPr lang="it-IT" dirty="0" smtClean="0">
                <a:solidFill>
                  <a:srgbClr val="00B050"/>
                </a:solidFill>
              </a:rPr>
              <a:t> del IV-V secolo</a:t>
            </a:r>
          </a:p>
          <a:p>
            <a:pPr>
              <a:buNone/>
            </a:pPr>
            <a:endParaRPr lang="it-IT" dirty="0" smtClean="0"/>
          </a:p>
          <a:p>
            <a:pPr>
              <a:buNone/>
            </a:pPr>
            <a:r>
              <a:rPr lang="it-IT" dirty="0" smtClean="0"/>
              <a:t>- </a:t>
            </a:r>
            <a:r>
              <a:rPr lang="it-IT" dirty="0" smtClean="0">
                <a:solidFill>
                  <a:srgbClr val="FF0000"/>
                </a:solidFill>
              </a:rPr>
              <a:t>ATANASIO</a:t>
            </a:r>
            <a:r>
              <a:rPr lang="it-IT" dirty="0" smtClean="0"/>
              <a:t> (295-373)</a:t>
            </a:r>
          </a:p>
          <a:p>
            <a:pPr>
              <a:buNone/>
            </a:pPr>
            <a:r>
              <a:rPr lang="it-IT" dirty="0" smtClean="0"/>
              <a:t>“La Chiesa cattolica ha la consuetudine di chiamarle spose di Cristo” </a:t>
            </a:r>
            <a:r>
              <a:rPr lang="it-IT" sz="2400" i="1" dirty="0" err="1" smtClean="0"/>
              <a:t>Apol</a:t>
            </a:r>
            <a:r>
              <a:rPr lang="it-IT" sz="2400" i="1" dirty="0" smtClean="0"/>
              <a:t>. ad </a:t>
            </a:r>
            <a:r>
              <a:rPr lang="it-IT" sz="2400" i="1" dirty="0" err="1" smtClean="0"/>
              <a:t>Costan</a:t>
            </a:r>
            <a:r>
              <a:rPr lang="it-IT" dirty="0" smtClean="0"/>
              <a:t>. </a:t>
            </a:r>
            <a:r>
              <a:rPr lang="it-IT" sz="2400" dirty="0" smtClean="0"/>
              <a:t>33</a:t>
            </a:r>
          </a:p>
          <a:p>
            <a:pPr>
              <a:buNone/>
            </a:pPr>
            <a:endParaRPr lang="it-IT" sz="2400" dirty="0" smtClean="0"/>
          </a:p>
          <a:p>
            <a:pPr>
              <a:buNone/>
            </a:pPr>
            <a:r>
              <a:rPr lang="it-IT" dirty="0" smtClean="0"/>
              <a:t>- </a:t>
            </a:r>
            <a:r>
              <a:rPr lang="it-IT" dirty="0" smtClean="0">
                <a:solidFill>
                  <a:srgbClr val="FF0000"/>
                </a:solidFill>
              </a:rPr>
              <a:t>GREGORIO </a:t>
            </a:r>
            <a:r>
              <a:rPr lang="it-IT" dirty="0" err="1" smtClean="0">
                <a:solidFill>
                  <a:srgbClr val="FF0000"/>
                </a:solidFill>
              </a:rPr>
              <a:t>DI</a:t>
            </a:r>
            <a:r>
              <a:rPr lang="it-IT" dirty="0" smtClean="0">
                <a:solidFill>
                  <a:srgbClr val="FF0000"/>
                </a:solidFill>
              </a:rPr>
              <a:t> NAZIANZIO </a:t>
            </a:r>
            <a:r>
              <a:rPr lang="it-IT" dirty="0" smtClean="0"/>
              <a:t>(330-390)</a:t>
            </a:r>
          </a:p>
          <a:p>
            <a:pPr>
              <a:buNone/>
            </a:pPr>
            <a:r>
              <a:rPr lang="it-IT" dirty="0" smtClean="0"/>
              <a:t>“La prima vergine è la pura Trinità.” </a:t>
            </a:r>
            <a:r>
              <a:rPr lang="it-IT" sz="2400" i="1" dirty="0" err="1" smtClean="0"/>
              <a:t>Poemata</a:t>
            </a:r>
            <a:r>
              <a:rPr lang="it-IT" sz="2400" i="1" dirty="0" smtClean="0"/>
              <a:t> I</a:t>
            </a:r>
          </a:p>
          <a:p>
            <a:pPr>
              <a:buNone/>
            </a:pPr>
            <a:endParaRPr lang="it-IT" dirty="0" smtClean="0"/>
          </a:p>
          <a:p>
            <a:pPr>
              <a:buNone/>
            </a:pPr>
            <a:endParaRPr lang="it-IT" dirty="0" smtClean="0"/>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192688"/>
          </a:xfrm>
        </p:spPr>
        <p:txBody>
          <a:bodyPr>
            <a:normAutofit lnSpcReduction="10000"/>
          </a:bodyPr>
          <a:lstStyle/>
          <a:p>
            <a:pPr>
              <a:buNone/>
            </a:pPr>
            <a:r>
              <a:rPr lang="it-IT" dirty="0" smtClean="0"/>
              <a:t>- </a:t>
            </a:r>
            <a:r>
              <a:rPr lang="it-IT" dirty="0" smtClean="0">
                <a:solidFill>
                  <a:srgbClr val="FF0000"/>
                </a:solidFill>
              </a:rPr>
              <a:t>GREGORIO </a:t>
            </a:r>
            <a:r>
              <a:rPr lang="it-IT" dirty="0" err="1" smtClean="0">
                <a:solidFill>
                  <a:srgbClr val="FF0000"/>
                </a:solidFill>
              </a:rPr>
              <a:t>DI</a:t>
            </a:r>
            <a:r>
              <a:rPr lang="it-IT" dirty="0" smtClean="0">
                <a:solidFill>
                  <a:srgbClr val="FF0000"/>
                </a:solidFill>
              </a:rPr>
              <a:t> NISSA </a:t>
            </a:r>
            <a:r>
              <a:rPr lang="it-IT" dirty="0" smtClean="0"/>
              <a:t>(335-394)</a:t>
            </a:r>
          </a:p>
          <a:p>
            <a:pPr>
              <a:buNone/>
            </a:pPr>
            <a:endParaRPr lang="it-IT" dirty="0" smtClean="0"/>
          </a:p>
          <a:p>
            <a:pPr>
              <a:buNone/>
            </a:pPr>
            <a:r>
              <a:rPr lang="it-IT" dirty="0" smtClean="0"/>
              <a:t>“la verginità è così potente da rimanere nei cieli presso il Padre degli spiriti, da danzare assieme alle potenze ultramondane e da inserirsi nello stesso tempo anche nell'economia della salvezza umana facendo scendere Dio con sé fino a renderlo partecipe della vita degli uomini, elevando l'uomo al desiderio delle cose celesti, divenendo come il legame di parentela tra l'uomo e Dio e rendendo concordi, grazie alla sua mediazione, le cose che per natura sono distanti tra loro”                                                   </a:t>
            </a:r>
            <a:r>
              <a:rPr lang="it-IT" sz="2600" i="1" dirty="0" smtClean="0"/>
              <a:t>La verginità II</a:t>
            </a:r>
            <a:endParaRPr lang="it-IT" sz="26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Esperienza spirituale nell’AT</a:t>
            </a:r>
            <a:endParaRPr lang="it-IT" dirty="0"/>
          </a:p>
        </p:txBody>
      </p:sp>
      <p:sp>
        <p:nvSpPr>
          <p:cNvPr id="3" name="Segnaposto contenuto 2"/>
          <p:cNvSpPr>
            <a:spLocks noGrp="1"/>
          </p:cNvSpPr>
          <p:nvPr>
            <p:ph idx="1"/>
          </p:nvPr>
        </p:nvSpPr>
        <p:spPr/>
        <p:txBody>
          <a:bodyPr>
            <a:normAutofit fontScale="92500" lnSpcReduction="20000"/>
          </a:bodyPr>
          <a:lstStyle/>
          <a:p>
            <a:pPr>
              <a:buFontTx/>
              <a:buChar char="-"/>
            </a:pPr>
            <a:r>
              <a:rPr lang="it-IT" dirty="0" smtClean="0"/>
              <a:t>Dio e l’uomo in rapporto di reciprocità</a:t>
            </a:r>
          </a:p>
          <a:p>
            <a:pPr>
              <a:buFontTx/>
              <a:buChar char="-"/>
            </a:pPr>
            <a:r>
              <a:rPr lang="it-IT" dirty="0" smtClean="0"/>
              <a:t>Trascendenza divina. Dio è il “tre volte Santo” (</a:t>
            </a:r>
            <a:r>
              <a:rPr lang="it-IT" dirty="0" err="1" smtClean="0"/>
              <a:t>Is</a:t>
            </a:r>
            <a:r>
              <a:rPr lang="it-IT" dirty="0" smtClean="0"/>
              <a:t> 6,1-5)</a:t>
            </a:r>
          </a:p>
          <a:p>
            <a:pPr>
              <a:buFontTx/>
              <a:buChar char="-"/>
            </a:pPr>
            <a:r>
              <a:rPr lang="it-IT" dirty="0" smtClean="0"/>
              <a:t>Evento fondamentale: la liberazione operata da </a:t>
            </a:r>
            <a:r>
              <a:rPr lang="it-IT" dirty="0" err="1" smtClean="0"/>
              <a:t>Jahvè</a:t>
            </a:r>
            <a:r>
              <a:rPr lang="it-IT" dirty="0" smtClean="0"/>
              <a:t> (Esodo)</a:t>
            </a:r>
          </a:p>
          <a:p>
            <a:pPr>
              <a:buFontTx/>
              <a:buChar char="-"/>
            </a:pPr>
            <a:r>
              <a:rPr lang="it-IT" dirty="0" smtClean="0"/>
              <a:t>Dio è accanto al suo popolo</a:t>
            </a:r>
          </a:p>
          <a:p>
            <a:pPr>
              <a:buFontTx/>
              <a:buChar char="-"/>
            </a:pPr>
            <a:r>
              <a:rPr lang="it-IT" dirty="0" smtClean="0"/>
              <a:t>Uomo biblico: uditore della Parola (</a:t>
            </a:r>
            <a:r>
              <a:rPr lang="it-IT" dirty="0" err="1" smtClean="0"/>
              <a:t>parola</a:t>
            </a:r>
            <a:r>
              <a:rPr lang="it-IT" dirty="0" smtClean="0"/>
              <a:t> creatrice)</a:t>
            </a:r>
          </a:p>
          <a:p>
            <a:pPr>
              <a:buFontTx/>
              <a:buChar char="-"/>
            </a:pPr>
            <a:r>
              <a:rPr lang="it-IT" dirty="0" smtClean="0"/>
              <a:t>Alleanza</a:t>
            </a:r>
          </a:p>
          <a:p>
            <a:pPr>
              <a:buFontTx/>
              <a:buChar char="-"/>
            </a:pPr>
            <a:r>
              <a:rPr lang="it-IT" dirty="0" smtClean="0"/>
              <a:t>Attesa del Messia</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lstStyle/>
          <a:p>
            <a:pPr>
              <a:buFontTx/>
              <a:buChar char="-"/>
            </a:pPr>
            <a:r>
              <a:rPr lang="it-IT" dirty="0" smtClean="0">
                <a:solidFill>
                  <a:srgbClr val="FF0000"/>
                </a:solidFill>
              </a:rPr>
              <a:t>GIOVANNI CRISOSTOMO </a:t>
            </a:r>
            <a:r>
              <a:rPr lang="it-IT" dirty="0" smtClean="0"/>
              <a:t>(344/354-405)</a:t>
            </a:r>
          </a:p>
          <a:p>
            <a:pPr>
              <a:buNone/>
            </a:pPr>
            <a:endParaRPr lang="it-IT" dirty="0" smtClean="0"/>
          </a:p>
          <a:p>
            <a:pPr>
              <a:buNone/>
            </a:pPr>
            <a:r>
              <a:rPr lang="it-IT" dirty="0" smtClean="0"/>
              <a:t>“La nostra è una battaglia contro le necessità naturali; cerchiamo d'imitare il modo di vita degli angeli e di correre assieme alle potenze incorporee. Noi, terra e cenere, facciamo di tutto per renderci uguali agli esseri che vivono in cielo: la corruzione vuole gareggiare con l’incorruttibilità”                         </a:t>
            </a:r>
            <a:r>
              <a:rPr lang="it-IT" sz="2400" i="1" dirty="0" smtClean="0"/>
              <a:t>La verginità XXVII</a:t>
            </a:r>
            <a:endParaRPr lang="it-IT" sz="24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640960" cy="6408712"/>
          </a:xfrm>
        </p:spPr>
        <p:txBody>
          <a:bodyPr>
            <a:normAutofit lnSpcReduction="10000"/>
          </a:bodyPr>
          <a:lstStyle/>
          <a:p>
            <a:pPr>
              <a:buNone/>
            </a:pPr>
            <a:r>
              <a:rPr lang="it-IT" dirty="0" smtClean="0">
                <a:solidFill>
                  <a:srgbClr val="00B050"/>
                </a:solidFill>
              </a:rPr>
              <a:t>4. Padri latini del IV-V secolo:</a:t>
            </a:r>
          </a:p>
          <a:p>
            <a:pPr>
              <a:buNone/>
            </a:pPr>
            <a:endParaRPr lang="it-IT" dirty="0" smtClean="0"/>
          </a:p>
          <a:p>
            <a:pPr>
              <a:buNone/>
            </a:pPr>
            <a:r>
              <a:rPr lang="it-IT" dirty="0" smtClean="0"/>
              <a:t>AMBROGIO (337-397): </a:t>
            </a:r>
            <a:r>
              <a:rPr lang="it-IT" i="1" dirty="0" smtClean="0"/>
              <a:t>De </a:t>
            </a:r>
            <a:r>
              <a:rPr lang="it-IT" i="1" dirty="0" err="1" smtClean="0"/>
              <a:t>virginibus</a:t>
            </a:r>
            <a:r>
              <a:rPr lang="it-IT" i="1" dirty="0" smtClean="0"/>
              <a:t>, De </a:t>
            </a:r>
            <a:r>
              <a:rPr lang="it-IT" i="1" dirty="0" err="1" smtClean="0"/>
              <a:t>viduis</a:t>
            </a:r>
            <a:r>
              <a:rPr lang="it-IT" i="1" dirty="0" smtClean="0"/>
              <a:t>, De </a:t>
            </a:r>
            <a:r>
              <a:rPr lang="it-IT" i="1" dirty="0" err="1" smtClean="0"/>
              <a:t>virginitate</a:t>
            </a:r>
            <a:r>
              <a:rPr lang="it-IT" i="1" dirty="0" smtClean="0"/>
              <a:t>, De </a:t>
            </a:r>
            <a:r>
              <a:rPr lang="it-IT" i="1" dirty="0" err="1" smtClean="0"/>
              <a:t>institutione</a:t>
            </a:r>
            <a:r>
              <a:rPr lang="it-IT" i="1" dirty="0" smtClean="0"/>
              <a:t> </a:t>
            </a:r>
            <a:r>
              <a:rPr lang="it-IT" i="1" dirty="0" err="1" smtClean="0"/>
              <a:t>virginis</a:t>
            </a:r>
            <a:r>
              <a:rPr lang="it-IT" i="1" dirty="0" smtClean="0"/>
              <a:t>, </a:t>
            </a:r>
            <a:r>
              <a:rPr lang="it-IT" i="1" dirty="0" err="1" smtClean="0"/>
              <a:t>Exhortatio</a:t>
            </a:r>
            <a:r>
              <a:rPr lang="it-IT" i="1" dirty="0" smtClean="0"/>
              <a:t> </a:t>
            </a:r>
            <a:r>
              <a:rPr lang="it-IT" i="1" dirty="0" err="1" smtClean="0"/>
              <a:t>virginitatis</a:t>
            </a:r>
            <a:endParaRPr lang="it-IT" i="1" dirty="0" smtClean="0"/>
          </a:p>
          <a:p>
            <a:pPr>
              <a:buNone/>
            </a:pPr>
            <a:endParaRPr lang="it-IT" dirty="0" smtClean="0"/>
          </a:p>
          <a:p>
            <a:pPr>
              <a:buNone/>
            </a:pPr>
            <a:r>
              <a:rPr lang="it-IT" dirty="0" smtClean="0"/>
              <a:t>GIROLAMO (347-419): </a:t>
            </a:r>
            <a:r>
              <a:rPr lang="it-IT" i="1" dirty="0" smtClean="0"/>
              <a:t>De perpetua </a:t>
            </a:r>
            <a:r>
              <a:rPr lang="it-IT" i="1" dirty="0" err="1" smtClean="0"/>
              <a:t>virginitate</a:t>
            </a:r>
            <a:r>
              <a:rPr lang="it-IT" i="1" dirty="0" smtClean="0"/>
              <a:t> </a:t>
            </a:r>
            <a:r>
              <a:rPr lang="it-IT" i="1" dirty="0" err="1" smtClean="0"/>
              <a:t>beatae</a:t>
            </a:r>
            <a:r>
              <a:rPr lang="it-IT" i="1" dirty="0" smtClean="0"/>
              <a:t> </a:t>
            </a:r>
            <a:r>
              <a:rPr lang="it-IT" i="1" dirty="0" err="1" smtClean="0"/>
              <a:t>Mariae</a:t>
            </a:r>
            <a:r>
              <a:rPr lang="it-IT" i="1" dirty="0" smtClean="0"/>
              <a:t>; </a:t>
            </a:r>
            <a:r>
              <a:rPr lang="it-IT" i="1" dirty="0" err="1" smtClean="0"/>
              <a:t>Adversus</a:t>
            </a:r>
            <a:r>
              <a:rPr lang="it-IT" i="1" dirty="0" smtClean="0"/>
              <a:t> </a:t>
            </a:r>
            <a:r>
              <a:rPr lang="it-IT" i="1" dirty="0" err="1" smtClean="0"/>
              <a:t>Jovinianum</a:t>
            </a:r>
            <a:endParaRPr lang="it-IT" i="1" dirty="0" smtClean="0"/>
          </a:p>
          <a:p>
            <a:pPr>
              <a:buNone/>
            </a:pPr>
            <a:endParaRPr lang="it-IT" dirty="0" smtClean="0"/>
          </a:p>
          <a:p>
            <a:pPr>
              <a:buNone/>
            </a:pPr>
            <a:r>
              <a:rPr lang="it-IT" dirty="0" smtClean="0"/>
              <a:t>AGOSTINO (354-430): </a:t>
            </a:r>
            <a:r>
              <a:rPr lang="it-IT" i="1" dirty="0" smtClean="0"/>
              <a:t>De sancta </a:t>
            </a:r>
            <a:r>
              <a:rPr lang="it-IT" i="1" dirty="0" err="1" smtClean="0"/>
              <a:t>virginitate</a:t>
            </a:r>
            <a:r>
              <a:rPr lang="it-IT" i="1" dirty="0" smtClean="0"/>
              <a:t> </a:t>
            </a:r>
            <a:r>
              <a:rPr lang="it-IT" i="1" dirty="0" err="1" smtClean="0"/>
              <a:t>liber</a:t>
            </a:r>
            <a:r>
              <a:rPr lang="it-IT" i="1" dirty="0" smtClean="0"/>
              <a:t> </a:t>
            </a:r>
            <a:r>
              <a:rPr lang="it-IT" i="1" dirty="0" err="1" smtClean="0"/>
              <a:t>unus</a:t>
            </a:r>
            <a:r>
              <a:rPr lang="it-IT" i="1" dirty="0" smtClean="0"/>
              <a:t>; De </a:t>
            </a:r>
            <a:r>
              <a:rPr lang="it-IT" i="1" dirty="0" err="1" smtClean="0"/>
              <a:t>bono</a:t>
            </a:r>
            <a:r>
              <a:rPr lang="it-IT" i="1" dirty="0" smtClean="0"/>
              <a:t> </a:t>
            </a:r>
            <a:r>
              <a:rPr lang="it-IT" i="1" dirty="0" err="1" smtClean="0"/>
              <a:t>viduitatis</a:t>
            </a:r>
            <a:r>
              <a:rPr lang="it-IT" i="1" dirty="0" smtClean="0"/>
              <a:t> </a:t>
            </a:r>
            <a:r>
              <a:rPr lang="it-IT" i="1" dirty="0" err="1" smtClean="0"/>
              <a:t>liber</a:t>
            </a:r>
            <a:r>
              <a:rPr lang="it-IT" i="1" dirty="0" smtClean="0"/>
              <a:t> </a:t>
            </a:r>
            <a:r>
              <a:rPr lang="it-IT" i="1" dirty="0" err="1" smtClean="0"/>
              <a:t>seu</a:t>
            </a:r>
            <a:r>
              <a:rPr lang="it-IT" i="1" dirty="0" smtClean="0"/>
              <a:t> epistola; De </a:t>
            </a:r>
            <a:r>
              <a:rPr lang="it-IT" i="1" dirty="0" err="1" smtClean="0"/>
              <a:t>bono</a:t>
            </a:r>
            <a:r>
              <a:rPr lang="it-IT" i="1" dirty="0" smtClean="0"/>
              <a:t> </a:t>
            </a:r>
            <a:r>
              <a:rPr lang="it-IT" i="1" dirty="0" err="1" smtClean="0"/>
              <a:t>continentia</a:t>
            </a:r>
            <a:r>
              <a:rPr lang="it-IT" i="1" dirty="0" smtClean="0"/>
              <a:t> </a:t>
            </a:r>
            <a:r>
              <a:rPr lang="it-IT" i="1" dirty="0" err="1" smtClean="0"/>
              <a:t>liber</a:t>
            </a:r>
            <a:r>
              <a:rPr lang="it-IT" i="1" dirty="0" smtClean="0"/>
              <a:t> </a:t>
            </a:r>
            <a:r>
              <a:rPr lang="it-IT" i="1" dirty="0" err="1" smtClean="0"/>
              <a:t>unus</a:t>
            </a:r>
            <a:endParaRPr lang="it-IT" i="1" dirty="0" smtClean="0"/>
          </a:p>
          <a:p>
            <a:pPr>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5300" b="1" dirty="0" smtClean="0">
                <a:solidFill>
                  <a:srgbClr val="0070C0"/>
                </a:solidFill>
              </a:rPr>
              <a:t>III-VI secolo</a:t>
            </a:r>
            <a:br>
              <a:rPr lang="it-IT" sz="5300" b="1" dirty="0" smtClean="0">
                <a:solidFill>
                  <a:srgbClr val="0070C0"/>
                </a:solidFill>
              </a:rPr>
            </a:br>
            <a:r>
              <a:rPr lang="it-IT" sz="5300" b="1" dirty="0" smtClean="0">
                <a:solidFill>
                  <a:srgbClr val="0070C0"/>
                </a:solidFill>
              </a:rPr>
              <a:t>MONACHESIMO ANTICO </a:t>
            </a:r>
            <a:br>
              <a:rPr lang="it-IT" sz="5300" b="1" dirty="0" smtClean="0">
                <a:solidFill>
                  <a:srgbClr val="0070C0"/>
                </a:solidFill>
              </a:rPr>
            </a:br>
            <a:r>
              <a:rPr lang="it-IT" sz="5300" b="1" dirty="0" smtClean="0">
                <a:solidFill>
                  <a:srgbClr val="0070C0"/>
                </a:solidFill>
              </a:rPr>
              <a:t>E PADRI</a:t>
            </a:r>
            <a:endParaRPr lang="it-IT" sz="5300" b="1" dirty="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Egitto</a:t>
            </a:r>
          </a:p>
          <a:p>
            <a:pPr>
              <a:buNone/>
            </a:pPr>
            <a:r>
              <a:rPr lang="it-IT" dirty="0" smtClean="0"/>
              <a:t>Palestina</a:t>
            </a:r>
          </a:p>
          <a:p>
            <a:pPr>
              <a:buNone/>
            </a:pPr>
            <a:r>
              <a:rPr lang="it-IT" dirty="0" smtClean="0"/>
              <a:t>Mesopotamia</a:t>
            </a:r>
          </a:p>
          <a:p>
            <a:pPr>
              <a:buNone/>
            </a:pPr>
            <a:r>
              <a:rPr lang="it-IT" dirty="0" smtClean="0"/>
              <a:t>Siria</a:t>
            </a:r>
          </a:p>
          <a:p>
            <a:pPr>
              <a:buNone/>
            </a:pPr>
            <a:r>
              <a:rPr lang="it-IT" dirty="0" smtClean="0"/>
              <a:t>Gallia </a:t>
            </a:r>
          </a:p>
          <a:p>
            <a:pPr>
              <a:buNone/>
            </a:pPr>
            <a:r>
              <a:rPr lang="it-IT" dirty="0" smtClean="0"/>
              <a:t>Italia</a:t>
            </a:r>
          </a:p>
          <a:p>
            <a:pPr>
              <a:buNone/>
            </a:pPr>
            <a:r>
              <a:rPr lang="it-IT" dirty="0" smtClean="0"/>
              <a:t>→ </a:t>
            </a:r>
            <a:r>
              <a:rPr lang="it-IT" dirty="0" err="1" smtClean="0"/>
              <a:t>monotropia</a:t>
            </a:r>
            <a:r>
              <a:rPr lang="it-IT" dirty="0" smtClean="0"/>
              <a:t>: rivolti ad un unico fine</a:t>
            </a:r>
          </a:p>
          <a:p>
            <a:pPr>
              <a:buNone/>
            </a:pP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smtClean="0"/>
              <a:t>Separazione dal mondo</a:t>
            </a:r>
          </a:p>
          <a:p>
            <a:pPr>
              <a:buNone/>
            </a:pPr>
            <a:endParaRPr lang="it-IT" dirty="0" smtClean="0"/>
          </a:p>
          <a:p>
            <a:pPr>
              <a:buNone/>
            </a:pPr>
            <a:r>
              <a:rPr lang="it-IT" dirty="0" smtClean="0"/>
              <a:t>Celibato</a:t>
            </a:r>
          </a:p>
          <a:p>
            <a:pPr>
              <a:buNone/>
            </a:pPr>
            <a:endParaRPr lang="it-IT" dirty="0" smtClean="0"/>
          </a:p>
          <a:p>
            <a:pPr>
              <a:buNone/>
            </a:pPr>
            <a:r>
              <a:rPr lang="it-IT" dirty="0" smtClean="0"/>
              <a:t>Pratiche ascetiche</a:t>
            </a:r>
          </a:p>
          <a:p>
            <a:pPr>
              <a:buNone/>
            </a:pPr>
            <a:endParaRPr lang="it-IT" dirty="0" smtClean="0"/>
          </a:p>
          <a:p>
            <a:pPr>
              <a:buNone/>
            </a:pPr>
            <a:r>
              <a:rPr lang="it-IT" dirty="0" smtClean="0"/>
              <a:t>Ricerca di una realtà assoluta</a:t>
            </a:r>
          </a:p>
          <a:p>
            <a:pPr>
              <a:buNone/>
            </a:pPr>
            <a:endParaRPr lang="it-IT"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Influenza: induismo e </a:t>
            </a:r>
            <a:r>
              <a:rPr lang="it-IT" dirty="0" err="1" smtClean="0"/>
              <a:t>buddismo…</a:t>
            </a:r>
            <a:endParaRPr lang="it-IT" dirty="0" smtClean="0"/>
          </a:p>
          <a:p>
            <a:pPr>
              <a:buNone/>
            </a:pPr>
            <a:endParaRPr lang="it-IT" dirty="0" smtClean="0"/>
          </a:p>
          <a:p>
            <a:pPr>
              <a:buNone/>
            </a:pPr>
            <a:r>
              <a:rPr lang="it-IT" dirty="0" smtClean="0"/>
              <a:t>Ellenismo</a:t>
            </a:r>
          </a:p>
          <a:p>
            <a:pPr>
              <a:buNone/>
            </a:pPr>
            <a:endParaRPr lang="it-IT" dirty="0" smtClean="0"/>
          </a:p>
          <a:p>
            <a:pPr>
              <a:buNone/>
            </a:pPr>
            <a:r>
              <a:rPr lang="it-IT" dirty="0" smtClean="0"/>
              <a:t>Spiritualità giudaica: ESSENI e TERAPEUTI</a:t>
            </a:r>
          </a:p>
          <a:p>
            <a:pPr>
              <a:buNone/>
            </a:pP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più antichi testi monastici</a:t>
            </a:r>
            <a:endParaRPr lang="it-IT" dirty="0"/>
          </a:p>
        </p:txBody>
      </p:sp>
      <p:sp>
        <p:nvSpPr>
          <p:cNvPr id="3" name="Segnaposto contenuto 2"/>
          <p:cNvSpPr>
            <a:spLocks noGrp="1"/>
          </p:cNvSpPr>
          <p:nvPr>
            <p:ph idx="1"/>
          </p:nvPr>
        </p:nvSpPr>
        <p:spPr/>
        <p:txBody>
          <a:bodyPr/>
          <a:lstStyle/>
          <a:p>
            <a:pPr>
              <a:buNone/>
            </a:pPr>
            <a:r>
              <a:rPr lang="it-IT" dirty="0" smtClean="0"/>
              <a:t>Vita di Antonio</a:t>
            </a:r>
          </a:p>
          <a:p>
            <a:pPr>
              <a:buNone/>
            </a:pPr>
            <a:r>
              <a:rPr lang="it-IT" dirty="0" smtClean="0"/>
              <a:t>Vita di </a:t>
            </a:r>
            <a:r>
              <a:rPr lang="it-IT" dirty="0" err="1" smtClean="0"/>
              <a:t>Pacomio</a:t>
            </a:r>
            <a:endParaRPr lang="it-IT" dirty="0" smtClean="0"/>
          </a:p>
          <a:p>
            <a:pPr>
              <a:buNone/>
            </a:pPr>
            <a:r>
              <a:rPr lang="it-IT" dirty="0" err="1" smtClean="0"/>
              <a:t>Apophthegmata</a:t>
            </a:r>
            <a:r>
              <a:rPr lang="it-IT" dirty="0" smtClean="0"/>
              <a:t> </a:t>
            </a:r>
            <a:r>
              <a:rPr lang="it-IT" dirty="0" err="1" smtClean="0"/>
              <a:t>Patrum</a:t>
            </a:r>
            <a:endParaRPr lang="it-IT" dirty="0" smtClean="0"/>
          </a:p>
          <a:p>
            <a:pPr>
              <a:buNone/>
            </a:pPr>
            <a:r>
              <a:rPr lang="it-IT" dirty="0" err="1" smtClean="0"/>
              <a:t>Historia</a:t>
            </a:r>
            <a:r>
              <a:rPr lang="it-IT" dirty="0" smtClean="0"/>
              <a:t> </a:t>
            </a:r>
            <a:r>
              <a:rPr lang="it-IT" dirty="0" err="1" smtClean="0"/>
              <a:t>monachorum</a:t>
            </a:r>
            <a:r>
              <a:rPr lang="it-IT" dirty="0" smtClean="0"/>
              <a:t> in </a:t>
            </a:r>
            <a:r>
              <a:rPr lang="it-IT" dirty="0" err="1" smtClean="0"/>
              <a:t>Aegypto</a:t>
            </a:r>
            <a:endParaRPr lang="it-IT" dirty="0" smtClean="0"/>
          </a:p>
          <a:p>
            <a:pPr>
              <a:buNone/>
            </a:pPr>
            <a:r>
              <a:rPr lang="it-IT" dirty="0" smtClean="0"/>
              <a:t>Storia </a:t>
            </a:r>
            <a:r>
              <a:rPr lang="it-IT" dirty="0" err="1" smtClean="0"/>
              <a:t>Lausiaca</a:t>
            </a:r>
            <a:r>
              <a:rPr lang="it-IT" dirty="0" smtClean="0"/>
              <a:t> (Palladio)</a:t>
            </a:r>
          </a:p>
          <a:p>
            <a:pPr>
              <a:buNone/>
            </a:pPr>
            <a:r>
              <a:rPr lang="it-IT" dirty="0" smtClean="0"/>
              <a:t>Conferenze (</a:t>
            </a:r>
            <a:r>
              <a:rPr lang="it-IT" dirty="0" err="1" smtClean="0"/>
              <a:t>Cassiano</a:t>
            </a:r>
            <a:r>
              <a:rPr lang="it-IT" dirty="0" smtClean="0"/>
              <a:t>)</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haroni" pitchFamily="2" charset="-79"/>
                <a:cs typeface="Aharoni" pitchFamily="2" charset="-79"/>
              </a:rPr>
              <a:t>Vita di Antonio</a:t>
            </a:r>
            <a:endParaRPr lang="it-IT" b="1" dirty="0">
              <a:solidFill>
                <a:srgbClr val="FF0000"/>
              </a:solidFill>
              <a:latin typeface="Aharoni" pitchFamily="2" charset="-79"/>
              <a:cs typeface="Aharoni" pitchFamily="2" charset="-79"/>
            </a:endParaRPr>
          </a:p>
        </p:txBody>
      </p:sp>
      <p:sp>
        <p:nvSpPr>
          <p:cNvPr id="3" name="Segnaposto contenuto 2"/>
          <p:cNvSpPr>
            <a:spLocks noGrp="1"/>
          </p:cNvSpPr>
          <p:nvPr>
            <p:ph idx="1"/>
          </p:nvPr>
        </p:nvSpPr>
        <p:spPr>
          <a:xfrm>
            <a:off x="179512" y="1600200"/>
            <a:ext cx="8784976" cy="4525963"/>
          </a:xfrm>
        </p:spPr>
        <p:txBody>
          <a:bodyPr>
            <a:normAutofit fontScale="92500" lnSpcReduction="10000"/>
          </a:bodyPr>
          <a:lstStyle/>
          <a:p>
            <a:pPr>
              <a:buNone/>
            </a:pPr>
            <a:r>
              <a:rPr lang="it-IT" dirty="0" smtClean="0"/>
              <a:t>Autore: </a:t>
            </a:r>
            <a:r>
              <a:rPr lang="it-IT" b="1" dirty="0" smtClean="0">
                <a:solidFill>
                  <a:srgbClr val="00B050"/>
                </a:solidFill>
              </a:rPr>
              <a:t>ATANASIO</a:t>
            </a:r>
            <a:r>
              <a:rPr lang="it-IT" dirty="0" smtClean="0"/>
              <a:t> (295-373) vescovo  di Alessandria</a:t>
            </a:r>
          </a:p>
          <a:p>
            <a:pPr>
              <a:buFontTx/>
              <a:buChar char="-"/>
            </a:pPr>
            <a:r>
              <a:rPr lang="it-IT" dirty="0" smtClean="0"/>
              <a:t>Successore di Alessandro, vescovo di Alessandria</a:t>
            </a:r>
          </a:p>
          <a:p>
            <a:pPr>
              <a:buFontTx/>
              <a:buChar char="-"/>
            </a:pPr>
            <a:r>
              <a:rPr lang="it-IT" dirty="0" smtClean="0"/>
              <a:t>Difende la fede di </a:t>
            </a:r>
            <a:r>
              <a:rPr lang="it-IT" dirty="0" err="1" smtClean="0"/>
              <a:t>Nicea</a:t>
            </a:r>
            <a:r>
              <a:rPr lang="it-IT" dirty="0" smtClean="0"/>
              <a:t> e combatte l’arianesimo</a:t>
            </a:r>
          </a:p>
          <a:p>
            <a:pPr>
              <a:buFontTx/>
              <a:buChar char="-"/>
            </a:pPr>
            <a:r>
              <a:rPr lang="it-IT" dirty="0" smtClean="0"/>
              <a:t>Costretto a cinque esili</a:t>
            </a:r>
          </a:p>
          <a:p>
            <a:pPr>
              <a:buFontTx/>
              <a:buChar char="-"/>
            </a:pPr>
            <a:r>
              <a:rPr lang="it-IT" dirty="0" smtClean="0"/>
              <a:t>Nella Vita di Antonio offre un modello di “uomo di Dio”</a:t>
            </a:r>
          </a:p>
          <a:p>
            <a:pPr>
              <a:buFontTx/>
              <a:buChar char="-"/>
            </a:pPr>
            <a:r>
              <a:rPr lang="it-IT" dirty="0" smtClean="0"/>
              <a:t>Esprime la realizzazione concreta della fede di </a:t>
            </a:r>
            <a:r>
              <a:rPr lang="it-IT" dirty="0" err="1" smtClean="0"/>
              <a:t>Nicea</a:t>
            </a:r>
            <a:r>
              <a:rPr lang="it-IT" dirty="0" smtClean="0"/>
              <a:t> e un esempio concreto di quella divinizzazione resa possibile dall’incarnazione</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passo </a:t>
            </a:r>
            <a:r>
              <a:rPr lang="it-IT" dirty="0" err="1" smtClean="0"/>
              <a:t>indietro…</a:t>
            </a:r>
            <a:endParaRPr lang="it-IT" dirty="0"/>
          </a:p>
        </p:txBody>
      </p:sp>
      <p:sp>
        <p:nvSpPr>
          <p:cNvPr id="3" name="Segnaposto contenuto 2"/>
          <p:cNvSpPr>
            <a:spLocks noGrp="1"/>
          </p:cNvSpPr>
          <p:nvPr>
            <p:ph idx="1"/>
          </p:nvPr>
        </p:nvSpPr>
        <p:spPr/>
        <p:txBody>
          <a:bodyPr/>
          <a:lstStyle/>
          <a:p>
            <a:pPr>
              <a:buNone/>
            </a:pPr>
            <a:r>
              <a:rPr lang="it-IT" dirty="0" smtClean="0"/>
              <a:t>ARIO:</a:t>
            </a:r>
          </a:p>
          <a:p>
            <a:pPr>
              <a:buNone/>
            </a:pPr>
            <a:endParaRPr lang="it-IT" dirty="0" smtClean="0"/>
          </a:p>
          <a:p>
            <a:pPr>
              <a:buNone/>
            </a:pPr>
            <a:r>
              <a:rPr lang="it-IT" i="1" dirty="0" smtClean="0"/>
              <a:t>Padre</a:t>
            </a:r>
            <a:r>
              <a:rPr lang="it-IT" dirty="0" smtClean="0"/>
              <a:t>: è eterno, è da sempre, ingenerato. Agisce per mezzo del Figlio.</a:t>
            </a:r>
          </a:p>
          <a:p>
            <a:pPr>
              <a:buNone/>
            </a:pPr>
            <a:r>
              <a:rPr lang="it-IT" i="1" dirty="0" smtClean="0"/>
              <a:t>Figlio</a:t>
            </a:r>
            <a:r>
              <a:rPr lang="it-IT" dirty="0" smtClean="0"/>
              <a:t>: non è eterno, c’è un momento in cui il Padre è, mentre il Figlio non è ancora. Non è della stessa natura del Padre, ma è creatura. Per mezzo di Lui tutto è stato creato.</a:t>
            </a:r>
          </a:p>
          <a:p>
            <a:pPr>
              <a:buNone/>
            </a:pP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784976" cy="6336704"/>
          </a:xfrm>
        </p:spPr>
        <p:txBody>
          <a:bodyPr>
            <a:normAutofit fontScale="85000" lnSpcReduction="20000"/>
          </a:bodyPr>
          <a:lstStyle/>
          <a:p>
            <a:pPr>
              <a:buNone/>
            </a:pPr>
            <a:r>
              <a:rPr lang="it-IT" dirty="0" smtClean="0"/>
              <a:t>CONCILIO </a:t>
            </a:r>
            <a:r>
              <a:rPr lang="it-IT" dirty="0" err="1" smtClean="0"/>
              <a:t>DI</a:t>
            </a:r>
            <a:r>
              <a:rPr lang="it-IT" dirty="0" smtClean="0"/>
              <a:t> NICEA (325)</a:t>
            </a:r>
          </a:p>
          <a:p>
            <a:pPr>
              <a:buNone/>
            </a:pPr>
            <a:endParaRPr lang="it-IT" dirty="0" smtClean="0"/>
          </a:p>
          <a:p>
            <a:pPr algn="just">
              <a:buNone/>
            </a:pPr>
            <a:r>
              <a:rPr lang="it-IT" dirty="0" smtClean="0"/>
              <a:t>Crediamo in un solo Dio, Padre onnipotente, creatore di tutte le cose visibili ed invisibili. E in un solo Signore Gesù Cristo, il figlio di Dio, generato unigenito dal Padre, cioè </a:t>
            </a:r>
            <a:r>
              <a:rPr lang="it-IT" b="1" dirty="0" smtClean="0"/>
              <a:t>dalla sostanza del Padre</a:t>
            </a:r>
            <a:r>
              <a:rPr lang="it-IT" dirty="0" smtClean="0"/>
              <a:t>, Dio da Dio, luce da luce, Dio vero da Dio vero, </a:t>
            </a:r>
            <a:r>
              <a:rPr lang="it-IT" b="1" dirty="0" smtClean="0"/>
              <a:t>generato</a:t>
            </a:r>
            <a:r>
              <a:rPr lang="it-IT" dirty="0" smtClean="0"/>
              <a:t>, </a:t>
            </a:r>
            <a:r>
              <a:rPr lang="it-IT" b="1" dirty="0" smtClean="0"/>
              <a:t>non creato</a:t>
            </a:r>
            <a:r>
              <a:rPr lang="it-IT" dirty="0" smtClean="0"/>
              <a:t>,  </a:t>
            </a:r>
            <a:r>
              <a:rPr lang="it-IT" b="1" dirty="0" smtClean="0"/>
              <a:t>consustanziale al Padre</a:t>
            </a:r>
            <a:r>
              <a:rPr lang="it-IT" dirty="0" smtClean="0"/>
              <a:t>, per mezzo del quale sono state create tutte le cose in cielo e in terra. Egli per noi uomini e per la nostra salvezza è disceso e si è incarnato, si è fatto uomo, ha patito ed è risorto il terzo giorno, è risalito al cielo e verrà a giudicare i vivi e i morti. Crediamo nello Spirito Santo. </a:t>
            </a:r>
          </a:p>
          <a:p>
            <a:pPr algn="just">
              <a:buNone/>
            </a:pPr>
            <a:r>
              <a:rPr lang="it-IT" dirty="0" smtClean="0"/>
              <a:t>Quelli che dicono: “C’è stato un tempo in cui non esisteva” o “Non esisteva prima di essere stato generato” o “È stato creato dal nulla”, o afferma che egli deriva da altra ipostasi o sostanza o che il Figlio di Dio è o creato o mutevole o alterabile, tutti costoro condanna la chiesa cattolica e apostolica.</a:t>
            </a:r>
          </a:p>
          <a:p>
            <a:pPr>
              <a:buNone/>
            </a:pPr>
            <a:endParaRPr lang="it-IT" dirty="0" smtClean="0"/>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Esperienza spirituale nel NT</a:t>
            </a:r>
            <a:endParaRPr lang="it-IT" dirty="0"/>
          </a:p>
        </p:txBody>
      </p:sp>
      <p:sp>
        <p:nvSpPr>
          <p:cNvPr id="3" name="Segnaposto contenuto 2"/>
          <p:cNvSpPr>
            <a:spLocks noGrp="1"/>
          </p:cNvSpPr>
          <p:nvPr>
            <p:ph idx="1"/>
          </p:nvPr>
        </p:nvSpPr>
        <p:spPr>
          <a:xfrm>
            <a:off x="457200" y="1268760"/>
            <a:ext cx="8229600" cy="5256584"/>
          </a:xfrm>
        </p:spPr>
        <p:txBody>
          <a:bodyPr>
            <a:normAutofit fontScale="77500" lnSpcReduction="20000"/>
          </a:bodyPr>
          <a:lstStyle/>
          <a:p>
            <a:pPr>
              <a:buNone/>
            </a:pPr>
            <a:r>
              <a:rPr lang="it-IT" dirty="0" smtClean="0"/>
              <a:t> L’esperienza spirituale di Gesù è l’esperienza </a:t>
            </a:r>
            <a:r>
              <a:rPr lang="it-IT" dirty="0" err="1" smtClean="0"/>
              <a:t>fontale</a:t>
            </a:r>
            <a:r>
              <a:rPr lang="it-IT" dirty="0" smtClean="0"/>
              <a:t> da cui ogni altra scaturisce.</a:t>
            </a:r>
          </a:p>
          <a:p>
            <a:pPr>
              <a:buNone/>
            </a:pPr>
            <a:r>
              <a:rPr lang="it-IT" dirty="0" smtClean="0"/>
              <a:t>- Gesù cresceva in sapienza, età e grazia davanti a Dio e agli uomini (</a:t>
            </a:r>
            <a:r>
              <a:rPr lang="it-IT" dirty="0" err="1" smtClean="0"/>
              <a:t>Lc</a:t>
            </a:r>
            <a:r>
              <a:rPr lang="it-IT" dirty="0" smtClean="0"/>
              <a:t> 2,52)</a:t>
            </a:r>
          </a:p>
          <a:p>
            <a:pPr>
              <a:buFontTx/>
              <a:buChar char="-"/>
            </a:pPr>
            <a:r>
              <a:rPr lang="it-IT" dirty="0" smtClean="0"/>
              <a:t>Relazioni interpersonali e affettività</a:t>
            </a:r>
          </a:p>
          <a:p>
            <a:pPr>
              <a:buFontTx/>
              <a:buChar char="-"/>
            </a:pPr>
            <a:r>
              <a:rPr lang="it-IT" dirty="0" smtClean="0"/>
              <a:t>Realismo</a:t>
            </a:r>
          </a:p>
          <a:p>
            <a:pPr>
              <a:buFontTx/>
              <a:buChar char="-"/>
            </a:pPr>
            <a:r>
              <a:rPr lang="it-IT" dirty="0" smtClean="0"/>
              <a:t>Libertà</a:t>
            </a:r>
          </a:p>
          <a:p>
            <a:pPr>
              <a:buFontTx/>
              <a:buChar char="-"/>
            </a:pPr>
            <a:r>
              <a:rPr lang="it-IT" dirty="0" smtClean="0"/>
              <a:t>Conoscenza della Scrittura</a:t>
            </a:r>
          </a:p>
          <a:p>
            <a:pPr>
              <a:buFontTx/>
              <a:buChar char="-"/>
            </a:pPr>
            <a:r>
              <a:rPr lang="it-IT" dirty="0" smtClean="0"/>
              <a:t>Uomo dello Spirito</a:t>
            </a:r>
          </a:p>
          <a:p>
            <a:pPr>
              <a:buFontTx/>
              <a:buChar char="-"/>
            </a:pPr>
            <a:r>
              <a:rPr lang="it-IT" dirty="0" smtClean="0"/>
              <a:t>Comunità</a:t>
            </a:r>
          </a:p>
          <a:p>
            <a:pPr>
              <a:buFontTx/>
              <a:buChar char="-"/>
            </a:pPr>
            <a:r>
              <a:rPr lang="it-IT" dirty="0" smtClean="0"/>
              <a:t>Regno di Dio</a:t>
            </a:r>
          </a:p>
          <a:p>
            <a:pPr>
              <a:buFontTx/>
              <a:buChar char="-"/>
            </a:pPr>
            <a:r>
              <a:rPr lang="it-IT" dirty="0" smtClean="0"/>
              <a:t>Rapporto con i peccatori</a:t>
            </a:r>
          </a:p>
          <a:p>
            <a:pPr>
              <a:buFontTx/>
              <a:buChar char="-"/>
            </a:pPr>
            <a:r>
              <a:rPr lang="it-IT" dirty="0" smtClean="0"/>
              <a:t>Relazione filiale</a:t>
            </a:r>
          </a:p>
          <a:p>
            <a:pPr>
              <a:buFontTx/>
              <a:buChar char="-"/>
            </a:pPr>
            <a:r>
              <a:rPr lang="it-IT" dirty="0" smtClean="0"/>
              <a:t>Preghiera</a:t>
            </a:r>
          </a:p>
          <a:p>
            <a:pPr>
              <a:buNone/>
            </a:pPr>
            <a:endParaRPr lang="it-IT"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84976" cy="6525344"/>
          </a:xfrm>
        </p:spPr>
        <p:txBody>
          <a:bodyPr>
            <a:normAutofit/>
          </a:bodyPr>
          <a:lstStyle/>
          <a:p>
            <a:pPr>
              <a:buFontTx/>
              <a:buChar char="-"/>
            </a:pPr>
            <a:r>
              <a:rPr lang="it-IT" dirty="0" smtClean="0"/>
              <a:t>Gesù Cristo non è sul versante delle creature, ma su quello di Dio;</a:t>
            </a:r>
          </a:p>
          <a:p>
            <a:pPr>
              <a:buFontTx/>
              <a:buChar char="-"/>
            </a:pPr>
            <a:r>
              <a:rPr lang="it-IT" dirty="0" smtClean="0"/>
              <a:t>Non è creato ma generato;</a:t>
            </a:r>
          </a:p>
          <a:p>
            <a:pPr>
              <a:buFontTx/>
              <a:buChar char="-"/>
            </a:pPr>
            <a:r>
              <a:rPr lang="it-IT" dirty="0" smtClean="0"/>
              <a:t>È della stessa sostanza (</a:t>
            </a:r>
            <a:r>
              <a:rPr lang="it-IT" dirty="0" err="1" smtClean="0"/>
              <a:t>homooúsios</a:t>
            </a:r>
            <a:r>
              <a:rPr lang="it-IT" dirty="0" smtClean="0"/>
              <a:t>) del Padre;</a:t>
            </a:r>
          </a:p>
          <a:p>
            <a:pPr>
              <a:buFontTx/>
              <a:buChar char="-"/>
            </a:pPr>
            <a:r>
              <a:rPr lang="it-IT" dirty="0" smtClean="0"/>
              <a:t>Interesse soteriologico: se Gesù Cristo non fosse vero Figlio di Dio, noi non saremmo stati redenti per mezzo di lui, non saremmo stati fatti figli di Dio.</a:t>
            </a:r>
          </a:p>
          <a:p>
            <a:pPr>
              <a:buNone/>
            </a:pPr>
            <a:r>
              <a:rPr lang="it-IT" dirty="0" smtClean="0"/>
              <a:t>→ </a:t>
            </a:r>
            <a:r>
              <a:rPr lang="it-IT" dirty="0" err="1" smtClean="0"/>
              <a:t>Atanasio</a:t>
            </a:r>
            <a:r>
              <a:rPr lang="it-IT" dirty="0" smtClean="0"/>
              <a:t>: «Egli non è diventato Dio perché prima era uomo, ma appunto perché prima era Dio è potuto diventare uomo per rendere noi degli dèi»</a:t>
            </a:r>
          </a:p>
          <a:p>
            <a:pPr>
              <a:buNone/>
            </a:pPr>
            <a:r>
              <a:rPr lang="it-IT" dirty="0" smtClean="0"/>
              <a:t>                                                                      </a:t>
            </a:r>
            <a:r>
              <a:rPr lang="it-IT" sz="2400" i="1" dirty="0" err="1" smtClean="0"/>
              <a:t>Adv</a:t>
            </a:r>
            <a:r>
              <a:rPr lang="it-IT" sz="2400" i="1" dirty="0" smtClean="0"/>
              <a:t>. </a:t>
            </a:r>
            <a:r>
              <a:rPr lang="it-IT" sz="2400" i="1" dirty="0" err="1" smtClean="0"/>
              <a:t>Arianos</a:t>
            </a:r>
            <a:r>
              <a:rPr lang="it-IT" sz="2400" i="1" dirty="0" smtClean="0"/>
              <a:t> I, 39</a:t>
            </a:r>
            <a:endParaRPr lang="it-IT" sz="2400"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476672"/>
            <a:ext cx="8784976" cy="5976664"/>
          </a:xfrm>
        </p:spPr>
        <p:txBody>
          <a:bodyPr/>
          <a:lstStyle/>
          <a:p>
            <a:pPr algn="ctr">
              <a:buNone/>
            </a:pPr>
            <a:r>
              <a:rPr lang="it-IT" dirty="0" smtClean="0"/>
              <a:t>Redenzione come DIVINIZZAZIONE dell’uomo</a:t>
            </a:r>
          </a:p>
          <a:p>
            <a:pPr algn="ctr">
              <a:buNone/>
            </a:pPr>
            <a:r>
              <a:rPr lang="it-IT" dirty="0" smtClean="0"/>
              <a:t>Noi diventiamo, per mezzo di colui che per natura è figlio di Dio, figli di Dio per grazia e adozione, avendo ricevuto lo Spirito Santo che in noi grida: </a:t>
            </a:r>
            <a:r>
              <a:rPr lang="it-IT" dirty="0" err="1" smtClean="0"/>
              <a:t>Abba</a:t>
            </a:r>
            <a:r>
              <a:rPr lang="it-IT" dirty="0" smtClean="0"/>
              <a:t>, Padre!</a:t>
            </a:r>
          </a:p>
          <a:p>
            <a:pPr>
              <a:buNone/>
            </a:pPr>
            <a:r>
              <a:rPr lang="it-IT" dirty="0" smtClean="0"/>
              <a:t>                                </a:t>
            </a:r>
            <a:r>
              <a:rPr lang="it-IT" sz="2400" dirty="0" err="1" smtClean="0"/>
              <a:t>Cf</a:t>
            </a:r>
            <a:r>
              <a:rPr lang="it-IT" sz="2400" dirty="0" smtClean="0"/>
              <a:t> </a:t>
            </a:r>
            <a:r>
              <a:rPr lang="it-IT" sz="2400" i="1" dirty="0" err="1" smtClean="0"/>
              <a:t>Adv</a:t>
            </a:r>
            <a:r>
              <a:rPr lang="it-IT" sz="2400" i="1" dirty="0" smtClean="0"/>
              <a:t>. </a:t>
            </a:r>
            <a:r>
              <a:rPr lang="it-IT" sz="2400" i="1" dirty="0" err="1" smtClean="0"/>
              <a:t>Arianos</a:t>
            </a:r>
            <a:r>
              <a:rPr lang="it-IT" sz="2400" i="1" dirty="0" smtClean="0"/>
              <a:t> I, 38; III, 19. </a:t>
            </a:r>
            <a:r>
              <a:rPr lang="it-IT" sz="2400" i="1" dirty="0" err="1" smtClean="0"/>
              <a:t>Adv</a:t>
            </a:r>
            <a:r>
              <a:rPr lang="it-IT" sz="2400" i="1" dirty="0" smtClean="0"/>
              <a:t>. </a:t>
            </a:r>
            <a:r>
              <a:rPr lang="it-IT" sz="2400" i="1" dirty="0" err="1" smtClean="0"/>
              <a:t>Arianos</a:t>
            </a:r>
            <a:r>
              <a:rPr lang="it-IT" sz="2400" i="1" dirty="0" smtClean="0"/>
              <a:t> II, 59</a:t>
            </a:r>
          </a:p>
          <a:p>
            <a:pPr>
              <a:buNone/>
            </a:pPr>
            <a:endParaRPr lang="it-IT" dirty="0" smtClean="0"/>
          </a:p>
          <a:p>
            <a:pPr algn="just">
              <a:buNone/>
            </a:pPr>
            <a:r>
              <a:rPr lang="it-IT" dirty="0" smtClean="0"/>
              <a:t>Antonio è il modello del cristiano che con la sua esperienza dà una descrizione della vita nuova.</a:t>
            </a:r>
          </a:p>
          <a:p>
            <a:pPr>
              <a:buNone/>
            </a:pPr>
            <a:endParaRPr lang="it-IT" dirty="0" smtClean="0"/>
          </a:p>
          <a:p>
            <a:pPr>
              <a:buNone/>
            </a:pP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Vita di Antonio</a:t>
            </a:r>
            <a:endParaRPr lang="it-IT" dirty="0">
              <a:solidFill>
                <a:srgbClr val="FF0000"/>
              </a:solidFill>
            </a:endParaRPr>
          </a:p>
        </p:txBody>
      </p:sp>
      <p:sp>
        <p:nvSpPr>
          <p:cNvPr id="3" name="Segnaposto contenuto 2"/>
          <p:cNvSpPr>
            <a:spLocks noGrp="1"/>
          </p:cNvSpPr>
          <p:nvPr>
            <p:ph idx="1"/>
          </p:nvPr>
        </p:nvSpPr>
        <p:spPr/>
        <p:txBody>
          <a:bodyPr/>
          <a:lstStyle/>
          <a:p>
            <a:pPr>
              <a:buFontTx/>
              <a:buChar char="-"/>
            </a:pPr>
            <a:r>
              <a:rPr lang="it-IT" dirty="0" smtClean="0"/>
              <a:t>Scritta dopo il 356 e prima del 380</a:t>
            </a:r>
          </a:p>
          <a:p>
            <a:pPr>
              <a:buFontTx/>
              <a:buChar char="-"/>
            </a:pPr>
            <a:r>
              <a:rPr lang="it-IT" dirty="0" smtClean="0"/>
              <a:t>Antonio (251-356). Nasce in Egitto</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784976" cy="836712"/>
          </a:xfrm>
        </p:spPr>
        <p:txBody>
          <a:bodyPr>
            <a:normAutofit fontScale="90000"/>
          </a:bodyPr>
          <a:lstStyle/>
          <a:p>
            <a:r>
              <a:rPr lang="it-IT" dirty="0" smtClean="0">
                <a:solidFill>
                  <a:srgbClr val="0070C0"/>
                </a:solidFill>
              </a:rPr>
              <a:t>Prima tappa. L’esperienza della chiamata</a:t>
            </a:r>
            <a:endParaRPr lang="it-IT" dirty="0">
              <a:solidFill>
                <a:srgbClr val="0070C0"/>
              </a:solidFill>
            </a:endParaRPr>
          </a:p>
        </p:txBody>
      </p:sp>
      <p:sp>
        <p:nvSpPr>
          <p:cNvPr id="3" name="Segnaposto contenuto 2"/>
          <p:cNvSpPr>
            <a:spLocks noGrp="1"/>
          </p:cNvSpPr>
          <p:nvPr>
            <p:ph idx="1"/>
          </p:nvPr>
        </p:nvSpPr>
        <p:spPr>
          <a:xfrm>
            <a:off x="179512" y="908720"/>
            <a:ext cx="8712968" cy="5760640"/>
          </a:xfrm>
        </p:spPr>
        <p:txBody>
          <a:bodyPr>
            <a:normAutofit fontScale="70000" lnSpcReduction="20000"/>
          </a:bodyPr>
          <a:lstStyle/>
          <a:p>
            <a:pPr algn="just">
              <a:buNone/>
            </a:pPr>
            <a:r>
              <a:rPr lang="it-IT" dirty="0" smtClean="0"/>
              <a:t>Dopo la morte dei genitori rimase solo, con una sorella ancora molto piccola. Aveva circa diciotto anni, o forse venti, e si prendeva cura egli stesso della casa e della sorella. 2. Non erano ancora passati sei mesi dalla morte dei genitori e mentre, come al solito, si recava nella casa del Signore, meditava tra sé e sé, e considerava tutto questo: come gli apostoli avessero lasciato tutto per seguire il Salvatore e come quelli di cui si parla negli Atti, venduti i propri beni, </a:t>
            </a:r>
            <a:r>
              <a:rPr lang="it-IT" i="1" dirty="0" smtClean="0"/>
              <a:t>portassero il ricavato e lo deponessero ai piedi degli apostoli</a:t>
            </a:r>
            <a:r>
              <a:rPr lang="it-IT" dirty="0" smtClean="0"/>
              <a:t> perché fosse distribuito a chi ne aveva bisogno e quale e quanto grande fosse la speranza riservata loro nei cieli. 3. Pensando a queste cose, entrò nella casa del Signore e accadde che proprio in quel momento veniva letto il Vangelo; e sentì il Signore che diceva al ricco: </a:t>
            </a:r>
            <a:r>
              <a:rPr lang="it-IT" i="1" dirty="0" smtClean="0"/>
              <a:t>Se vuoi essere perfetto, va’, vendi tutto quello che possiedi e dallo ai poveri; poi vieni, </a:t>
            </a:r>
            <a:r>
              <a:rPr lang="it-IT" i="1" dirty="0" err="1" smtClean="0"/>
              <a:t>seguimi</a:t>
            </a:r>
            <a:r>
              <a:rPr lang="it-IT" i="1" dirty="0" smtClean="0"/>
              <a:t> e avrai un tesoro nei cieli.</a:t>
            </a:r>
            <a:r>
              <a:rPr lang="it-IT" dirty="0" smtClean="0"/>
              <a:t> 4. Antonio, come se il ricordo dei santi gli fosse venuto da Dio stesso e come se la lettura fosse proprio per lui, </a:t>
            </a:r>
            <a:r>
              <a:rPr lang="it-IT" i="1" dirty="0" smtClean="0"/>
              <a:t>subito</a:t>
            </a:r>
            <a:r>
              <a:rPr lang="it-IT" dirty="0" smtClean="0"/>
              <a:t> uscì dalla casa del Signore, donò alla gente del suo villaggio i beni che aveva ereditato dai genitori – si trattava di trecento </a:t>
            </a:r>
            <a:r>
              <a:rPr lang="it-IT" dirty="0" err="1" smtClean="0"/>
              <a:t>arure</a:t>
            </a:r>
            <a:r>
              <a:rPr lang="it-IT" dirty="0" smtClean="0"/>
              <a:t> di terra fertile e buonissima – perché non creassero fastidi né a lui né alla sorella. 5. Vendette poi tutti gli altri beni mobili che possedeva, ne ricavò una considerevole somma di denaro e la diede ai poveri, riservandone una piccola parte per la sorella. (VA2)</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88640"/>
            <a:ext cx="8964488" cy="6408712"/>
          </a:xfrm>
        </p:spPr>
        <p:txBody>
          <a:bodyPr>
            <a:normAutofit fontScale="47500" lnSpcReduction="20000"/>
          </a:bodyPr>
          <a:lstStyle/>
          <a:p>
            <a:pPr algn="just">
              <a:buNone/>
            </a:pPr>
            <a:r>
              <a:rPr lang="it-IT" dirty="0" smtClean="0"/>
              <a:t> </a:t>
            </a:r>
            <a:r>
              <a:rPr lang="it-IT" sz="4400" dirty="0" smtClean="0"/>
              <a:t>Entrato un’altra volta nella casa del Signore, come sentì il Signore che diceva nel Vangelo: </a:t>
            </a:r>
            <a:r>
              <a:rPr lang="it-IT" sz="4400" i="1" dirty="0" smtClean="0"/>
              <a:t>Non preoccupatevi del domani</a:t>
            </a:r>
            <a:r>
              <a:rPr lang="it-IT" sz="4400" dirty="0" smtClean="0"/>
              <a:t>, non poté più restare oltre, ma uscì e distribuì anche quei pochi beni ai poveri. Poi affidò la sorella a delle vergini conosciute e fedeli e la lasciò affinché fosse allevata nella verginità; egli stesso si dedicò all’ascesi davanti a casa sua, vigilando su di sé e sottoponendosi a una dura disciplina. 2. Allora, infatti, non c’erano ancora in Egitto tante dimore di solitari e il monaco non conosceva ancora il grande deserto. Chi voleva vigilare su se stesso si dedicava all’ascesi in solitudine, non lontano dal proprio villaggio. 3. Vi era allora, nel villaggio vicino, un anziano che dalla giovinezza si esercitava nella vita in solitudine. Antonio lo vide e gareggiò con lui nel bene. In un primo tempo cominciò anch’egli ad abitare nei dintorni del villaggio e di là, non appena sentiva parlare di qualcuno che era pieno di fervore, andava a cercarlo come l’ape sapiente e non faceva ritorno a casa sua prima di averlo visto e di aver ricevuto una sorta di viatico per camminare nella via della virtù. Là, dunque, trascorse i primi tempi e si confermava nel suo proposito per non volgersi di nuovo al pensiero dei beni dei suoi genitori, né al ricordo dei parenti; ogni suo desiderio e ogni sua sollecitudine era rivolta allo sforzo ascetico. 6. Lavorava con le proprie mani, poiché aveva udito: Il pigro non mangi. Parte del suo guadagno gli serviva per procurarsi il pane, parte lo distribuiva a chi ne aveva bisogno. Pregava continuamente sapendo che bisogna pregare in disparte senza interruzione, 7. ed era così attento alla lettura delle Scritture che non lasciava cadere a terra nulla di quanto vi è scritto, ma ricordava tutto e la memoria stava per lui al posto dei libri. (VA 3)</a:t>
            </a:r>
          </a:p>
          <a:p>
            <a:pPr>
              <a:buNone/>
            </a:pP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algn="just">
              <a:buNone/>
            </a:pPr>
            <a:r>
              <a:rPr lang="it-IT" dirty="0" smtClean="0"/>
              <a:t>Ma il diavolo, che odia il bene ed è invidioso, non sopportò di vedere in un giovane tale proposito di vita e incominciò a mettere in opera anche contro di lui i suoi intrighi abituali. (VA 5,1)….</a:t>
            </a:r>
          </a:p>
          <a:p>
            <a:pPr algn="just">
              <a:buNone/>
            </a:pPr>
            <a:endParaRPr lang="it-IT" dirty="0" smtClean="0"/>
          </a:p>
          <a:p>
            <a:pPr algn="just">
              <a:buNone/>
            </a:pPr>
            <a:r>
              <a:rPr lang="it-IT" dirty="0" smtClean="0"/>
              <a:t>Questa fu la prima lotta di Antonio contro il diavolo o meglio la prima vittoria che riportò in Antonio il Salvatore (VA 7,1)</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336704"/>
          </a:xfrm>
        </p:spPr>
        <p:txBody>
          <a:bodyPr>
            <a:normAutofit/>
          </a:bodyPr>
          <a:lstStyle/>
          <a:p>
            <a:pPr algn="just">
              <a:buNone/>
            </a:pPr>
            <a:r>
              <a:rPr lang="it-IT" dirty="0" smtClean="0"/>
              <a:t>Tutto questo accadeva a vergogna del Nemico. Colui che pensava di farsi simile a Dio, infatti, veniva deriso da un giovane ragazzo; colui che si gloriava contro la carne e il sangue, era abbattuto da un uomo rivestito di carne perché il Signore, che si rivestì di carne per noi e che diede al corpo la vittoria sul diavolo, aiutava Antonio. Perciò ciascuno di quelli che così combattono può dire: </a:t>
            </a:r>
            <a:r>
              <a:rPr lang="it-IT" i="1" dirty="0" smtClean="0"/>
              <a:t>Non io, ma la grazia di Dio che è con me</a:t>
            </a:r>
            <a:r>
              <a:rPr lang="it-IT" dirty="0" smtClean="0"/>
              <a:t>. (VA 5,7)</a:t>
            </a:r>
          </a:p>
          <a:p>
            <a:pPr>
              <a:buNone/>
            </a:pPr>
            <a:endParaRPr lang="it-IT" dirty="0" smtClean="0"/>
          </a:p>
          <a:p>
            <a:pPr>
              <a:buNone/>
            </a:pPr>
            <a:r>
              <a:rPr lang="it-IT" dirty="0" smtClean="0"/>
              <a:t>→ dichiarazione di fede sull’incarnazione.</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784976" cy="1228998"/>
          </a:xfrm>
        </p:spPr>
        <p:txBody>
          <a:bodyPr>
            <a:normAutofit fontScale="90000"/>
          </a:bodyPr>
          <a:lstStyle/>
          <a:p>
            <a:r>
              <a:rPr lang="it-IT" sz="3100" dirty="0" smtClean="0">
                <a:solidFill>
                  <a:srgbClr val="0070C0"/>
                </a:solidFill>
              </a:rPr>
              <a:t>Seconda tappa. La vita fra i sepolcri: la prova delle fede nella risurrezione e la vittoria di Cristo sul paganesimo interiore</a:t>
            </a:r>
            <a:endParaRPr lang="it-IT" sz="3100" dirty="0">
              <a:solidFill>
                <a:srgbClr val="0070C0"/>
              </a:solidFill>
            </a:endParaRPr>
          </a:p>
        </p:txBody>
      </p:sp>
      <p:sp>
        <p:nvSpPr>
          <p:cNvPr id="3" name="Segnaposto contenuto 2"/>
          <p:cNvSpPr>
            <a:spLocks noGrp="1"/>
          </p:cNvSpPr>
          <p:nvPr>
            <p:ph idx="1"/>
          </p:nvPr>
        </p:nvSpPr>
        <p:spPr>
          <a:xfrm>
            <a:off x="0" y="1600200"/>
            <a:ext cx="8964488" cy="5257800"/>
          </a:xfrm>
        </p:spPr>
        <p:txBody>
          <a:bodyPr>
            <a:normAutofit fontScale="70000" lnSpcReduction="20000"/>
          </a:bodyPr>
          <a:lstStyle/>
          <a:p>
            <a:pPr algn="just">
              <a:buNone/>
            </a:pPr>
            <a:r>
              <a:rPr lang="it-IT" dirty="0" smtClean="0"/>
              <a:t>Antonio se ne andò fra i sepolcri che si trovavano lontano dal villaggio. Dopo aver dato ordine a un suo amico di portargli del pane a lunghi intervalli di tempo, entrò in un sepolcro, chiuse la porta e rimase là dentro, solo. Ma il Nemico, che non sopportava la cosa, perché temeva che in breve tempo il deserto divenisse una città di asceti, una notte entrò nel sepolcro con una moltitudine di demoni e lo percosse a tal punto da lasciarlo steso a terra, incapace di parlare. 3. Antonio, poi, assicurava che la sofferenza era talmente grande da fargli dire che le percosse inflitte da uomini non avrebbero mai potuto causare tale tormento.</a:t>
            </a:r>
          </a:p>
          <a:p>
            <a:pPr algn="just">
              <a:buNone/>
            </a:pPr>
            <a:r>
              <a:rPr lang="it-IT" dirty="0" smtClean="0"/>
              <a:t>Per disposizione della divina Provvidenza – il Signore, infatti, non distoglie mai il suo sguardo da quanti sperano in lui – il giorno seguente giunse quel suo amico a portargli il pane. Come aprì la porta, vide che Antonio giaceva a terra come morto; lo prese, lo trasportò alla casa del Signore, nel villaggio, e lo adagiò a terra. 4. Molti parenti e la gente del villaggio stavano seduti attorno ad Antonio come presso un morto. Ma verso mezzanotte questi rientrò in se stesso, si svegliò e come vide che tutti dormivano e che solo quel suo amico era sveglio, gli fece cenno di venire accanto a lui e lo pregò di prenderlo di nuovo e di riportarlo ai sepolcri, senza svegliare nessuno. (VA 8)</a:t>
            </a:r>
          </a:p>
          <a:p>
            <a:pPr>
              <a:buNone/>
            </a:pP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784976" cy="6408712"/>
          </a:xfrm>
        </p:spPr>
        <p:txBody>
          <a:bodyPr>
            <a:normAutofit fontScale="92500" lnSpcReduction="10000"/>
          </a:bodyPr>
          <a:lstStyle/>
          <a:p>
            <a:pPr algn="just">
              <a:buNone/>
            </a:pPr>
            <a:r>
              <a:rPr lang="it-IT" dirty="0" smtClean="0"/>
              <a:t>Riportato al sepolcro da quell’uomo e chiusa la porta come al solito, di nuovo rimase solo là dentro. 2. Non riusciva neppure a stare in piedi a causa dei colpi ricevuti dai demoni e pregava coricato. Dopo la preghiera gridava a gran voce: « Eccomi qui, sono Antonio; non fuggo ai vostri colpi. Anche se me ne darete di più, </a:t>
            </a:r>
            <a:r>
              <a:rPr lang="it-IT" i="1" dirty="0" smtClean="0"/>
              <a:t>niente mi separerà dall’amore di Cristo</a:t>
            </a:r>
            <a:r>
              <a:rPr lang="it-IT" dirty="0" smtClean="0"/>
              <a:t>» (VA 9)</a:t>
            </a:r>
          </a:p>
          <a:p>
            <a:pPr>
              <a:buNone/>
            </a:pPr>
            <a:endParaRPr lang="it-IT" dirty="0" smtClean="0"/>
          </a:p>
          <a:p>
            <a:pPr>
              <a:buNone/>
            </a:pPr>
            <a:r>
              <a:rPr lang="it-IT" dirty="0" smtClean="0"/>
              <a:t>→ professione di fede</a:t>
            </a:r>
          </a:p>
          <a:p>
            <a:pPr>
              <a:buFontTx/>
              <a:buChar char="-"/>
            </a:pPr>
            <a:r>
              <a:rPr lang="it-IT" dirty="0" smtClean="0"/>
              <a:t>È nella morte che si manifesta la vittoria di Dio</a:t>
            </a:r>
          </a:p>
          <a:p>
            <a:pPr>
              <a:buFontTx/>
              <a:buChar char="-"/>
            </a:pPr>
            <a:r>
              <a:rPr lang="it-IT" dirty="0" smtClean="0"/>
              <a:t>È nella morte a se stesso che l’uomo manifesta di essere partecipe della vita divina e quindi della potenza della risurrezione di Cristo</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120680"/>
          </a:xfrm>
        </p:spPr>
        <p:txBody>
          <a:bodyPr>
            <a:normAutofit fontScale="92500" lnSpcReduction="10000"/>
          </a:bodyPr>
          <a:lstStyle/>
          <a:p>
            <a:pPr algn="just">
              <a:buNone/>
            </a:pPr>
            <a:r>
              <a:rPr lang="it-IT" dirty="0" smtClean="0"/>
              <a:t>Antonio sentì che il Signore lo aiutava e trasse un sospiro di sollievo; liberato dai dolori, domandava alla visione che gli era apparsa: « Dov’eri? Perché non sei apparso fin dall’inizio per porre fine alle mie sofferenze? ». 3. E gli giunse una voce: « Antonio, ero là! Ma aspettavo per vederti combattere; poiché hai resistito e non ti sei lasciato vincere, sarò sempre il tuo aiuto e farò sì che il tuo nome venga ricordato ovunque ». 4. All’udire queste parole si alzò e si mise a pregare e fu così confortato che sentiva nel suo corpo molta più forza di prima. A quel tempo aveva circa trentacinque anni. (VA 10)</a:t>
            </a:r>
          </a:p>
          <a:p>
            <a:pPr>
              <a:buNone/>
            </a:pPr>
            <a:endParaRPr lang="it-IT" dirty="0" smtClean="0"/>
          </a:p>
          <a:p>
            <a:pPr>
              <a:buNone/>
            </a:pPr>
            <a:r>
              <a:rPr lang="it-IT" dirty="0" smtClean="0"/>
              <a:t>- Perché la vittoria fosse di fede e non di eroismo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84784"/>
            <a:ext cx="8229600" cy="1944216"/>
          </a:xfrm>
        </p:spPr>
        <p:txBody>
          <a:bodyPr>
            <a:normAutofit fontScale="90000"/>
          </a:bodyPr>
          <a:lstStyle/>
          <a:p>
            <a:r>
              <a:rPr lang="it-IT" sz="5300" dirty="0" smtClean="0">
                <a:solidFill>
                  <a:srgbClr val="0070C0"/>
                </a:solidFill>
                <a:latin typeface="Cooper Black" pitchFamily="18" charset="0"/>
              </a:rPr>
              <a:t>II-V SECOLO: </a:t>
            </a:r>
            <a:br>
              <a:rPr lang="it-IT" sz="5300" dirty="0" smtClean="0">
                <a:solidFill>
                  <a:srgbClr val="0070C0"/>
                </a:solidFill>
                <a:latin typeface="Cooper Black" pitchFamily="18" charset="0"/>
              </a:rPr>
            </a:br>
            <a:r>
              <a:rPr lang="it-IT" sz="5300" dirty="0" smtClean="0">
                <a:solidFill>
                  <a:srgbClr val="0070C0"/>
                </a:solidFill>
                <a:latin typeface="Cooper Black" pitchFamily="18" charset="0"/>
              </a:rPr>
              <a:t>MARTIRIO E VERGINITÀ</a:t>
            </a:r>
            <a:r>
              <a:rPr lang="it-IT" dirty="0" smtClean="0"/>
              <a:t/>
            </a:r>
            <a:br>
              <a:rPr lang="it-IT" dirty="0" smtClean="0"/>
            </a:b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640960" cy="1143000"/>
          </a:xfrm>
        </p:spPr>
        <p:txBody>
          <a:bodyPr>
            <a:normAutofit fontScale="90000"/>
          </a:bodyPr>
          <a:lstStyle/>
          <a:p>
            <a:r>
              <a:rPr lang="it-IT" dirty="0" smtClean="0">
                <a:solidFill>
                  <a:srgbClr val="0070C0"/>
                </a:solidFill>
              </a:rPr>
              <a:t>Terza tappa. La lotta che purifica per far vincere Cristo</a:t>
            </a:r>
            <a:endParaRPr lang="it-IT" dirty="0">
              <a:solidFill>
                <a:srgbClr val="0070C0"/>
              </a:solidFill>
            </a:endParaRPr>
          </a:p>
        </p:txBody>
      </p:sp>
      <p:sp>
        <p:nvSpPr>
          <p:cNvPr id="3" name="Segnaposto contenuto 2"/>
          <p:cNvSpPr>
            <a:spLocks noGrp="1"/>
          </p:cNvSpPr>
          <p:nvPr>
            <p:ph idx="1"/>
          </p:nvPr>
        </p:nvSpPr>
        <p:spPr>
          <a:xfrm>
            <a:off x="179512" y="1600200"/>
            <a:ext cx="8784976" cy="5069160"/>
          </a:xfrm>
        </p:spPr>
        <p:txBody>
          <a:bodyPr>
            <a:normAutofit fontScale="85000" lnSpcReduction="10000"/>
          </a:bodyPr>
          <a:lstStyle/>
          <a:p>
            <a:pPr algn="just">
              <a:buNone/>
            </a:pPr>
            <a:r>
              <a:rPr lang="it-IT" dirty="0" smtClean="0"/>
              <a:t>Sempre più risoluto nel suo proposito, si diresse verso la montagna. Al di là del fiume trovò un fortino abbandonato, pieno di serpenti perché non era più abitato da tempo; qui si trasferì e stabilì la sua dimora. 4. I serpenti, come se qualcuno li inseguisse, se ne fuggirono subito. Antonio sbarrò l’ingresso e depositò i pani sufficienti per sei mesi – i tebani hanno questa usanza e spesso i pani si conservano per un anno intero. All’interno aveva l’acqua e rimase là dentro l’eremo solo, come se fosse disceso in un santuario, senza uscire e senza vedere nessuno di quelli che venivano da lui. 5. Per molto tempo perseverò nella sua ascesi, ricevendo il pane che gli veniva calato dall’alto, dal tetto, solo due volte all’anno. (VA 12)</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640960" cy="6597352"/>
          </a:xfrm>
        </p:spPr>
        <p:txBody>
          <a:bodyPr>
            <a:normAutofit fontScale="70000" lnSpcReduction="20000"/>
          </a:bodyPr>
          <a:lstStyle/>
          <a:p>
            <a:pPr algn="just">
              <a:buNone/>
            </a:pPr>
            <a:r>
              <a:rPr lang="it-IT" dirty="0" smtClean="0"/>
              <a:t> Passò così circa vent’anni, da solo, nella vita ascetica; non usciva e si faceva vedere raramente. 2. Poi, siccome molti desideravano ardentemente imitare la sua vita di ascesi, e poiché erano venuti altri suoi amici e avevano forzato e abbattuto la porta, Antonio uscì come un iniziato ai misteri da un santuario e come ispirato dal soffio divino. Allora per la prima volta apparve fuori dal fortino a quelli che erano venuti a trovarlo. 3. Ed essi, quando lo videro, rimasero meravigliati osservando che il suo corpo aveva l’aspetto abituale e non era né ingrassato per mancanza di esercizio fisico, né dimagrito a causa dei digiuni e della lotta contro i demoni. Era tale e quale l’avevano conosciuto prima che si ritirasse in solitudine. E anche il suo spirito era puro; 4. non appariva né triste, né svigorito dal piacere, né dominato dal riso o dall’afflizione.</a:t>
            </a:r>
          </a:p>
          <a:p>
            <a:pPr algn="just">
              <a:buNone/>
            </a:pPr>
            <a:endParaRPr lang="it-IT" dirty="0" smtClean="0"/>
          </a:p>
          <a:p>
            <a:pPr algn="just">
              <a:buNone/>
            </a:pPr>
            <a:r>
              <a:rPr lang="it-IT" dirty="0" smtClean="0"/>
              <a:t>Non provò turbamento al vedere la folla; non gioiva perché salutato da tanta gente, ma era in perfetto equilibrio, governato dal Verbo, nella sua condizione naturale. 5. Il Signore, per opera sua, guarì molti dei presenti che pativano nel loro corpo e liberò altri dai demoni. 6. Il Signore concedeva ad Antonio il dono della parola e così consolava molti che erano afflitti, riconciliava altri che erano in lite e a tutti ripeteva che nulla di quanto è nel mondo deve essere preferito all’amore per Cristo. (VA 14)</a:t>
            </a:r>
          </a:p>
          <a:p>
            <a:pPr>
              <a:buNone/>
            </a:pP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640960" cy="1143000"/>
          </a:xfrm>
        </p:spPr>
        <p:txBody>
          <a:bodyPr>
            <a:normAutofit fontScale="90000"/>
          </a:bodyPr>
          <a:lstStyle/>
          <a:p>
            <a:r>
              <a:rPr lang="it-IT" dirty="0" smtClean="0">
                <a:solidFill>
                  <a:srgbClr val="0070C0"/>
                </a:solidFill>
              </a:rPr>
              <a:t>Quarta tappa. La paternità spirituale e la fecondità del “mondo esteriore”</a:t>
            </a:r>
            <a:endParaRPr lang="it-IT" dirty="0">
              <a:solidFill>
                <a:srgbClr val="0070C0"/>
              </a:solidFill>
            </a:endParaRPr>
          </a:p>
        </p:txBody>
      </p:sp>
      <p:sp>
        <p:nvSpPr>
          <p:cNvPr id="3" name="Segnaposto contenuto 2"/>
          <p:cNvSpPr>
            <a:spLocks noGrp="1"/>
          </p:cNvSpPr>
          <p:nvPr>
            <p:ph idx="1"/>
          </p:nvPr>
        </p:nvSpPr>
        <p:spPr>
          <a:xfrm>
            <a:off x="179512" y="1600200"/>
            <a:ext cx="8712968" cy="5069160"/>
          </a:xfrm>
        </p:spPr>
        <p:txBody>
          <a:bodyPr>
            <a:normAutofit fontScale="92500"/>
          </a:bodyPr>
          <a:lstStyle/>
          <a:p>
            <a:pPr marL="514350" indent="-514350" algn="just">
              <a:buNone/>
            </a:pPr>
            <a:r>
              <a:rPr lang="it-IT" dirty="0" smtClean="0"/>
              <a:t>Tutti gioivano all’udire le parole di Antonio. In alcuni cresceva l’amore per la virtù; altri, negligenti, venivano confortati, altri ancora mutavano convinzioni. Tutti poi erano persuasi di poter disprezzare le insidie del demonio e ammiravano il dono del discernimento degli spiriti che il Signore aveva concesso ad Antonio. (VA 44)</a:t>
            </a:r>
          </a:p>
          <a:p>
            <a:pPr marL="514350" indent="-514350">
              <a:buNone/>
            </a:pPr>
            <a:endParaRPr lang="it-IT" dirty="0" smtClean="0"/>
          </a:p>
          <a:p>
            <a:pPr marL="514350" indent="-514350">
              <a:buFontTx/>
              <a:buChar char="-"/>
            </a:pPr>
            <a:r>
              <a:rPr lang="it-IT" dirty="0" smtClean="0"/>
              <a:t>Discernimento degli spiriti</a:t>
            </a:r>
          </a:p>
          <a:p>
            <a:pPr marL="514350" indent="-514350">
              <a:buFontTx/>
              <a:buChar char="-"/>
            </a:pPr>
            <a:r>
              <a:rPr lang="it-IT" dirty="0" smtClean="0"/>
              <a:t>Paternità spirituale</a:t>
            </a: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712968" cy="6336704"/>
          </a:xfrm>
        </p:spPr>
        <p:txBody>
          <a:bodyPr>
            <a:normAutofit fontScale="92500" lnSpcReduction="20000"/>
          </a:bodyPr>
          <a:lstStyle/>
          <a:p>
            <a:pPr marL="514350" indent="-514350" algn="just">
              <a:buNone/>
            </a:pPr>
            <a:r>
              <a:rPr lang="it-IT" dirty="0" smtClean="0"/>
              <a:t>In seguito la Chiesa subì la persecuzione di </a:t>
            </a:r>
            <a:r>
              <a:rPr lang="it-IT" dirty="0" err="1" smtClean="0"/>
              <a:t>Massimino</a:t>
            </a:r>
            <a:r>
              <a:rPr lang="it-IT" dirty="0" smtClean="0"/>
              <a:t>. Quando i santi martiri furono condotti ad Alessandria, Antonio lasciò la sua dimora solitaria e li seguì dicendo: « Andiamo anche noi a combattere, se saremo chiamati, o a contemplare quelli che combattono ». (VA 46)</a:t>
            </a:r>
          </a:p>
          <a:p>
            <a:pPr marL="514350" indent="-514350" algn="just">
              <a:buNone/>
            </a:pPr>
            <a:endParaRPr lang="it-IT" dirty="0" smtClean="0"/>
          </a:p>
          <a:p>
            <a:pPr marL="514350" indent="-514350" algn="just">
              <a:buNone/>
            </a:pPr>
            <a:r>
              <a:rPr lang="it-IT" dirty="0" smtClean="0"/>
              <a:t>Quando cessò la persecuzione e il beato vescovo Pietro subì il martirio, Antonio partì e si ritirò di nuovo nella sua dimora solitaria; stava là e viveva ogni giorno il martirio della coscienza e combatteva le battaglie della fede. Praticava una grande ascesi con più forte vigore; 2. digiunava continuamente, portava una veste con il pelo di capra all’interno e la pelle all’esterno, e ne fece uso fino alla morte. (VA 47)</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FontTx/>
              <a:buChar char="-"/>
            </a:pPr>
            <a:r>
              <a:rPr lang="it-IT" dirty="0" smtClean="0"/>
              <a:t>Sostituzione del martirio: ascesi del corpo, verginità, lotta spirituale.</a:t>
            </a:r>
          </a:p>
          <a:p>
            <a:pPr>
              <a:buNone/>
            </a:pPr>
            <a:r>
              <a:rPr lang="it-IT" dirty="0" smtClean="0"/>
              <a:t>Il monaco deve far vincere Cristo rispetto alle false divinità ch tormentano l’uomo dal di dentro, con la paura, con le promesse di vita realizzata a danno delle fede.</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70C0"/>
                </a:solidFill>
              </a:rPr>
              <a:t>Quinta tappa: il deserto ridiventa paradiso</a:t>
            </a:r>
            <a:endParaRPr lang="it-IT" dirty="0">
              <a:solidFill>
                <a:srgbClr val="0070C0"/>
              </a:solidFill>
            </a:endParaRPr>
          </a:p>
        </p:txBody>
      </p:sp>
      <p:sp>
        <p:nvSpPr>
          <p:cNvPr id="3" name="Segnaposto contenuto 2"/>
          <p:cNvSpPr>
            <a:spLocks noGrp="1"/>
          </p:cNvSpPr>
          <p:nvPr>
            <p:ph idx="1"/>
          </p:nvPr>
        </p:nvSpPr>
        <p:spPr/>
        <p:txBody>
          <a:bodyPr>
            <a:normAutofit fontScale="85000" lnSpcReduction="20000"/>
          </a:bodyPr>
          <a:lstStyle/>
          <a:p>
            <a:pPr>
              <a:buNone/>
            </a:pPr>
            <a:r>
              <a:rPr lang="it-IT" dirty="0" smtClean="0"/>
              <a:t> Come vide che molti lo importunavano e che non poteva restarsene in solitudine come era suo desiderio, temendo di insuperbirsi per i prodigi che il Signore operava per mezzo suo, o che altri lo stimassero più di quanto meritasse, rifletté e decise di ritirarsi nella Tebaide superiore, dove non era conosciuto. (VA 49)</a:t>
            </a:r>
          </a:p>
          <a:p>
            <a:pPr>
              <a:buNone/>
            </a:pPr>
            <a:r>
              <a:rPr lang="it-IT" dirty="0" smtClean="0"/>
              <a:t>Antonio, come se fosse ispirato da Dio, amò quel luogo. Era il posto indicatogli da chi gli aveva parlato sulla riva del fiume. 2. All’inizio ricevette dei pani dai suoi compagni di viaggio e restò solo sul monte; nessun’altro stava con lui. Ormai considerava quel posto come casa sua. (VA 50)</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12968" cy="6264696"/>
          </a:xfrm>
        </p:spPr>
        <p:txBody>
          <a:bodyPr>
            <a:normAutofit/>
          </a:bodyPr>
          <a:lstStyle/>
          <a:p>
            <a:pPr algn="just">
              <a:buNone/>
            </a:pPr>
            <a:r>
              <a:rPr lang="it-IT" dirty="0" smtClean="0"/>
              <a:t>All’inizio le bestie del deserto, che veniva per l’acqua, danneggiavano spesso le sue sementi e le sue colture, ma Antonio prese dolcemente una di queste bestie e a tutte disse: «Perché mi fate del male mentre io non ve ne faccio? Andatevene e nel nome del Signore non avvicinatevi mai più a questo posto». E da quel momento, come spaventate dal suo ordine, non si avvicinarono più. (VA 50,8)</a:t>
            </a:r>
          </a:p>
          <a:p>
            <a:pPr>
              <a:buNone/>
            </a:pPr>
            <a:r>
              <a:rPr lang="it-IT" dirty="0" smtClean="0"/>
              <a:t>→ ristabilita la situazione dell’uomo nel paradiso.</a:t>
            </a:r>
          </a:p>
          <a:p>
            <a:pPr>
              <a:buNone/>
            </a:pPr>
            <a:r>
              <a:rPr lang="it-IT" dirty="0" smtClean="0"/>
              <a:t>→ la vita cristiana strappa gli uomini alla bestialità</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dirty="0" smtClean="0"/>
              <a:t>“respirate sempre Cristo” (VA 91)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Bibliografia:</a:t>
            </a:r>
          </a:p>
          <a:p>
            <a:pPr>
              <a:buNone/>
            </a:pPr>
            <a:r>
              <a:rPr lang="it-IT" dirty="0" smtClean="0"/>
              <a:t>L. </a:t>
            </a:r>
            <a:r>
              <a:rPr lang="it-IT" dirty="0" err="1" smtClean="0"/>
              <a:t>Bouyer</a:t>
            </a:r>
            <a:r>
              <a:rPr lang="it-IT" dirty="0" smtClean="0"/>
              <a:t>, </a:t>
            </a:r>
            <a:r>
              <a:rPr lang="it-IT" i="1" dirty="0" smtClean="0"/>
              <a:t>I Padri </a:t>
            </a:r>
            <a:r>
              <a:rPr lang="it-IT" dirty="0" smtClean="0"/>
              <a:t>(Storia della Spiritualità 3), EDB</a:t>
            </a:r>
          </a:p>
          <a:p>
            <a:pPr>
              <a:buNone/>
            </a:pPr>
            <a:r>
              <a:rPr lang="it-IT" dirty="0" smtClean="0"/>
              <a:t>M. Tenace, </a:t>
            </a:r>
            <a:r>
              <a:rPr lang="it-IT" i="1" dirty="0" smtClean="0"/>
              <a:t>Cristiani si diventa. Dogma e vita nei primi tre concili</a:t>
            </a:r>
            <a:r>
              <a:rPr lang="it-IT" dirty="0" smtClean="0"/>
              <a:t>, </a:t>
            </a:r>
            <a:r>
              <a:rPr lang="it-IT" dirty="0" err="1" smtClean="0"/>
              <a:t>Lipa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712968" cy="1143000"/>
          </a:xfrm>
        </p:spPr>
        <p:txBody>
          <a:bodyPr>
            <a:normAutofit fontScale="90000"/>
          </a:bodyPr>
          <a:lstStyle/>
          <a:p>
            <a:r>
              <a:rPr lang="it-IT" b="1" dirty="0" smtClean="0">
                <a:solidFill>
                  <a:srgbClr val="0070C0"/>
                </a:solidFill>
              </a:rPr>
              <a:t>Primi scritti e opera dei Padri apostolici</a:t>
            </a:r>
            <a:endParaRPr lang="it-IT" b="1" dirty="0">
              <a:solidFill>
                <a:srgbClr val="0070C0"/>
              </a:solidFill>
            </a:endParaRPr>
          </a:p>
        </p:txBody>
      </p:sp>
      <p:sp>
        <p:nvSpPr>
          <p:cNvPr id="3" name="Segnaposto contenuto 2"/>
          <p:cNvSpPr>
            <a:spLocks noGrp="1"/>
          </p:cNvSpPr>
          <p:nvPr>
            <p:ph idx="1"/>
          </p:nvPr>
        </p:nvSpPr>
        <p:spPr/>
        <p:txBody>
          <a:bodyPr>
            <a:normAutofit lnSpcReduction="10000"/>
          </a:bodyPr>
          <a:lstStyle/>
          <a:p>
            <a:pPr>
              <a:buNone/>
            </a:pPr>
            <a:r>
              <a:rPr lang="it-IT" dirty="0" err="1" smtClean="0"/>
              <a:t>Didaché</a:t>
            </a:r>
            <a:r>
              <a:rPr lang="it-IT" dirty="0" smtClean="0"/>
              <a:t> o Insegnamento dei Dodici Apostoli</a:t>
            </a:r>
          </a:p>
          <a:p>
            <a:pPr>
              <a:buNone/>
            </a:pPr>
            <a:r>
              <a:rPr lang="it-IT" dirty="0" smtClean="0"/>
              <a:t>Lettera di </a:t>
            </a:r>
            <a:r>
              <a:rPr lang="it-IT" dirty="0" err="1" smtClean="0"/>
              <a:t>Barnaba</a:t>
            </a:r>
            <a:endParaRPr lang="it-IT" dirty="0" smtClean="0"/>
          </a:p>
          <a:p>
            <a:pPr>
              <a:buNone/>
            </a:pPr>
            <a:r>
              <a:rPr lang="it-IT" dirty="0" smtClean="0"/>
              <a:t>      Pastore di Erma</a:t>
            </a:r>
          </a:p>
          <a:p>
            <a:pPr>
              <a:buNone/>
            </a:pPr>
            <a:r>
              <a:rPr lang="it-IT" dirty="0" smtClean="0"/>
              <a:t>           Clemente di Roma</a:t>
            </a:r>
          </a:p>
          <a:p>
            <a:pPr>
              <a:buNone/>
            </a:pPr>
            <a:r>
              <a:rPr lang="it-IT" dirty="0" smtClean="0"/>
              <a:t>                      Ignazio di </a:t>
            </a:r>
            <a:r>
              <a:rPr lang="it-IT" dirty="0" err="1" smtClean="0"/>
              <a:t>Antiochia</a:t>
            </a:r>
            <a:endParaRPr lang="it-IT" dirty="0" smtClean="0"/>
          </a:p>
          <a:p>
            <a:pPr>
              <a:buNone/>
            </a:pPr>
            <a:r>
              <a:rPr lang="it-IT" dirty="0" smtClean="0"/>
              <a:t>                              </a:t>
            </a:r>
            <a:r>
              <a:rPr lang="it-IT" dirty="0" err="1" smtClean="0"/>
              <a:t>Policarpo</a:t>
            </a:r>
            <a:r>
              <a:rPr lang="it-IT" dirty="0" smtClean="0"/>
              <a:t> di Smirne</a:t>
            </a:r>
          </a:p>
          <a:p>
            <a:pPr>
              <a:buNone/>
            </a:pPr>
            <a:r>
              <a:rPr lang="it-IT" dirty="0" smtClean="0"/>
              <a:t>                                          </a:t>
            </a:r>
            <a:r>
              <a:rPr lang="it-IT" dirty="0" err="1" smtClean="0"/>
              <a:t>Papia</a:t>
            </a:r>
            <a:endParaRPr lang="it-IT" dirty="0" smtClean="0"/>
          </a:p>
          <a:p>
            <a:pPr>
              <a:buNone/>
            </a:pPr>
            <a:r>
              <a:rPr lang="it-IT" dirty="0" smtClean="0"/>
              <a:t>Lettera a </a:t>
            </a:r>
            <a:r>
              <a:rPr lang="it-IT" dirty="0" err="1" smtClean="0"/>
              <a:t>Diogneto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264696"/>
          </a:xfrm>
        </p:spPr>
        <p:txBody>
          <a:bodyPr>
            <a:normAutofit fontScale="85000" lnSpcReduction="20000"/>
          </a:bodyPr>
          <a:lstStyle/>
          <a:p>
            <a:pPr>
              <a:buNone/>
            </a:pPr>
            <a:r>
              <a:rPr lang="it-IT" dirty="0" smtClean="0"/>
              <a:t>Spiritualità cristocentrica</a:t>
            </a:r>
          </a:p>
          <a:p>
            <a:pPr>
              <a:buFontTx/>
              <a:buChar char="-"/>
            </a:pPr>
            <a:r>
              <a:rPr lang="it-IT" dirty="0" smtClean="0"/>
              <a:t>Gesù Crocifisso-Risorto illuminatore ed educatore dell’uomo.</a:t>
            </a:r>
          </a:p>
          <a:p>
            <a:pPr>
              <a:buFontTx/>
              <a:buChar char="-"/>
            </a:pPr>
            <a:r>
              <a:rPr lang="it-IT" dirty="0" smtClean="0"/>
              <a:t>Incarnazione</a:t>
            </a:r>
          </a:p>
          <a:p>
            <a:pPr>
              <a:buFontTx/>
              <a:buChar char="-"/>
            </a:pPr>
            <a:r>
              <a:rPr lang="it-IT" dirty="0" smtClean="0"/>
              <a:t>Cristo vittorioso</a:t>
            </a:r>
          </a:p>
          <a:p>
            <a:pPr>
              <a:buFontTx/>
              <a:buChar char="-"/>
            </a:pPr>
            <a:r>
              <a:rPr lang="it-IT" dirty="0" smtClean="0"/>
              <a:t>Agnello immolato</a:t>
            </a:r>
          </a:p>
          <a:p>
            <a:pPr>
              <a:buFontTx/>
              <a:buChar char="-"/>
            </a:pPr>
            <a:r>
              <a:rPr lang="it-IT" dirty="0" smtClean="0"/>
              <a:t>Preesistenza</a:t>
            </a:r>
          </a:p>
          <a:p>
            <a:pPr>
              <a:buNone/>
            </a:pPr>
            <a:endParaRPr lang="it-IT" dirty="0" smtClean="0"/>
          </a:p>
          <a:p>
            <a:pPr>
              <a:buNone/>
            </a:pPr>
            <a:r>
              <a:rPr lang="it-IT" dirty="0" smtClean="0"/>
              <a:t>Attesa del Signore (parusia)</a:t>
            </a:r>
          </a:p>
          <a:p>
            <a:pPr>
              <a:buNone/>
            </a:pPr>
            <a:endParaRPr lang="it-IT" dirty="0" smtClean="0"/>
          </a:p>
          <a:p>
            <a:pPr>
              <a:buNone/>
            </a:pPr>
            <a:r>
              <a:rPr lang="it-IT" dirty="0" smtClean="0"/>
              <a:t>Ascesi</a:t>
            </a:r>
          </a:p>
          <a:p>
            <a:pPr>
              <a:buNone/>
            </a:pPr>
            <a:endParaRPr lang="it-IT" dirty="0" smtClean="0"/>
          </a:p>
          <a:p>
            <a:pPr>
              <a:buNone/>
            </a:pPr>
            <a:r>
              <a:rPr lang="it-IT" dirty="0" smtClean="0"/>
              <a:t>Vita comune (Atti degli Apostoli)</a:t>
            </a:r>
          </a:p>
          <a:p>
            <a:pPr>
              <a:buNone/>
            </a:pPr>
            <a:endParaRPr lang="it-IT" dirty="0" smtClean="0"/>
          </a:p>
          <a:p>
            <a:pPr>
              <a:buNone/>
            </a:pPr>
            <a:r>
              <a:rPr lang="it-IT" dirty="0" smtClean="0"/>
              <a:t>Liturgia</a:t>
            </a:r>
          </a:p>
          <a:p>
            <a:pPr>
              <a:buNone/>
            </a:pPr>
            <a:endParaRPr lang="it-I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rPr>
              <a:t>MARTIRI</a:t>
            </a:r>
            <a:endParaRPr lang="it-IT" b="1" dirty="0">
              <a:solidFill>
                <a:srgbClr val="00B050"/>
              </a:solidFill>
            </a:endParaRPr>
          </a:p>
        </p:txBody>
      </p:sp>
      <p:sp>
        <p:nvSpPr>
          <p:cNvPr id="3" name="Segnaposto contenuto 2"/>
          <p:cNvSpPr>
            <a:spLocks noGrp="1"/>
          </p:cNvSpPr>
          <p:nvPr>
            <p:ph idx="1"/>
          </p:nvPr>
        </p:nvSpPr>
        <p:spPr>
          <a:xfrm>
            <a:off x="457200" y="1340768"/>
            <a:ext cx="8229600" cy="5184576"/>
          </a:xfrm>
        </p:spPr>
        <p:txBody>
          <a:bodyPr>
            <a:normAutofit/>
          </a:bodyPr>
          <a:lstStyle/>
          <a:p>
            <a:pPr>
              <a:buNone/>
            </a:pPr>
            <a:r>
              <a:rPr lang="it-IT" dirty="0" smtClean="0">
                <a:solidFill>
                  <a:srgbClr val="FF0000"/>
                </a:solidFill>
              </a:rPr>
              <a:t>MARTYRIA o PASSIONES</a:t>
            </a:r>
            <a:r>
              <a:rPr lang="it-IT" dirty="0" smtClean="0"/>
              <a:t>:</a:t>
            </a:r>
          </a:p>
          <a:p>
            <a:pPr>
              <a:buNone/>
            </a:pPr>
            <a:r>
              <a:rPr lang="it-IT" dirty="0" smtClean="0"/>
              <a:t>    Martirio di </a:t>
            </a:r>
            <a:r>
              <a:rPr lang="it-IT" dirty="0" err="1" smtClean="0"/>
              <a:t>Policarpo</a:t>
            </a:r>
            <a:r>
              <a:rPr lang="it-IT" dirty="0" smtClean="0"/>
              <a:t> di Smirne</a:t>
            </a:r>
          </a:p>
          <a:p>
            <a:pPr>
              <a:buNone/>
            </a:pPr>
            <a:r>
              <a:rPr lang="it-IT" dirty="0" smtClean="0"/>
              <a:t>    Lettera delle chiese di </a:t>
            </a:r>
            <a:r>
              <a:rPr lang="it-IT" dirty="0" err="1" smtClean="0"/>
              <a:t>Vienne</a:t>
            </a:r>
            <a:r>
              <a:rPr lang="it-IT" dirty="0" smtClean="0"/>
              <a:t> e di Lione alle    Chiese di Asia e di Frigia</a:t>
            </a:r>
          </a:p>
          <a:p>
            <a:pPr>
              <a:buNone/>
            </a:pPr>
            <a:r>
              <a:rPr lang="it-IT" dirty="0" smtClean="0"/>
              <a:t>    Passione di Felicita e Perpetua</a:t>
            </a:r>
          </a:p>
          <a:p>
            <a:pPr>
              <a:buNone/>
            </a:pPr>
            <a:r>
              <a:rPr lang="it-IT" dirty="0" smtClean="0">
                <a:solidFill>
                  <a:srgbClr val="FF0000"/>
                </a:solidFill>
              </a:rPr>
              <a:t>ATTI DEI MARTIRI</a:t>
            </a:r>
            <a:r>
              <a:rPr lang="it-IT" dirty="0" smtClean="0"/>
              <a:t>:</a:t>
            </a:r>
          </a:p>
          <a:p>
            <a:pPr>
              <a:buNone/>
            </a:pPr>
            <a:r>
              <a:rPr lang="it-IT" dirty="0" smtClean="0"/>
              <a:t>    Atti di san Giustino e dei suoi compagni</a:t>
            </a:r>
          </a:p>
          <a:p>
            <a:pPr>
              <a:buNone/>
            </a:pPr>
            <a:r>
              <a:rPr lang="it-IT" dirty="0" smtClean="0"/>
              <a:t>    Atti dei martiri di </a:t>
            </a:r>
            <a:r>
              <a:rPr lang="it-IT" dirty="0" err="1" smtClean="0"/>
              <a:t>Scilli</a:t>
            </a:r>
            <a:r>
              <a:rPr lang="it-IT" dirty="0" smtClean="0"/>
              <a:t> in Africa</a:t>
            </a:r>
          </a:p>
          <a:p>
            <a:pPr>
              <a:buNone/>
            </a:pPr>
            <a:r>
              <a:rPr lang="it-IT" dirty="0" smtClean="0"/>
              <a:t>    Atti proconsolari di san Cipriano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640960" cy="6480720"/>
          </a:xfrm>
        </p:spPr>
        <p:txBody>
          <a:bodyPr>
            <a:normAutofit fontScale="92500" lnSpcReduction="10000"/>
          </a:bodyPr>
          <a:lstStyle/>
          <a:p>
            <a:pPr>
              <a:buNone/>
            </a:pPr>
            <a:r>
              <a:rPr lang="it-IT" dirty="0" smtClean="0">
                <a:solidFill>
                  <a:srgbClr val="FF0000"/>
                </a:solidFill>
              </a:rPr>
              <a:t>IGNAZIO </a:t>
            </a:r>
            <a:r>
              <a:rPr lang="it-IT" dirty="0" err="1" smtClean="0">
                <a:solidFill>
                  <a:srgbClr val="FF0000"/>
                </a:solidFill>
              </a:rPr>
              <a:t>DI</a:t>
            </a:r>
            <a:r>
              <a:rPr lang="it-IT" dirty="0" smtClean="0">
                <a:solidFill>
                  <a:srgbClr val="FF0000"/>
                </a:solidFill>
              </a:rPr>
              <a:t> ANTIOCHIA </a:t>
            </a:r>
            <a:r>
              <a:rPr lang="it-IT" dirty="0" smtClean="0"/>
              <a:t>(†110ca), </a:t>
            </a:r>
            <a:r>
              <a:rPr lang="it-IT" i="1" dirty="0" smtClean="0"/>
              <a:t>Lettera ai Romani</a:t>
            </a:r>
          </a:p>
          <a:p>
            <a:pPr>
              <a:buNone/>
            </a:pPr>
            <a:endParaRPr lang="it-IT" i="1" dirty="0" smtClean="0"/>
          </a:p>
          <a:p>
            <a:pPr algn="just">
              <a:buNone/>
            </a:pPr>
            <a:r>
              <a:rPr lang="it-IT" dirty="0" smtClean="0"/>
              <a:t>“Scrivo a tutte le Chiese e annunzio a tutti che io muoio volentieri per Dio, se voi non me lo impedite. Vi prego di non avere per me una benevolenza inopportuna. Lasciate che sia pasto delle belve per mezzo delle quali mi è possibile raggiungere Dio. Sono frumento di Dio e macinato dai denti delle fiere per diventare pane puro di Cristo.  Piuttosto accarezzate le fiere perché diventino la mia tomba e nulla lascino del mio corpo ed io morto non pesi su nessuno. Allora sarò veramente discepolo di Gesù Cristo, quando il mondo non vedrà il mio corpo. Pregate il Signore per me perché con quei mezzi sia vittima per Dio”</a:t>
            </a:r>
          </a:p>
          <a:p>
            <a:pPr>
              <a:buNone/>
            </a:pPr>
            <a:endParaRPr lang="it-IT"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712968" cy="6192688"/>
          </a:xfrm>
        </p:spPr>
        <p:txBody>
          <a:bodyPr>
            <a:normAutofit fontScale="92500" lnSpcReduction="20000"/>
          </a:bodyPr>
          <a:lstStyle/>
          <a:p>
            <a:pPr>
              <a:buNone/>
            </a:pPr>
            <a:r>
              <a:rPr lang="it-IT" dirty="0" smtClean="0">
                <a:solidFill>
                  <a:srgbClr val="FF0000"/>
                </a:solidFill>
              </a:rPr>
              <a:t>IGNAZIO </a:t>
            </a:r>
            <a:r>
              <a:rPr lang="it-IT" dirty="0" err="1" smtClean="0">
                <a:solidFill>
                  <a:srgbClr val="FF0000"/>
                </a:solidFill>
              </a:rPr>
              <a:t>DI</a:t>
            </a:r>
            <a:r>
              <a:rPr lang="it-IT" dirty="0" smtClean="0">
                <a:solidFill>
                  <a:srgbClr val="FF0000"/>
                </a:solidFill>
              </a:rPr>
              <a:t> ANTIOCHIA</a:t>
            </a:r>
            <a:r>
              <a:rPr lang="it-IT" dirty="0" smtClean="0"/>
              <a:t>, </a:t>
            </a:r>
            <a:r>
              <a:rPr lang="it-IT" i="1" dirty="0" smtClean="0"/>
              <a:t>Lettera agli </a:t>
            </a:r>
            <a:r>
              <a:rPr lang="it-IT" i="1" dirty="0" err="1" smtClean="0"/>
              <a:t>Smirnesi</a:t>
            </a:r>
            <a:endParaRPr lang="it-IT" i="1" dirty="0" smtClean="0"/>
          </a:p>
          <a:p>
            <a:pPr>
              <a:buNone/>
            </a:pPr>
            <a:endParaRPr lang="it-IT" i="1" dirty="0" smtClean="0"/>
          </a:p>
          <a:p>
            <a:pPr algn="just">
              <a:buNone/>
            </a:pPr>
            <a:r>
              <a:rPr lang="it-IT" dirty="0" smtClean="0"/>
              <a:t>“Questo vi raccomando, carissimi, sapendo che così l'avete nell'animo. Vi metto in guardia da queste belve in forma umana, che non solo non bisogna ricevere, ma se possibile neanche incontrare; (occorre) soltanto pregare per loro che si ravvedano, cosa difficile. Gesù Cristo, nostra vera vita, ne ha la potenza. Se è un'apparenza quanto è stato fatto dal Signore, anch'io sono in apparenza incatenato. Allora perché mi sono offerto alla morte? Per il fuoco, per la spada, per le belve? Ma vicino alla spada sono vicino a Dio, vicino alle belve sono vicino a Dio, solo nel nome di Gesù Cristo. Per patire con lui tutto sopporto, dandomene la forza lui che si è fatto uomo perfetto.”</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4510</Words>
  <Application>Microsoft Office PowerPoint</Application>
  <PresentationFormat>Presentazione su schermo (4:3)</PresentationFormat>
  <Paragraphs>225</Paragraphs>
  <Slides>48</Slides>
  <Notes>0</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Storia della Spiritualità</vt:lpstr>
      <vt:lpstr>Esperienza spirituale nell’AT</vt:lpstr>
      <vt:lpstr>Esperienza spirituale nel NT</vt:lpstr>
      <vt:lpstr>II-V SECOLO:  MARTIRIO E VERGINITÀ </vt:lpstr>
      <vt:lpstr>Primi scritti e opera dei Padri apostolici</vt:lpstr>
      <vt:lpstr>Presentazione standard di PowerPoint</vt:lpstr>
      <vt:lpstr>MARTIRI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VERGINITÀ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III-VI secolo MONACHESIMO ANTICO  E PADRI</vt:lpstr>
      <vt:lpstr>Presentazione standard di PowerPoint</vt:lpstr>
      <vt:lpstr>Presentazione standard di PowerPoint</vt:lpstr>
      <vt:lpstr>Presentazione standard di PowerPoint</vt:lpstr>
      <vt:lpstr>I più antichi testi monastici</vt:lpstr>
      <vt:lpstr>Vita di Antonio</vt:lpstr>
      <vt:lpstr>Un passo indietro…</vt:lpstr>
      <vt:lpstr>Presentazione standard di PowerPoint</vt:lpstr>
      <vt:lpstr>Presentazione standard di PowerPoint</vt:lpstr>
      <vt:lpstr>Presentazione standard di PowerPoint</vt:lpstr>
      <vt:lpstr>Vita di Antonio</vt:lpstr>
      <vt:lpstr>Prima tappa. L’esperienza della chiamata</vt:lpstr>
      <vt:lpstr>Presentazione standard di PowerPoint</vt:lpstr>
      <vt:lpstr>Presentazione standard di PowerPoint</vt:lpstr>
      <vt:lpstr>Presentazione standard di PowerPoint</vt:lpstr>
      <vt:lpstr>Seconda tappa. La vita fra i sepolcri: la prova delle fede nella risurrezione e la vittoria di Cristo sul paganesimo interiore</vt:lpstr>
      <vt:lpstr>Presentazione standard di PowerPoint</vt:lpstr>
      <vt:lpstr>Presentazione standard di PowerPoint</vt:lpstr>
      <vt:lpstr>Terza tappa. La lotta che purifica per far vincere Cristo</vt:lpstr>
      <vt:lpstr>Presentazione standard di PowerPoint</vt:lpstr>
      <vt:lpstr>Quarta tappa. La paternità spirituale e la fecondità del “mondo esteriore”</vt:lpstr>
      <vt:lpstr>Presentazione standard di PowerPoint</vt:lpstr>
      <vt:lpstr>Presentazione standard di PowerPoint</vt:lpstr>
      <vt:lpstr>Quinta tappa: il deserto ridiventa paradiso</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Emanuele</dc:creator>
  <cp:lastModifiedBy>Utente Windows</cp:lastModifiedBy>
  <cp:revision>22</cp:revision>
  <dcterms:created xsi:type="dcterms:W3CDTF">2019-11-15T15:45:26Z</dcterms:created>
  <dcterms:modified xsi:type="dcterms:W3CDTF">2019-12-18T08:15:52Z</dcterms:modified>
</cp:coreProperties>
</file>