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2"/>
  </p:sldMasterIdLst>
  <p:sldIdLst>
    <p:sldId id="257" r:id="rId3"/>
    <p:sldId id="258" r:id="rId4"/>
    <p:sldId id="270" r:id="rId5"/>
    <p:sldId id="259" r:id="rId6"/>
    <p:sldId id="264" r:id="rId7"/>
    <p:sldId id="260" r:id="rId8"/>
    <p:sldId id="261" r:id="rId9"/>
    <p:sldId id="265" r:id="rId10"/>
    <p:sldId id="269" r:id="rId11"/>
    <p:sldId id="262" r:id="rId12"/>
    <p:sldId id="266" r:id="rId13"/>
    <p:sldId id="267" r:id="rId14"/>
    <p:sldId id="263"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6E1C2A3-6B76-4618-A8D0-A6E9F4B3C1EE}">
          <p14:sldIdLst>
            <p14:sldId id="257"/>
            <p14:sldId id="258"/>
            <p14:sldId id="270"/>
            <p14:sldId id="259"/>
            <p14:sldId id="264"/>
          </p14:sldIdLst>
        </p14:section>
        <p14:section name="Sezione senza titolo" id="{78EE2094-D987-4836-BD21-BCB079AF25A4}">
          <p14:sldIdLst>
            <p14:sldId id="260"/>
          </p14:sldIdLst>
        </p14:section>
        <p14:section name="Sezione senza titolo" id="{E247E6AA-A9DC-4119-8178-5923D32A7C08}">
          <p14:sldIdLst>
            <p14:sldId id="261"/>
          </p14:sldIdLst>
        </p14:section>
        <p14:section name="Sezione senza titolo" id="{87971530-E8A5-4DA3-A43A-F36431AF82AE}">
          <p14:sldIdLst>
            <p14:sldId id="265"/>
            <p14:sldId id="269"/>
            <p14:sldId id="262"/>
            <p14:sldId id="266"/>
            <p14:sldId id="267"/>
          </p14:sldIdLst>
        </p14:section>
        <p14:section name="Sezione senza titolo" id="{FCD023A0-2999-4F72-96E2-5BA03809AA80}">
          <p14:sldIdLst>
            <p14:sldId id="26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6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583A977F-2504-E741-85B4-8F01994E1F25}" type="datetimeFigureOut">
              <a:rPr lang="en-US" smtClean="0"/>
              <a:t>8/5/2018</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D57F1E4F-1CFF-5643-939E-217C01CDF565}" type="slidenum">
              <a:rPr lang="en-US" smtClean="0"/>
              <a:pPr/>
              <a:t>‹N›</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uppo 11">
            <a:extLst>
              <a:ext uri="{FF2B5EF4-FFF2-40B4-BE49-F238E27FC236}">
                <a16:creationId xmlns:a16="http://schemas.microsoft.com/office/drawing/2014/main" id="{1E09B5A7-EB3F-400B-A56C-EDC7F51E581C}"/>
              </a:ext>
            </a:extLst>
          </p:cNvPr>
          <p:cNvGrpSpPr/>
          <p:nvPr userDrawn="1"/>
        </p:nvGrpSpPr>
        <p:grpSpPr>
          <a:xfrm>
            <a:off x="1714480" y="3929066"/>
            <a:ext cx="7286644" cy="2928958"/>
            <a:chOff x="1714480" y="3929066"/>
            <a:chExt cx="7286644" cy="2928958"/>
          </a:xfrm>
        </p:grpSpPr>
        <p:pic>
          <p:nvPicPr>
            <p:cNvPr id="14" name="Picture 8" descr="C:\Users\ester_mvp\Pictures\Raccolta multimediale Microsoft\j0284897.jpg">
              <a:extLst>
                <a:ext uri="{FF2B5EF4-FFF2-40B4-BE49-F238E27FC236}">
                  <a16:creationId xmlns:a16="http://schemas.microsoft.com/office/drawing/2014/main" id="{22BF2D4B-E820-46B2-80D4-17BF4B0CC05F}"/>
                </a:ext>
              </a:extLst>
            </p:cNvPr>
            <p:cNvPicPr>
              <a:picLocks noChangeAspect="1" noChangeArrowheads="1"/>
            </p:cNvPicPr>
            <p:nvPr userDrawn="1"/>
          </p:nvPicPr>
          <p:blipFill>
            <a:blip r:embed="rId2"/>
            <a:srcRect/>
            <a:stretch>
              <a:fillRect/>
            </a:stretch>
          </p:blipFill>
          <p:spPr bwMode="auto">
            <a:xfrm>
              <a:off x="3857620" y="5337799"/>
              <a:ext cx="2286016" cy="1520201"/>
            </a:xfrm>
            <a:prstGeom prst="ellipse">
              <a:avLst/>
            </a:prstGeom>
            <a:ln>
              <a:noFill/>
            </a:ln>
            <a:effectLst>
              <a:softEdge rad="112500"/>
            </a:effectLst>
          </p:spPr>
        </p:pic>
        <p:pic>
          <p:nvPicPr>
            <p:cNvPr id="15" name="Picture 4" descr="C:\Users\ester_mvp\Pictures\Raccolta multimediale Microsoft\j0285130.jpg">
              <a:extLst>
                <a:ext uri="{FF2B5EF4-FFF2-40B4-BE49-F238E27FC236}">
                  <a16:creationId xmlns:a16="http://schemas.microsoft.com/office/drawing/2014/main" id="{11BBFAB3-EA96-40CF-AD7D-E1D420A9B63D}"/>
                </a:ext>
              </a:extLst>
            </p:cNvPr>
            <p:cNvPicPr>
              <a:picLocks noChangeAspect="1" noChangeArrowheads="1"/>
            </p:cNvPicPr>
            <p:nvPr userDrawn="1"/>
          </p:nvPicPr>
          <p:blipFill>
            <a:blip r:embed="rId3"/>
            <a:srcRect/>
            <a:stretch>
              <a:fillRect/>
            </a:stretch>
          </p:blipFill>
          <p:spPr bwMode="auto">
            <a:xfrm>
              <a:off x="7215206" y="4179147"/>
              <a:ext cx="1785918" cy="2678877"/>
            </a:xfrm>
            <a:prstGeom prst="ellipse">
              <a:avLst/>
            </a:prstGeom>
            <a:ln>
              <a:noFill/>
            </a:ln>
            <a:effectLst>
              <a:softEdge rad="112500"/>
            </a:effectLst>
          </p:spPr>
        </p:pic>
        <p:pic>
          <p:nvPicPr>
            <p:cNvPr id="16" name="Picture 10" descr="C:\Users\ester_mvp\Pictures\Raccolta multimediale Microsoft\j0149059.jpg">
              <a:extLst>
                <a:ext uri="{FF2B5EF4-FFF2-40B4-BE49-F238E27FC236}">
                  <a16:creationId xmlns:a16="http://schemas.microsoft.com/office/drawing/2014/main" id="{ED8E7B2A-C856-435B-8B20-9E1C855400E9}"/>
                </a:ext>
              </a:extLst>
            </p:cNvPr>
            <p:cNvPicPr>
              <a:picLocks noChangeAspect="1" noChangeArrowheads="1"/>
            </p:cNvPicPr>
            <p:nvPr userDrawn="1"/>
          </p:nvPicPr>
          <p:blipFill>
            <a:blip r:embed="rId4"/>
            <a:srcRect r="25781"/>
            <a:stretch>
              <a:fillRect/>
            </a:stretch>
          </p:blipFill>
          <p:spPr bwMode="auto">
            <a:xfrm>
              <a:off x="1714480" y="4214818"/>
              <a:ext cx="2714644" cy="2456688"/>
            </a:xfrm>
            <a:prstGeom prst="ellipse">
              <a:avLst/>
            </a:prstGeom>
            <a:ln>
              <a:noFill/>
            </a:ln>
            <a:effectLst>
              <a:softEdge rad="112500"/>
            </a:effectLst>
          </p:spPr>
        </p:pic>
        <p:pic>
          <p:nvPicPr>
            <p:cNvPr id="17" name="Picture 12" descr="C:\Users\ester_mvp\Pictures\Raccolta multimediale Microsoft\j0284880.jpg">
              <a:extLst>
                <a:ext uri="{FF2B5EF4-FFF2-40B4-BE49-F238E27FC236}">
                  <a16:creationId xmlns:a16="http://schemas.microsoft.com/office/drawing/2014/main" id="{56AB01CD-D4DE-40BF-8469-A48EFF13B8FC}"/>
                </a:ext>
              </a:extLst>
            </p:cNvPr>
            <p:cNvPicPr>
              <a:picLocks noChangeAspect="1" noChangeArrowheads="1"/>
            </p:cNvPicPr>
            <p:nvPr userDrawn="1"/>
          </p:nvPicPr>
          <p:blipFill>
            <a:blip r:embed="rId5"/>
            <a:srcRect t="22656" r="6054" b="16797"/>
            <a:stretch>
              <a:fillRect/>
            </a:stretch>
          </p:blipFill>
          <p:spPr bwMode="auto">
            <a:xfrm flipH="1">
              <a:off x="5429255" y="3929066"/>
              <a:ext cx="2216875" cy="2143140"/>
            </a:xfrm>
            <a:prstGeom prst="ellipse">
              <a:avLst/>
            </a:prstGeom>
            <a:ln>
              <a:noFill/>
            </a:ln>
            <a:effectLst>
              <a:softEdge rad="112500"/>
            </a:effectLst>
          </p:spPr>
        </p:pic>
      </p:grpSp>
    </p:spTree>
    <p:extLst>
      <p:ext uri="{BB962C8B-B14F-4D97-AF65-F5344CB8AC3E}">
        <p14:creationId xmlns:p14="http://schemas.microsoft.com/office/powerpoint/2010/main" val="20106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9066E9-8198-43BD-85A5-FF242F671C62}" type="datetimeFigureOut">
              <a:rPr lang="it-IT" smtClean="0"/>
              <a:pPr/>
              <a:t>05/08/2018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65EDF6-84B7-4B67-A8C9-12609F6D1893}" type="slidenum">
              <a:rPr lang="it-IT" smtClean="0"/>
              <a:pPr/>
              <a:t>‹N›</a:t>
            </a:fld>
            <a:endParaRPr lang="it-IT"/>
          </a:p>
        </p:txBody>
      </p:sp>
    </p:spTree>
    <p:extLst>
      <p:ext uri="{BB962C8B-B14F-4D97-AF65-F5344CB8AC3E}">
        <p14:creationId xmlns:p14="http://schemas.microsoft.com/office/powerpoint/2010/main" val="426624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9066E9-8198-43BD-85A5-FF242F671C62}" type="datetimeFigureOut">
              <a:rPr lang="it-IT" smtClean="0"/>
              <a:pPr/>
              <a:t>05/08/2018</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8B65EDF6-84B7-4B67-A8C9-12609F6D1893}" type="slidenum">
              <a:rPr lang="it-IT" smtClean="0"/>
              <a:pPr/>
              <a:t>‹N›</a:t>
            </a:fld>
            <a:endParaRPr lang="it-IT"/>
          </a:p>
        </p:txBody>
      </p:sp>
    </p:spTree>
    <p:extLst>
      <p:ext uri="{BB962C8B-B14F-4D97-AF65-F5344CB8AC3E}">
        <p14:creationId xmlns:p14="http://schemas.microsoft.com/office/powerpoint/2010/main" val="271519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9066E9-8198-43BD-85A5-FF242F671C62}" type="datetimeFigureOut">
              <a:rPr lang="it-IT" smtClean="0"/>
              <a:pPr/>
              <a:t>05/08/2018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65EDF6-84B7-4B67-A8C9-12609F6D1893}" type="slidenum">
              <a:rPr lang="it-IT" smtClean="0"/>
              <a:pPr/>
              <a:t>‹N›</a:t>
            </a:fld>
            <a:endParaRPr lang="it-IT"/>
          </a:p>
        </p:txBody>
      </p:sp>
    </p:spTree>
    <p:extLst>
      <p:ext uri="{BB962C8B-B14F-4D97-AF65-F5344CB8AC3E}">
        <p14:creationId xmlns:p14="http://schemas.microsoft.com/office/powerpoint/2010/main" val="33560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E59066E9-8198-43BD-85A5-FF242F671C62}" type="datetimeFigureOut">
              <a:rPr lang="it-IT" smtClean="0"/>
              <a:pPr/>
              <a:t>05/08/2018</a:t>
            </a:fld>
            <a:endParaRPr lang="it-IT"/>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8B65EDF6-84B7-4B67-A8C9-12609F6D1893}" type="slidenum">
              <a:rPr lang="it-IT" smtClean="0"/>
              <a:pPr/>
              <a:t>‹N›</a:t>
            </a:fld>
            <a:endParaRPr lang="it-IT"/>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404700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9066E9-8198-43BD-85A5-FF242F671C62}" type="datetimeFigureOut">
              <a:rPr lang="it-IT" smtClean="0"/>
              <a:pPr/>
              <a:t>05/08/2018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B65EDF6-84B7-4B67-A8C9-12609F6D1893}" type="slidenum">
              <a:rPr lang="it-IT" smtClean="0"/>
              <a:pPr/>
              <a:t>‹N›</a:t>
            </a:fld>
            <a:endParaRPr lang="it-IT"/>
          </a:p>
        </p:txBody>
      </p:sp>
    </p:spTree>
    <p:extLst>
      <p:ext uri="{BB962C8B-B14F-4D97-AF65-F5344CB8AC3E}">
        <p14:creationId xmlns:p14="http://schemas.microsoft.com/office/powerpoint/2010/main" val="204062915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941832" y="2909102"/>
            <a:ext cx="3611880" cy="299639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975398" y="2909102"/>
            <a:ext cx="3611880" cy="299639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59066E9-8198-43BD-85A5-FF242F671C62}" type="datetimeFigureOut">
              <a:rPr lang="it-IT" smtClean="0"/>
              <a:pPr/>
              <a:t>05/08/2018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B65EDF6-84B7-4B67-A8C9-12609F6D1893}" type="slidenum">
              <a:rPr lang="it-IT" smtClean="0"/>
              <a:pPr/>
              <a:t>‹N›</a:t>
            </a:fld>
            <a:endParaRPr lang="it-IT"/>
          </a:p>
        </p:txBody>
      </p:sp>
    </p:spTree>
    <p:extLst>
      <p:ext uri="{BB962C8B-B14F-4D97-AF65-F5344CB8AC3E}">
        <p14:creationId xmlns:p14="http://schemas.microsoft.com/office/powerpoint/2010/main" val="259352552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59066E9-8198-43BD-85A5-FF242F671C62}" type="datetimeFigureOut">
              <a:rPr lang="it-IT" smtClean="0"/>
              <a:pPr/>
              <a:t>05/08/2018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B65EDF6-84B7-4B67-A8C9-12609F6D1893}" type="slidenum">
              <a:rPr lang="it-IT" smtClean="0"/>
              <a:pPr/>
              <a:t>‹N›</a:t>
            </a:fld>
            <a:endParaRPr lang="it-IT"/>
          </a:p>
        </p:txBody>
      </p:sp>
    </p:spTree>
    <p:extLst>
      <p:ext uri="{BB962C8B-B14F-4D97-AF65-F5344CB8AC3E}">
        <p14:creationId xmlns:p14="http://schemas.microsoft.com/office/powerpoint/2010/main" val="399130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066E9-8198-43BD-85A5-FF242F671C62}" type="datetimeFigureOut">
              <a:rPr lang="it-IT" smtClean="0"/>
              <a:pPr/>
              <a:t>05/08/2018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B65EDF6-84B7-4B67-A8C9-12609F6D1893}" type="slidenum">
              <a:rPr lang="it-IT" smtClean="0"/>
              <a:pPr/>
              <a:t>‹N›</a:t>
            </a:fld>
            <a:endParaRPr lang="it-IT"/>
          </a:p>
        </p:txBody>
      </p:sp>
    </p:spTree>
    <p:extLst>
      <p:ext uri="{BB962C8B-B14F-4D97-AF65-F5344CB8AC3E}">
        <p14:creationId xmlns:p14="http://schemas.microsoft.com/office/powerpoint/2010/main" val="181941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a:xfrm>
            <a:off x="573789" y="6375679"/>
            <a:ext cx="925016" cy="348462"/>
          </a:xfrm>
        </p:spPr>
        <p:txBody>
          <a:bodyPr/>
          <a:lstStyle/>
          <a:p>
            <a:fld id="{E59066E9-8198-43BD-85A5-FF242F671C62}" type="datetimeFigureOut">
              <a:rPr lang="it-IT" smtClean="0"/>
              <a:pPr/>
              <a:t>05/08/2018</a:t>
            </a:fld>
            <a:endParaRPr lang="it-IT"/>
          </a:p>
        </p:txBody>
      </p:sp>
      <p:sp>
        <p:nvSpPr>
          <p:cNvPr id="6" name="Footer Placeholder 5"/>
          <p:cNvSpPr>
            <a:spLocks noGrp="1"/>
          </p:cNvSpPr>
          <p:nvPr>
            <p:ph type="ftr" sz="quarter" idx="11"/>
          </p:nvPr>
        </p:nvSpPr>
        <p:spPr>
          <a:xfrm>
            <a:off x="1577716" y="6375679"/>
            <a:ext cx="2611634" cy="345796"/>
          </a:xfrm>
        </p:spPr>
        <p:txBody>
          <a:bodyPr/>
          <a:lstStyle/>
          <a:p>
            <a:endParaRPr lang="it-IT"/>
          </a:p>
        </p:txBody>
      </p:sp>
      <p:sp>
        <p:nvSpPr>
          <p:cNvPr id="7" name="Slide Number Placeholder 6"/>
          <p:cNvSpPr>
            <a:spLocks noGrp="1"/>
          </p:cNvSpPr>
          <p:nvPr>
            <p:ph type="sldNum" sz="quarter" idx="12"/>
          </p:nvPr>
        </p:nvSpPr>
        <p:spPr>
          <a:xfrm>
            <a:off x="4268261" y="6375679"/>
            <a:ext cx="924342" cy="345796"/>
          </a:xfrm>
        </p:spPr>
        <p:txBody>
          <a:bodyPr/>
          <a:lstStyle/>
          <a:p>
            <a:fld id="{8B65EDF6-84B7-4B67-A8C9-12609F6D1893}" type="slidenum">
              <a:rPr lang="it-IT" smtClean="0"/>
              <a:pPr/>
              <a:t>‹N›</a:t>
            </a:fld>
            <a:endParaRPr lang="it-IT"/>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753531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a:xfrm>
            <a:off x="574463" y="6375679"/>
            <a:ext cx="924342" cy="348462"/>
          </a:xfrm>
        </p:spPr>
        <p:txBody>
          <a:bodyPr/>
          <a:lstStyle/>
          <a:p>
            <a:fld id="{E59066E9-8198-43BD-85A5-FF242F671C62}" type="datetimeFigureOut">
              <a:rPr lang="it-IT" smtClean="0"/>
              <a:pPr/>
              <a:t>05/08/2018</a:t>
            </a:fld>
            <a:endParaRPr lang="it-IT"/>
          </a:p>
        </p:txBody>
      </p:sp>
      <p:sp>
        <p:nvSpPr>
          <p:cNvPr id="6" name="Footer Placeholder 5"/>
          <p:cNvSpPr>
            <a:spLocks noGrp="1"/>
          </p:cNvSpPr>
          <p:nvPr>
            <p:ph type="ftr" sz="quarter" idx="11"/>
          </p:nvPr>
        </p:nvSpPr>
        <p:spPr>
          <a:xfrm>
            <a:off x="1577716" y="6375679"/>
            <a:ext cx="2611634" cy="345796"/>
          </a:xfrm>
        </p:spPr>
        <p:txBody>
          <a:bodyPr/>
          <a:lstStyle/>
          <a:p>
            <a:endParaRPr lang="it-IT"/>
          </a:p>
        </p:txBody>
      </p:sp>
      <p:sp>
        <p:nvSpPr>
          <p:cNvPr id="7" name="Slide Number Placeholder 6"/>
          <p:cNvSpPr>
            <a:spLocks noGrp="1"/>
          </p:cNvSpPr>
          <p:nvPr>
            <p:ph type="sldNum" sz="quarter" idx="12"/>
          </p:nvPr>
        </p:nvSpPr>
        <p:spPr>
          <a:xfrm>
            <a:off x="4256153" y="6375679"/>
            <a:ext cx="947460" cy="345796"/>
          </a:xfrm>
        </p:spPr>
        <p:txBody>
          <a:bodyPr/>
          <a:lstStyle/>
          <a:p>
            <a:fld id="{8B65EDF6-84B7-4B67-A8C9-12609F6D1893}" type="slidenum">
              <a:rPr lang="it-IT" smtClean="0"/>
              <a:pPr/>
              <a:t>‹N›</a:t>
            </a:fld>
            <a:endParaRPr lang="it-IT"/>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680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E59066E9-8198-43BD-85A5-FF242F671C62}" type="datetimeFigureOut">
              <a:rPr lang="it-IT" smtClean="0"/>
              <a:pPr/>
              <a:t>05/08/2018</a:t>
            </a:fld>
            <a:endParaRPr lang="it-IT"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it-IT"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B65EDF6-84B7-4B67-A8C9-12609F6D1893}" type="slidenum">
              <a:rPr lang="it-IT" smtClean="0"/>
              <a:pPr/>
              <a:t>‹N›</a:t>
            </a:fld>
            <a:endParaRPr lang="it-IT"/>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pic>
        <p:nvPicPr>
          <p:cNvPr id="11" name="Picture 7" descr="C:\Users\ester_mvp\Pictures\Raccolta multimediale Microsoft\j0401619.jpg">
            <a:extLst>
              <a:ext uri="{FF2B5EF4-FFF2-40B4-BE49-F238E27FC236}">
                <a16:creationId xmlns:a16="http://schemas.microsoft.com/office/drawing/2014/main" id="{2CA038A3-0B16-4459-A956-48D901882CCF}"/>
              </a:ext>
            </a:extLst>
          </p:cNvPr>
          <p:cNvPicPr>
            <a:picLocks noChangeAspect="1" noChangeArrowheads="1"/>
          </p:cNvPicPr>
          <p:nvPr userDrawn="1"/>
        </p:nvPicPr>
        <p:blipFill>
          <a:blip r:embed="rId13"/>
          <a:srcRect/>
          <a:stretch>
            <a:fillRect/>
          </a:stretch>
        </p:blipFill>
        <p:spPr bwMode="auto">
          <a:xfrm>
            <a:off x="71406" y="0"/>
            <a:ext cx="1500198" cy="6858000"/>
          </a:xfrm>
          <a:prstGeom prst="rect">
            <a:avLst/>
          </a:prstGeom>
          <a:ln>
            <a:noFill/>
          </a:ln>
          <a:effectLst>
            <a:softEdge rad="112500"/>
          </a:effectLst>
        </p:spPr>
      </p:pic>
    </p:spTree>
    <p:extLst>
      <p:ext uri="{BB962C8B-B14F-4D97-AF65-F5344CB8AC3E}">
        <p14:creationId xmlns:p14="http://schemas.microsoft.com/office/powerpoint/2010/main" val="8691416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B29A3-4D32-46C6-A208-24434D446A22}"/>
              </a:ext>
            </a:extLst>
          </p:cNvPr>
          <p:cNvSpPr>
            <a:spLocks noGrp="1"/>
          </p:cNvSpPr>
          <p:nvPr>
            <p:ph type="title"/>
          </p:nvPr>
        </p:nvSpPr>
        <p:spPr>
          <a:xfrm>
            <a:off x="2432197" y="1073889"/>
            <a:ext cx="6140303" cy="5307439"/>
          </a:xfrm>
        </p:spPr>
        <p:txBody>
          <a:bodyPr>
            <a:normAutofit fontScale="90000"/>
          </a:bodyPr>
          <a:lstStyle/>
          <a:p>
            <a:pPr algn="r"/>
            <a:br>
              <a:rPr lang="it-IT" dirty="0"/>
            </a:br>
            <a:br>
              <a:rPr lang="it-IT" dirty="0"/>
            </a:br>
            <a:br>
              <a:rPr lang="it-IT" dirty="0"/>
            </a:br>
            <a:br>
              <a:rPr lang="it-IT" dirty="0"/>
            </a:br>
            <a:br>
              <a:rPr lang="it-IT" dirty="0"/>
            </a:br>
            <a:r>
              <a:rPr lang="it-IT" dirty="0"/>
              <a:t>CORSO DI DIRITTO CANONICO ii</a:t>
            </a:r>
          </a:p>
        </p:txBody>
      </p:sp>
      <p:sp>
        <p:nvSpPr>
          <p:cNvPr id="3" name="Segnaposto testo 2">
            <a:extLst>
              <a:ext uri="{FF2B5EF4-FFF2-40B4-BE49-F238E27FC236}">
                <a16:creationId xmlns:a16="http://schemas.microsoft.com/office/drawing/2014/main" id="{2B3C1FD3-66A9-4E2A-9EBC-95913288BFD8}"/>
              </a:ext>
            </a:extLst>
          </p:cNvPr>
          <p:cNvSpPr>
            <a:spLocks noGrp="1"/>
          </p:cNvSpPr>
          <p:nvPr>
            <p:ph type="body" idx="1"/>
          </p:nvPr>
        </p:nvSpPr>
        <p:spPr>
          <a:xfrm>
            <a:off x="1571603" y="2906713"/>
            <a:ext cx="6923109" cy="1818431"/>
          </a:xfrm>
        </p:spPr>
        <p:txBody>
          <a:bodyPr/>
          <a:lstStyle/>
          <a:p>
            <a:pPr algn="ctr"/>
            <a:r>
              <a:rPr lang="it-IT" dirty="0"/>
              <a:t>Scuola Teologica Diocesana 2018-2019</a:t>
            </a:r>
          </a:p>
        </p:txBody>
      </p:sp>
      <p:pic>
        <p:nvPicPr>
          <p:cNvPr id="5" name="Immagine 4">
            <a:extLst>
              <a:ext uri="{FF2B5EF4-FFF2-40B4-BE49-F238E27FC236}">
                <a16:creationId xmlns:a16="http://schemas.microsoft.com/office/drawing/2014/main" id="{684B1719-1564-49ED-9205-B3B307CF856A}"/>
              </a:ext>
            </a:extLst>
          </p:cNvPr>
          <p:cNvPicPr>
            <a:picLocks noChangeAspect="1"/>
          </p:cNvPicPr>
          <p:nvPr/>
        </p:nvPicPr>
        <p:blipFill>
          <a:blip r:embed="rId2"/>
          <a:stretch>
            <a:fillRect/>
          </a:stretch>
        </p:blipFill>
        <p:spPr>
          <a:xfrm>
            <a:off x="6156176" y="-8042"/>
            <a:ext cx="2987824" cy="2428930"/>
          </a:xfrm>
          <a:prstGeom prst="rect">
            <a:avLst/>
          </a:prstGeom>
        </p:spPr>
      </p:pic>
    </p:spTree>
    <p:extLst>
      <p:ext uri="{BB962C8B-B14F-4D97-AF65-F5344CB8AC3E}">
        <p14:creationId xmlns:p14="http://schemas.microsoft.com/office/powerpoint/2010/main" val="35886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2AEC63-8137-46C9-87EE-F37C69D64083}"/>
              </a:ext>
            </a:extLst>
          </p:cNvPr>
          <p:cNvSpPr>
            <a:spLocks noGrp="1"/>
          </p:cNvSpPr>
          <p:nvPr>
            <p:ph type="title"/>
          </p:nvPr>
        </p:nvSpPr>
        <p:spPr>
          <a:xfrm>
            <a:off x="2411760" y="4077072"/>
            <a:ext cx="5578896" cy="1691903"/>
          </a:xfrm>
        </p:spPr>
        <p:txBody>
          <a:bodyPr>
            <a:normAutofit fontScale="90000"/>
          </a:bodyPr>
          <a:lstStyle/>
          <a:p>
            <a:r>
              <a:rPr lang="it-IT" dirty="0"/>
              <a:t>MATERIALE E LETTURE CONSIGLIATE</a:t>
            </a:r>
          </a:p>
        </p:txBody>
      </p:sp>
    </p:spTree>
    <p:extLst>
      <p:ext uri="{BB962C8B-B14F-4D97-AF65-F5344CB8AC3E}">
        <p14:creationId xmlns:p14="http://schemas.microsoft.com/office/powerpoint/2010/main" val="373184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tx1"/>
          </a:fgClr>
          <a:bgClr>
            <a:schemeClr val="bg1"/>
          </a:bgClr>
        </a:patt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DB292-AC29-4469-82D1-7271C41772F3}"/>
              </a:ext>
            </a:extLst>
          </p:cNvPr>
          <p:cNvSpPr>
            <a:spLocks noGrp="1"/>
          </p:cNvSpPr>
          <p:nvPr>
            <p:ph type="title"/>
          </p:nvPr>
        </p:nvSpPr>
        <p:spPr>
          <a:xfrm>
            <a:off x="938758" y="1124743"/>
            <a:ext cx="7633742" cy="749773"/>
          </a:xfrm>
        </p:spPr>
        <p:txBody>
          <a:bodyPr>
            <a:normAutofit fontScale="90000"/>
          </a:bodyPr>
          <a:lstStyle/>
          <a:p>
            <a:pPr algn="ctr"/>
            <a:r>
              <a:rPr lang="it-IT" i="1" dirty="0"/>
              <a:t>      MATERIALE</a:t>
            </a:r>
          </a:p>
        </p:txBody>
      </p:sp>
      <p:sp>
        <p:nvSpPr>
          <p:cNvPr id="3" name="Segnaposto contenuto 2">
            <a:extLst>
              <a:ext uri="{FF2B5EF4-FFF2-40B4-BE49-F238E27FC236}">
                <a16:creationId xmlns:a16="http://schemas.microsoft.com/office/drawing/2014/main" id="{28583A27-95EC-4BE9-BC0B-838C4BF9E501}"/>
              </a:ext>
            </a:extLst>
          </p:cNvPr>
          <p:cNvSpPr>
            <a:spLocks noGrp="1"/>
          </p:cNvSpPr>
          <p:nvPr>
            <p:ph idx="1"/>
          </p:nvPr>
        </p:nvSpPr>
        <p:spPr>
          <a:xfrm>
            <a:off x="2123728" y="2420888"/>
            <a:ext cx="6448772" cy="3458705"/>
          </a:xfrm>
        </p:spPr>
        <p:txBody>
          <a:bodyPr/>
          <a:lstStyle/>
          <a:p>
            <a:pPr marL="0" indent="0" algn="ctr">
              <a:buNone/>
            </a:pPr>
            <a:r>
              <a:rPr lang="it-IT" sz="2800" b="1" dirty="0"/>
              <a:t>J. I. ARRIETA, </a:t>
            </a:r>
            <a:r>
              <a:rPr lang="it-IT" sz="2800" i="1" dirty="0"/>
              <a:t>Il Codice di diritto Canonico commentato e leggi complementari,</a:t>
            </a:r>
            <a:r>
              <a:rPr lang="it-IT" sz="2800" b="1" dirty="0"/>
              <a:t> Ed. Coletti a San Pietro 2015;</a:t>
            </a:r>
          </a:p>
          <a:p>
            <a:pPr marL="0" indent="0" algn="ctr">
              <a:buNone/>
            </a:pPr>
            <a:r>
              <a:rPr lang="it-IT" sz="2800" b="1" dirty="0"/>
              <a:t>	Il materiale (cartaceo e non) fornito durante le lezioni.</a:t>
            </a:r>
          </a:p>
          <a:p>
            <a:endParaRPr lang="it-IT" dirty="0"/>
          </a:p>
        </p:txBody>
      </p:sp>
    </p:spTree>
    <p:extLst>
      <p:ext uri="{BB962C8B-B14F-4D97-AF65-F5344CB8AC3E}">
        <p14:creationId xmlns:p14="http://schemas.microsoft.com/office/powerpoint/2010/main" val="301778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925BF-24B8-47CD-A14D-40A447DDFBA0}"/>
              </a:ext>
            </a:extLst>
          </p:cNvPr>
          <p:cNvSpPr>
            <a:spLocks noGrp="1"/>
          </p:cNvSpPr>
          <p:nvPr>
            <p:ph type="title"/>
          </p:nvPr>
        </p:nvSpPr>
        <p:spPr/>
        <p:txBody>
          <a:bodyPr/>
          <a:lstStyle/>
          <a:p>
            <a:pPr algn="ctr"/>
            <a:r>
              <a:rPr lang="it-IT" i="1" dirty="0"/>
              <a:t>BIBLIOGRAFIA</a:t>
            </a:r>
          </a:p>
        </p:txBody>
      </p:sp>
      <p:sp>
        <p:nvSpPr>
          <p:cNvPr id="3" name="Segnaposto contenuto 2">
            <a:extLst>
              <a:ext uri="{FF2B5EF4-FFF2-40B4-BE49-F238E27FC236}">
                <a16:creationId xmlns:a16="http://schemas.microsoft.com/office/drawing/2014/main" id="{B1D7CEA1-CCA1-4590-AA99-B37C648AFD22}"/>
              </a:ext>
            </a:extLst>
          </p:cNvPr>
          <p:cNvSpPr>
            <a:spLocks noGrp="1"/>
          </p:cNvSpPr>
          <p:nvPr>
            <p:ph idx="1"/>
          </p:nvPr>
        </p:nvSpPr>
        <p:spPr>
          <a:xfrm>
            <a:off x="1500166" y="1600200"/>
            <a:ext cx="7429552" cy="5141168"/>
          </a:xfrm>
          <a:solidFill>
            <a:schemeClr val="accent6">
              <a:lumMod val="20000"/>
              <a:lumOff val="80000"/>
            </a:schemeClr>
          </a:solidFill>
        </p:spPr>
        <p:txBody>
          <a:bodyPr>
            <a:normAutofit fontScale="62500" lnSpcReduction="20000"/>
          </a:bodyPr>
          <a:lstStyle/>
          <a:p>
            <a:pPr marL="0" indent="0" algn="just">
              <a:buNone/>
            </a:pPr>
            <a:r>
              <a:rPr lang="it-IT" dirty="0"/>
              <a:t>-</a:t>
            </a:r>
            <a:r>
              <a:rPr lang="it-IT" sz="2900" dirty="0"/>
              <a:t>AA.VV, </a:t>
            </a:r>
            <a:r>
              <a:rPr lang="it-IT" sz="2900" i="1" dirty="0"/>
              <a:t>Il diritto del ministero della Chiesa,</a:t>
            </a:r>
            <a:r>
              <a:rPr lang="it-IT" sz="2900" dirty="0"/>
              <a:t> volume III, </a:t>
            </a:r>
            <a:r>
              <a:rPr lang="it-IT" sz="2900" dirty="0" err="1"/>
              <a:t>Lateran</a:t>
            </a:r>
            <a:r>
              <a:rPr lang="it-IT" sz="2900" dirty="0"/>
              <a:t> </a:t>
            </a:r>
            <a:r>
              <a:rPr lang="it-IT" sz="2900" dirty="0" err="1"/>
              <a:t>University</a:t>
            </a:r>
            <a:r>
              <a:rPr lang="it-IT" sz="2900" dirty="0"/>
              <a:t> Press Roma 1992 (pagg. 11-164; 303- 315 e 317-345);</a:t>
            </a:r>
          </a:p>
          <a:p>
            <a:pPr marL="0" indent="0" algn="just">
              <a:buNone/>
            </a:pPr>
            <a:r>
              <a:rPr lang="it-IT" sz="2900" dirty="0"/>
              <a:t>-AA.VV, </a:t>
            </a:r>
            <a:r>
              <a:rPr lang="it-IT" sz="2900" i="1" dirty="0"/>
              <a:t>I sacramenti della Ch</a:t>
            </a:r>
            <a:r>
              <a:rPr lang="it-IT" sz="2900" dirty="0"/>
              <a:t>iesa, EDB 1989. Particolarmente ampi ed interessanti i contributi dedicati alla Eucaristia (J.MANZANARES) e alla Penitenza (DE PAOLIS).</a:t>
            </a:r>
          </a:p>
          <a:p>
            <a:pPr marL="0" indent="0" algn="just">
              <a:buNone/>
            </a:pPr>
            <a:r>
              <a:rPr lang="it-IT" sz="2900" dirty="0"/>
              <a:t>-E. Baura, </a:t>
            </a:r>
            <a:r>
              <a:rPr lang="it-IT" sz="2900" i="1" dirty="0"/>
              <a:t>Parte generale di diritto Canonico</a:t>
            </a:r>
            <a:r>
              <a:rPr lang="it-IT" sz="2900" dirty="0"/>
              <a:t>, </a:t>
            </a:r>
            <a:r>
              <a:rPr lang="it-IT" sz="2900" dirty="0" err="1"/>
              <a:t>Edusc</a:t>
            </a:r>
            <a:r>
              <a:rPr lang="it-IT" sz="2900" dirty="0"/>
              <a:t> 2013.</a:t>
            </a:r>
          </a:p>
          <a:p>
            <a:pPr marL="0" indent="0" algn="just">
              <a:buNone/>
            </a:pPr>
            <a:r>
              <a:rPr lang="it-IT" sz="2900" dirty="0"/>
              <a:t>-A. D’Auria</a:t>
            </a:r>
            <a:r>
              <a:rPr lang="it-IT" sz="2900" i="1" dirty="0"/>
              <a:t>, Il matrimonio nel Diritto della Chiesa</a:t>
            </a:r>
            <a:r>
              <a:rPr lang="it-IT" sz="2900" dirty="0"/>
              <a:t>, </a:t>
            </a:r>
            <a:r>
              <a:rPr lang="it-IT" sz="2900" dirty="0" err="1"/>
              <a:t>Lateran</a:t>
            </a:r>
            <a:r>
              <a:rPr lang="it-IT" sz="2900" dirty="0"/>
              <a:t> </a:t>
            </a:r>
            <a:r>
              <a:rPr lang="it-IT" sz="2900" dirty="0" err="1"/>
              <a:t>University</a:t>
            </a:r>
            <a:r>
              <a:rPr lang="it-IT" sz="2900" dirty="0"/>
              <a:t> Press.</a:t>
            </a:r>
          </a:p>
          <a:p>
            <a:pPr marL="0" indent="0" algn="just">
              <a:buNone/>
            </a:pPr>
            <a:r>
              <a:rPr lang="it-IT" sz="2900" dirty="0"/>
              <a:t>-P. Bianchi, </a:t>
            </a:r>
            <a:r>
              <a:rPr lang="it-IT" sz="2900" i="1" dirty="0"/>
              <a:t>Quando il matrimonio è nullo? guida ai motivi di nullità matrimoniale per pastori, consulenti, fedeli</a:t>
            </a:r>
            <a:r>
              <a:rPr lang="it-IT" sz="2900" dirty="0"/>
              <a:t>, Ed. Ancora 2007.</a:t>
            </a:r>
          </a:p>
          <a:p>
            <a:pPr marL="0" indent="0" algn="just">
              <a:buNone/>
            </a:pPr>
            <a:r>
              <a:rPr lang="it-IT" sz="2900" dirty="0"/>
              <a:t>-E. </a:t>
            </a:r>
            <a:r>
              <a:rPr lang="it-IT" sz="2900" dirty="0" err="1"/>
              <a:t>Corecco</a:t>
            </a:r>
            <a:r>
              <a:rPr lang="it-IT" sz="2900" dirty="0"/>
              <a:t> - L. Gerosa, </a:t>
            </a:r>
            <a:r>
              <a:rPr lang="it-IT" sz="2900" i="1" dirty="0"/>
              <a:t>Il diritto della Chiesa</a:t>
            </a:r>
            <a:r>
              <a:rPr lang="it-IT" sz="2900" dirty="0"/>
              <a:t>, Ed. </a:t>
            </a:r>
            <a:r>
              <a:rPr lang="it-IT" sz="2900" dirty="0" err="1"/>
              <a:t>Jaka</a:t>
            </a:r>
            <a:r>
              <a:rPr lang="it-IT" sz="2900" dirty="0"/>
              <a:t> Book, Milano 1995 (pag. 99-203)</a:t>
            </a:r>
          </a:p>
          <a:p>
            <a:pPr marL="0" indent="0" algn="just">
              <a:buNone/>
            </a:pPr>
            <a:r>
              <a:rPr lang="it-IT" sz="2900" dirty="0"/>
              <a:t>-G. Feliciani, </a:t>
            </a:r>
            <a:r>
              <a:rPr lang="it-IT" sz="2900" i="1" dirty="0"/>
              <a:t>Le basi del diritto canonico</a:t>
            </a:r>
            <a:r>
              <a:rPr lang="it-IT" sz="2900" dirty="0"/>
              <a:t>, Ed. Il Mulino, 2011.</a:t>
            </a:r>
          </a:p>
          <a:p>
            <a:pPr marL="0" indent="0" algn="just">
              <a:buNone/>
            </a:pPr>
            <a:r>
              <a:rPr lang="it-IT" sz="2900" dirty="0"/>
              <a:t>-G. Feliciani, </a:t>
            </a:r>
            <a:r>
              <a:rPr lang="it-IT" sz="2900" i="1" dirty="0"/>
              <a:t>Il Popolo di Dio</a:t>
            </a:r>
            <a:r>
              <a:rPr lang="it-IT" sz="2900" dirty="0"/>
              <a:t>, Ed. Il Mulino, 2003.</a:t>
            </a:r>
          </a:p>
          <a:p>
            <a:pPr marL="0" indent="0" algn="just">
              <a:buNone/>
            </a:pPr>
            <a:r>
              <a:rPr lang="it-IT" sz="2900" dirty="0"/>
              <a:t>-B. F. </a:t>
            </a:r>
            <a:r>
              <a:rPr lang="it-IT" sz="2900" dirty="0" err="1"/>
              <a:t>Pighin</a:t>
            </a:r>
            <a:r>
              <a:rPr lang="it-IT" sz="2900" dirty="0"/>
              <a:t>, </a:t>
            </a:r>
            <a:r>
              <a:rPr lang="it-IT" sz="2900" i="1" dirty="0"/>
              <a:t>Diritto Sacramentale Canonico</a:t>
            </a:r>
            <a:r>
              <a:rPr lang="it-IT" sz="2900" dirty="0"/>
              <a:t>, Ed. </a:t>
            </a:r>
            <a:r>
              <a:rPr lang="it-IT" sz="2900" dirty="0" err="1"/>
              <a:t>Marcianum</a:t>
            </a:r>
            <a:r>
              <a:rPr lang="it-IT" sz="2900" dirty="0"/>
              <a:t> 2016.</a:t>
            </a:r>
          </a:p>
          <a:p>
            <a:pPr marL="0" indent="0" algn="just">
              <a:buNone/>
            </a:pPr>
            <a:r>
              <a:rPr lang="it-IT" sz="2900" dirty="0"/>
              <a:t>-E. Zanetti, </a:t>
            </a:r>
            <a:r>
              <a:rPr lang="it-IT" sz="2900" i="1" dirty="0"/>
              <a:t>Porte aperte</a:t>
            </a:r>
            <a:r>
              <a:rPr lang="it-IT" sz="2900" dirty="0"/>
              <a:t>, Ed. Ancora 2016, (accompagnare, discernere, integrare vissuti di separazione, divorzio o nuova unione alla luce </a:t>
            </a:r>
            <a:r>
              <a:rPr lang="it-IT" sz="2900" i="1" dirty="0"/>
              <a:t>dell’</a:t>
            </a:r>
            <a:r>
              <a:rPr lang="it-IT" sz="2900" i="1" dirty="0" err="1"/>
              <a:t>Amoris</a:t>
            </a:r>
            <a:r>
              <a:rPr lang="it-IT" sz="2900" i="1" dirty="0"/>
              <a:t> </a:t>
            </a:r>
            <a:r>
              <a:rPr lang="it-IT" sz="2900" i="1" dirty="0" err="1"/>
              <a:t>Laetitia</a:t>
            </a:r>
            <a:r>
              <a:rPr lang="it-IT" sz="2900" i="1" dirty="0"/>
              <a:t>).</a:t>
            </a:r>
          </a:p>
          <a:p>
            <a:endParaRPr lang="it-IT" dirty="0"/>
          </a:p>
        </p:txBody>
      </p:sp>
    </p:spTree>
    <p:extLst>
      <p:ext uri="{BB962C8B-B14F-4D97-AF65-F5344CB8AC3E}">
        <p14:creationId xmlns:p14="http://schemas.microsoft.com/office/powerpoint/2010/main" val="348041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C733-37AB-43F6-B7FC-657C5F2453F9}"/>
              </a:ext>
            </a:extLst>
          </p:cNvPr>
          <p:cNvSpPr>
            <a:spLocks noGrp="1"/>
          </p:cNvSpPr>
          <p:nvPr>
            <p:ph type="title"/>
          </p:nvPr>
        </p:nvSpPr>
        <p:spPr>
          <a:xfrm>
            <a:off x="2627784" y="836711"/>
            <a:ext cx="5944716" cy="1037805"/>
          </a:xfrm>
        </p:spPr>
        <p:txBody>
          <a:bodyPr/>
          <a:lstStyle/>
          <a:p>
            <a:pPr algn="ctr"/>
            <a:r>
              <a:rPr lang="it-IT" i="1" dirty="0"/>
              <a:t>Altre indicazioni</a:t>
            </a:r>
          </a:p>
        </p:txBody>
      </p:sp>
      <p:sp>
        <p:nvSpPr>
          <p:cNvPr id="3" name="Segnaposto contenuto 2">
            <a:extLst>
              <a:ext uri="{FF2B5EF4-FFF2-40B4-BE49-F238E27FC236}">
                <a16:creationId xmlns:a16="http://schemas.microsoft.com/office/drawing/2014/main" id="{BA435989-210E-4849-A5CB-73B8CEBF0659}"/>
              </a:ext>
            </a:extLst>
          </p:cNvPr>
          <p:cNvSpPr>
            <a:spLocks noGrp="1"/>
          </p:cNvSpPr>
          <p:nvPr>
            <p:ph idx="1"/>
          </p:nvPr>
        </p:nvSpPr>
        <p:spPr>
          <a:xfrm>
            <a:off x="2915816" y="2286002"/>
            <a:ext cx="5656684" cy="3593591"/>
          </a:xfrm>
        </p:spPr>
        <p:txBody>
          <a:bodyPr/>
          <a:lstStyle/>
          <a:p>
            <a:pPr marL="0" indent="0" algn="ctr">
              <a:buNone/>
            </a:pPr>
            <a:r>
              <a:rPr lang="it-IT" dirty="0"/>
              <a:t>1) durante il corso verranno segnalate alcune tra le più importanti pubblicazioni di riferimento;</a:t>
            </a:r>
          </a:p>
          <a:p>
            <a:pPr marL="0" indent="0" algn="ctr">
              <a:buNone/>
            </a:pPr>
            <a:r>
              <a:rPr lang="it-IT" dirty="0"/>
              <a:t>2) colloquio finale.</a:t>
            </a:r>
          </a:p>
        </p:txBody>
      </p:sp>
      <p:pic>
        <p:nvPicPr>
          <p:cNvPr id="4" name="Immagine 3">
            <a:extLst>
              <a:ext uri="{FF2B5EF4-FFF2-40B4-BE49-F238E27FC236}">
                <a16:creationId xmlns:a16="http://schemas.microsoft.com/office/drawing/2014/main" id="{53BEFCB0-8090-4D1F-9BA2-17989D7D43AA}"/>
              </a:ext>
            </a:extLst>
          </p:cNvPr>
          <p:cNvPicPr>
            <a:picLocks noChangeAspect="1"/>
          </p:cNvPicPr>
          <p:nvPr/>
        </p:nvPicPr>
        <p:blipFill>
          <a:blip r:embed="rId2"/>
          <a:stretch>
            <a:fillRect/>
          </a:stretch>
        </p:blipFill>
        <p:spPr>
          <a:xfrm>
            <a:off x="3059832" y="4082797"/>
            <a:ext cx="4392488" cy="2463077"/>
          </a:xfrm>
          <a:prstGeom prst="rect">
            <a:avLst/>
          </a:prstGeom>
        </p:spPr>
      </p:pic>
    </p:spTree>
    <p:extLst>
      <p:ext uri="{BB962C8B-B14F-4D97-AF65-F5344CB8AC3E}">
        <p14:creationId xmlns:p14="http://schemas.microsoft.com/office/powerpoint/2010/main" val="427918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diagBrick">
          <a:fgClr>
            <a:schemeClr val="bg2"/>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8879A2A-AC8B-45F8-B37B-41402B98AFB4}"/>
              </a:ext>
            </a:extLst>
          </p:cNvPr>
          <p:cNvSpPr>
            <a:spLocks noGrp="1"/>
          </p:cNvSpPr>
          <p:nvPr>
            <p:ph idx="1"/>
          </p:nvPr>
        </p:nvSpPr>
        <p:spPr>
          <a:xfrm>
            <a:off x="1907704" y="2276872"/>
            <a:ext cx="6664796" cy="3602721"/>
          </a:xfrm>
          <a:solidFill>
            <a:schemeClr val="accent6">
              <a:lumMod val="20000"/>
              <a:lumOff val="80000"/>
            </a:schemeClr>
          </a:solidFill>
        </p:spPr>
        <p:txBody>
          <a:bodyPr/>
          <a:lstStyle/>
          <a:p>
            <a:pPr marL="0" indent="0" algn="r">
              <a:buNone/>
            </a:pPr>
            <a:r>
              <a:rPr lang="it-IT" dirty="0"/>
              <a:t>   «</a:t>
            </a:r>
            <a:r>
              <a:rPr lang="it-IT" sz="2800" dirty="0"/>
              <a:t>Lo studio ed in generale la ricerca della verità e della bellezza sono una sfera delle attività nella quale ci è consentito di rimanere bambini per tutta la vita »</a:t>
            </a:r>
          </a:p>
          <a:p>
            <a:pPr marL="0" indent="0" algn="r">
              <a:buNone/>
            </a:pPr>
            <a:r>
              <a:rPr lang="it-IT" sz="2800" dirty="0"/>
              <a:t>    (Albert Einstein</a:t>
            </a:r>
            <a:r>
              <a:rPr lang="it-IT" dirty="0"/>
              <a:t>) </a:t>
            </a:r>
          </a:p>
        </p:txBody>
      </p:sp>
    </p:spTree>
    <p:extLst>
      <p:ext uri="{BB962C8B-B14F-4D97-AF65-F5344CB8AC3E}">
        <p14:creationId xmlns:p14="http://schemas.microsoft.com/office/powerpoint/2010/main" val="239175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8DB49-C1DD-4631-AC19-75F018154B5E}"/>
              </a:ext>
            </a:extLst>
          </p:cNvPr>
          <p:cNvSpPr>
            <a:spLocks noGrp="1"/>
          </p:cNvSpPr>
          <p:nvPr>
            <p:ph type="title"/>
          </p:nvPr>
        </p:nvSpPr>
        <p:spPr>
          <a:xfrm>
            <a:off x="1331640" y="382385"/>
            <a:ext cx="7240860" cy="886375"/>
          </a:xfrm>
        </p:spPr>
        <p:txBody>
          <a:bodyPr>
            <a:normAutofit fontScale="90000"/>
          </a:bodyPr>
          <a:lstStyle/>
          <a:p>
            <a:r>
              <a:rPr lang="it-IT" dirty="0"/>
              <a:t>Breve Premessa del Corso</a:t>
            </a:r>
            <a:br>
              <a:rPr lang="it-IT" dirty="0"/>
            </a:br>
            <a:endParaRPr lang="it-IT" dirty="0"/>
          </a:p>
        </p:txBody>
      </p:sp>
      <p:sp>
        <p:nvSpPr>
          <p:cNvPr id="3" name="CasellaDiTesto 2">
            <a:extLst>
              <a:ext uri="{FF2B5EF4-FFF2-40B4-BE49-F238E27FC236}">
                <a16:creationId xmlns:a16="http://schemas.microsoft.com/office/drawing/2014/main" id="{E0EB58C0-7D54-4485-BD24-FEAA4094067D}"/>
              </a:ext>
            </a:extLst>
          </p:cNvPr>
          <p:cNvSpPr txBox="1"/>
          <p:nvPr/>
        </p:nvSpPr>
        <p:spPr>
          <a:xfrm>
            <a:off x="1835696" y="1700808"/>
            <a:ext cx="6696744" cy="4247317"/>
          </a:xfrm>
          <a:prstGeom prst="rect">
            <a:avLst/>
          </a:prstGeom>
          <a:noFill/>
        </p:spPr>
        <p:txBody>
          <a:bodyPr wrap="square" rtlCol="0">
            <a:spAutoFit/>
          </a:bodyPr>
          <a:lstStyle/>
          <a:p>
            <a:pPr algn="just"/>
            <a:r>
              <a:rPr lang="it-IT" dirty="0"/>
              <a:t>Il Corso di diritto Canonico si articolerà in 8 lezioni, ciascuna di 1 ora e 30 minuti secondo l’orario fissato dalla Scuola teologica. Lo scopo del Corso sarà quello di offrire ai partecipanti una visione semplice e chiara sugli argomenti che verranno trattati sotto il profilo teologico-pastorale, ma soprattutto giuridico. Indispensabile a tal fine la consultazione e la lettura del Codice indicato. Si potranno così affinare le conoscenze sul divenire storico del diritto della Chiesa con particolare riguardo alla funzione di insegnare e al settenario. La sintesi globale permetterà di far emergere quali siano i diritti dei fedeli a ricevere dai pastori i doni salvifici, affidati da Cristo alla Chiesa per la crescita di tutto il popolo di Dio. L’obiettivo sarà anche quello di maturare la presa di consapevolezza del filo conduttore che unifica tutta l’attività salvifica della Chiesa sia nell’amministrazione dei sacramenti che nell’esercizio della potestà coattiva e nell’amministrazione della giustizia qualora i vari casi ricorrano.</a:t>
            </a:r>
          </a:p>
        </p:txBody>
      </p:sp>
    </p:spTree>
    <p:extLst>
      <p:ext uri="{BB962C8B-B14F-4D97-AF65-F5344CB8AC3E}">
        <p14:creationId xmlns:p14="http://schemas.microsoft.com/office/powerpoint/2010/main" val="162741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05AB031-3F80-4526-9130-68F270BA5D35}"/>
              </a:ext>
            </a:extLst>
          </p:cNvPr>
          <p:cNvSpPr>
            <a:spLocks noGrp="1"/>
          </p:cNvSpPr>
          <p:nvPr>
            <p:ph idx="1"/>
          </p:nvPr>
        </p:nvSpPr>
        <p:spPr>
          <a:blipFill>
            <a:blip r:embed="rId2"/>
            <a:tile tx="0" ty="0" sx="100000" sy="100000" flip="none" algn="tl"/>
          </a:blipFill>
        </p:spPr>
        <p:txBody>
          <a:bodyPr/>
          <a:lstStyle/>
          <a:p>
            <a:pPr marL="0" indent="0">
              <a:buNone/>
            </a:pPr>
            <a:endParaRPr lang="it-IT" dirty="0"/>
          </a:p>
          <a:p>
            <a:pPr marL="0" indent="0">
              <a:buNone/>
            </a:pPr>
            <a:endParaRPr lang="it-IT" dirty="0"/>
          </a:p>
          <a:p>
            <a:pPr marL="0" indent="0">
              <a:buNone/>
            </a:pPr>
            <a:r>
              <a:rPr lang="it-IT" dirty="0"/>
              <a:t>L’intuizione di fondo sarà quella di comprendere come il Diritto della Chiesa sia utilmente informato (cfr. OT 16,4) e perciò spiegabile, a partire da 3 elementi primordiali della Costituzione ecclesiale: Parola, sacramento e Carisma.</a:t>
            </a:r>
          </a:p>
        </p:txBody>
      </p:sp>
      <p:pic>
        <p:nvPicPr>
          <p:cNvPr id="5" name="Immagine 4">
            <a:extLst>
              <a:ext uri="{FF2B5EF4-FFF2-40B4-BE49-F238E27FC236}">
                <a16:creationId xmlns:a16="http://schemas.microsoft.com/office/drawing/2014/main" id="{5C068481-F2E0-4F24-987E-CD38EC74E1D9}"/>
              </a:ext>
            </a:extLst>
          </p:cNvPr>
          <p:cNvPicPr>
            <a:picLocks noChangeAspect="1"/>
          </p:cNvPicPr>
          <p:nvPr/>
        </p:nvPicPr>
        <p:blipFill>
          <a:blip r:embed="rId3"/>
          <a:stretch>
            <a:fillRect/>
          </a:stretch>
        </p:blipFill>
        <p:spPr>
          <a:xfrm>
            <a:off x="5652121" y="1801887"/>
            <a:ext cx="3491880" cy="3222104"/>
          </a:xfrm>
          <a:prstGeom prst="rect">
            <a:avLst/>
          </a:prstGeom>
        </p:spPr>
      </p:pic>
    </p:spTree>
    <p:extLst>
      <p:ext uri="{BB962C8B-B14F-4D97-AF65-F5344CB8AC3E}">
        <p14:creationId xmlns:p14="http://schemas.microsoft.com/office/powerpoint/2010/main" val="201976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8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BC5C0-94C2-4EB6-B617-AAB6B3E7A92F}"/>
              </a:ext>
            </a:extLst>
          </p:cNvPr>
          <p:cNvSpPr>
            <a:spLocks noGrp="1"/>
          </p:cNvSpPr>
          <p:nvPr>
            <p:ph type="title"/>
          </p:nvPr>
        </p:nvSpPr>
        <p:spPr/>
        <p:txBody>
          <a:bodyPr/>
          <a:lstStyle/>
          <a:p>
            <a:br>
              <a:rPr lang="it-IT" dirty="0"/>
            </a:br>
            <a:r>
              <a:rPr lang="it-IT" dirty="0"/>
              <a:t>              STRUTTURA</a:t>
            </a:r>
          </a:p>
        </p:txBody>
      </p:sp>
      <p:sp>
        <p:nvSpPr>
          <p:cNvPr id="3" name="Segnaposto contenuto 2">
            <a:extLst>
              <a:ext uri="{FF2B5EF4-FFF2-40B4-BE49-F238E27FC236}">
                <a16:creationId xmlns:a16="http://schemas.microsoft.com/office/drawing/2014/main" id="{C1042C92-0656-4EC0-82D9-3A9FD8E2543C}"/>
              </a:ext>
            </a:extLst>
          </p:cNvPr>
          <p:cNvSpPr>
            <a:spLocks noGrp="1"/>
          </p:cNvSpPr>
          <p:nvPr>
            <p:ph idx="1"/>
          </p:nvPr>
        </p:nvSpPr>
        <p:spPr>
          <a:xfrm>
            <a:off x="2123728" y="1988840"/>
            <a:ext cx="6048672" cy="4869160"/>
          </a:xfrm>
        </p:spPr>
        <p:txBody>
          <a:bodyPr>
            <a:normAutofit/>
          </a:bodyPr>
          <a:lstStyle/>
          <a:p>
            <a:pPr marL="0" indent="0">
              <a:buNone/>
            </a:pPr>
            <a:endParaRPr lang="it-IT" dirty="0"/>
          </a:p>
          <a:p>
            <a:pPr marL="0" indent="0">
              <a:buNone/>
            </a:pPr>
            <a:endParaRPr lang="it-IT" dirty="0"/>
          </a:p>
          <a:p>
            <a:pPr marL="0" indent="0">
              <a:buNone/>
            </a:pPr>
            <a:r>
              <a:rPr lang="it-IT" sz="2400" dirty="0"/>
              <a:t>Il Corso si articolerà in 3 sezioni e seguirà il seguente ordine di trattazione:</a:t>
            </a:r>
          </a:p>
          <a:p>
            <a:pPr marL="0" indent="0" algn="just">
              <a:buNone/>
            </a:pPr>
            <a:r>
              <a:rPr lang="it-IT" sz="2400" b="1" dirty="0"/>
              <a:t>a)</a:t>
            </a:r>
            <a:r>
              <a:rPr lang="it-IT" sz="2400" dirty="0"/>
              <a:t> </a:t>
            </a:r>
            <a:r>
              <a:rPr lang="it-IT" sz="2400" b="1" dirty="0"/>
              <a:t>il </a:t>
            </a:r>
            <a:r>
              <a:rPr lang="it-IT" sz="2400" b="1" i="1" dirty="0" err="1"/>
              <a:t>munus</a:t>
            </a:r>
            <a:r>
              <a:rPr lang="it-IT" sz="2400" b="1" i="1" dirty="0"/>
              <a:t> </a:t>
            </a:r>
            <a:r>
              <a:rPr lang="it-IT" sz="2400" b="1" i="1" dirty="0" err="1"/>
              <a:t>docendi</a:t>
            </a:r>
            <a:r>
              <a:rPr lang="it-IT" sz="2400" b="1" i="1" dirty="0"/>
              <a:t> </a:t>
            </a:r>
            <a:r>
              <a:rPr lang="it-IT" sz="2400" b="1" dirty="0"/>
              <a:t>della Chiesa nei suoi aspetti giuridico-teologici;</a:t>
            </a:r>
            <a:r>
              <a:rPr lang="it-IT" sz="2400" dirty="0"/>
              <a:t> </a:t>
            </a:r>
          </a:p>
          <a:p>
            <a:pPr marL="0" indent="0" algn="just">
              <a:buNone/>
            </a:pPr>
            <a:r>
              <a:rPr lang="it-IT" sz="2400" b="1" dirty="0"/>
              <a:t>b) i sacramenti nel diritto canonico; </a:t>
            </a:r>
          </a:p>
          <a:p>
            <a:pPr marL="0" indent="0" algn="just">
              <a:buNone/>
            </a:pPr>
            <a:r>
              <a:rPr lang="it-IT" sz="2400" b="1" dirty="0"/>
              <a:t>c</a:t>
            </a:r>
            <a:r>
              <a:rPr lang="it-IT" sz="2400" dirty="0"/>
              <a:t>) </a:t>
            </a:r>
            <a:r>
              <a:rPr lang="it-IT" sz="2400" b="1" dirty="0"/>
              <a:t>il matrimonio nel diritto della Chiesa</a:t>
            </a:r>
            <a:r>
              <a:rPr lang="it-IT" sz="2800" b="1" dirty="0"/>
              <a:t>.</a:t>
            </a:r>
          </a:p>
        </p:txBody>
      </p:sp>
    </p:spTree>
    <p:extLst>
      <p:ext uri="{BB962C8B-B14F-4D97-AF65-F5344CB8AC3E}">
        <p14:creationId xmlns:p14="http://schemas.microsoft.com/office/powerpoint/2010/main" val="148671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tx2">
              <a:lumMod val="25000"/>
              <a:lumOff val="75000"/>
            </a:schemeClr>
          </a:fgClr>
          <a:bgClr>
            <a:schemeClr val="bg1"/>
          </a:bgClr>
        </a:patt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E466F-D924-4C66-B699-F32AAC21D1D2}"/>
              </a:ext>
            </a:extLst>
          </p:cNvPr>
          <p:cNvSpPr>
            <a:spLocks noGrp="1"/>
          </p:cNvSpPr>
          <p:nvPr>
            <p:ph type="title"/>
          </p:nvPr>
        </p:nvSpPr>
        <p:spPr/>
        <p:txBody>
          <a:bodyPr/>
          <a:lstStyle/>
          <a:p>
            <a:r>
              <a:rPr lang="it-IT" i="1" dirty="0"/>
              <a:t>Il MUNUS DOCENDI</a:t>
            </a:r>
          </a:p>
        </p:txBody>
      </p:sp>
      <p:sp>
        <p:nvSpPr>
          <p:cNvPr id="3" name="Segnaposto contenuto 2">
            <a:extLst>
              <a:ext uri="{FF2B5EF4-FFF2-40B4-BE49-F238E27FC236}">
                <a16:creationId xmlns:a16="http://schemas.microsoft.com/office/drawing/2014/main" id="{FCF817DC-9B19-45FE-BC46-34817889640B}"/>
              </a:ext>
            </a:extLst>
          </p:cNvPr>
          <p:cNvSpPr>
            <a:spLocks noGrp="1"/>
          </p:cNvSpPr>
          <p:nvPr>
            <p:ph idx="1"/>
          </p:nvPr>
        </p:nvSpPr>
        <p:spPr>
          <a:xfrm>
            <a:off x="1835696" y="1874518"/>
            <a:ext cx="6736804" cy="4005076"/>
          </a:xfrm>
        </p:spPr>
        <p:txBody>
          <a:bodyPr>
            <a:noAutofit/>
          </a:bodyPr>
          <a:lstStyle/>
          <a:p>
            <a:r>
              <a:rPr lang="it-IT" sz="2400" dirty="0"/>
              <a:t>Presentazione del libro III del Codice di Diritto Canonico partendo dalla considerazione della parola di Dio come bene giuridico nella Chiesa;</a:t>
            </a:r>
          </a:p>
          <a:p>
            <a:endParaRPr lang="it-IT" sz="2400" dirty="0"/>
          </a:p>
          <a:p>
            <a:r>
              <a:rPr lang="it-IT" sz="2400" dirty="0"/>
              <a:t>da un approccio esegetico ai canoni si passerà a una trattazione tesa a mettere in luce i principali rapporti giuridici che riguardano la parola divina:;</a:t>
            </a:r>
          </a:p>
          <a:p>
            <a:endParaRPr lang="it-IT" sz="2400" dirty="0"/>
          </a:p>
          <a:p>
            <a:r>
              <a:rPr lang="it-IT" sz="2400" dirty="0"/>
              <a:t>esame delle principali questioni giuridiche che la Chiesa affronta in questo campo. </a:t>
            </a:r>
          </a:p>
        </p:txBody>
      </p:sp>
    </p:spTree>
    <p:extLst>
      <p:ext uri="{BB962C8B-B14F-4D97-AF65-F5344CB8AC3E}">
        <p14:creationId xmlns:p14="http://schemas.microsoft.com/office/powerpoint/2010/main" val="285919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45370D-7D02-4F57-AE57-0EB2FC54B946}"/>
              </a:ext>
            </a:extLst>
          </p:cNvPr>
          <p:cNvSpPr>
            <a:spLocks noGrp="1"/>
          </p:cNvSpPr>
          <p:nvPr>
            <p:ph type="title"/>
          </p:nvPr>
        </p:nvSpPr>
        <p:spPr/>
        <p:txBody>
          <a:bodyPr/>
          <a:lstStyle/>
          <a:p>
            <a:r>
              <a:rPr lang="it-IT" i="1" dirty="0"/>
              <a:t>I SACRAMENTI NEL DIRITTO CANONICO</a:t>
            </a:r>
          </a:p>
        </p:txBody>
      </p:sp>
      <p:sp>
        <p:nvSpPr>
          <p:cNvPr id="3" name="Segnaposto contenuto 2">
            <a:extLst>
              <a:ext uri="{FF2B5EF4-FFF2-40B4-BE49-F238E27FC236}">
                <a16:creationId xmlns:a16="http://schemas.microsoft.com/office/drawing/2014/main" id="{16A4E93C-6C2A-41AE-858A-4389518CC078}"/>
              </a:ext>
            </a:extLst>
          </p:cNvPr>
          <p:cNvSpPr>
            <a:spLocks noGrp="1"/>
          </p:cNvSpPr>
          <p:nvPr>
            <p:ph idx="1"/>
          </p:nvPr>
        </p:nvSpPr>
        <p:spPr>
          <a:xfrm>
            <a:off x="1500166" y="1988840"/>
            <a:ext cx="7429552" cy="4137323"/>
          </a:xfrm>
          <a:pattFill prst="pct50">
            <a:fgClr>
              <a:schemeClr val="accent1">
                <a:lumMod val="60000"/>
                <a:lumOff val="40000"/>
              </a:schemeClr>
            </a:fgClr>
            <a:bgClr>
              <a:schemeClr val="bg1"/>
            </a:bgClr>
          </a:pattFill>
        </p:spPr>
        <p:txBody>
          <a:bodyPr>
            <a:normAutofit fontScale="77500" lnSpcReduction="20000"/>
          </a:bodyPr>
          <a:lstStyle/>
          <a:p>
            <a:pPr algn="just"/>
            <a:r>
              <a:rPr lang="it-IT" sz="2400" dirty="0"/>
              <a:t>presentazione del libro IV del Codice di diritto canonico sul binomio Parola e Sacramento: le radici del diritto sacramentale e le dimensioni giuridiche dell’economia sacramentali con particolare riguardo alle relazioni giuridiche nell’amministrazione dei sacramenti;</a:t>
            </a:r>
          </a:p>
          <a:p>
            <a:pPr algn="just"/>
            <a:endParaRPr lang="it-IT" sz="2400" dirty="0"/>
          </a:p>
          <a:p>
            <a:pPr algn="just"/>
            <a:r>
              <a:rPr lang="it-IT" sz="2400" dirty="0"/>
              <a:t>presa in rassegna i sacramenti attraverso un approfondimento canonistico ad esclusione del matrimonio a cui sarà dedicata una parte specifica: i sacramenti dell’iniziazione cristiana, l’ordine sacro e sacramenti di guarigione.</a:t>
            </a:r>
          </a:p>
          <a:p>
            <a:pPr algn="just"/>
            <a:endParaRPr lang="it-IT" sz="2400" dirty="0"/>
          </a:p>
          <a:p>
            <a:pPr algn="just"/>
            <a:r>
              <a:rPr lang="it-IT" sz="2400" dirty="0"/>
              <a:t>Disamina della normativa  sugli atti di culto diversi dai sacramenti (i sacramentali, liturgia delle ore, indulgenze, pietà popolare…) e sui luoghi ( uso, tipi e profanazione) e tempi sacri (norme generali, giorni di festa e giorni di penitenza)</a:t>
            </a:r>
          </a:p>
        </p:txBody>
      </p:sp>
    </p:spTree>
    <p:extLst>
      <p:ext uri="{BB962C8B-B14F-4D97-AF65-F5344CB8AC3E}">
        <p14:creationId xmlns:p14="http://schemas.microsoft.com/office/powerpoint/2010/main" val="355342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CD6731-9F3E-4F63-9F21-CD5BD2D9E8F5}"/>
              </a:ext>
            </a:extLst>
          </p:cNvPr>
          <p:cNvSpPr>
            <a:spLocks noGrp="1"/>
          </p:cNvSpPr>
          <p:nvPr>
            <p:ph type="title"/>
          </p:nvPr>
        </p:nvSpPr>
        <p:spPr>
          <a:xfrm>
            <a:off x="1763688" y="32022"/>
            <a:ext cx="6021658" cy="1635113"/>
          </a:xfrm>
        </p:spPr>
        <p:txBody>
          <a:bodyPr>
            <a:normAutofit fontScale="90000"/>
          </a:bodyPr>
          <a:lstStyle/>
          <a:p>
            <a:r>
              <a:rPr lang="it-IT" dirty="0"/>
              <a:t> </a:t>
            </a:r>
            <a:r>
              <a:rPr lang="it-IT" i="1" dirty="0"/>
              <a:t>Il MATRIMONIO</a:t>
            </a:r>
            <a:br>
              <a:rPr lang="it-IT" i="1" dirty="0"/>
            </a:br>
            <a:r>
              <a:rPr lang="it-IT" i="1" dirty="0"/>
              <a:t> NEL DIRITTO </a:t>
            </a:r>
            <a:br>
              <a:rPr lang="it-IT" i="1" dirty="0"/>
            </a:br>
            <a:r>
              <a:rPr lang="it-IT" i="1" dirty="0"/>
              <a:t>DELLA CHIESA</a:t>
            </a:r>
          </a:p>
        </p:txBody>
      </p:sp>
      <p:pic>
        <p:nvPicPr>
          <p:cNvPr id="4" name="Segnaposto contenuto 3">
            <a:extLst>
              <a:ext uri="{FF2B5EF4-FFF2-40B4-BE49-F238E27FC236}">
                <a16:creationId xmlns:a16="http://schemas.microsoft.com/office/drawing/2014/main" id="{9F872BEB-8A00-4009-A27F-699BE79CAD09}"/>
              </a:ext>
            </a:extLst>
          </p:cNvPr>
          <p:cNvPicPr>
            <a:picLocks noGrp="1" noChangeAspect="1"/>
          </p:cNvPicPr>
          <p:nvPr>
            <p:ph idx="1"/>
          </p:nvPr>
        </p:nvPicPr>
        <p:blipFill>
          <a:blip r:embed="rId2"/>
          <a:stretch>
            <a:fillRect/>
          </a:stretch>
        </p:blipFill>
        <p:spPr>
          <a:xfrm>
            <a:off x="6066420" y="42299"/>
            <a:ext cx="2627784" cy="2127225"/>
          </a:xfrm>
          <a:prstGeom prst="rect">
            <a:avLst/>
          </a:prstGeom>
        </p:spPr>
      </p:pic>
      <p:sp>
        <p:nvSpPr>
          <p:cNvPr id="5" name="CasellaDiTesto 4">
            <a:extLst>
              <a:ext uri="{FF2B5EF4-FFF2-40B4-BE49-F238E27FC236}">
                <a16:creationId xmlns:a16="http://schemas.microsoft.com/office/drawing/2014/main" id="{94A6DFB1-565F-4B1F-87A1-66CF6CA2A85B}"/>
              </a:ext>
            </a:extLst>
          </p:cNvPr>
          <p:cNvSpPr txBox="1"/>
          <p:nvPr/>
        </p:nvSpPr>
        <p:spPr>
          <a:xfrm>
            <a:off x="1763688" y="2060848"/>
            <a:ext cx="6744242" cy="5170646"/>
          </a:xfrm>
          <a:prstGeom prst="rect">
            <a:avLst/>
          </a:prstGeom>
          <a:pattFill prst="pct40">
            <a:fgClr>
              <a:schemeClr val="tx2">
                <a:lumMod val="10000"/>
                <a:lumOff val="90000"/>
              </a:schemeClr>
            </a:fgClr>
            <a:bgClr>
              <a:schemeClr val="bg1"/>
            </a:bgClr>
          </a:pattFill>
        </p:spPr>
        <p:txBody>
          <a:bodyPr wrap="square" rtlCol="0">
            <a:spAutoFit/>
          </a:bodyPr>
          <a:lstStyle/>
          <a:p>
            <a:pPr marL="342900" indent="-342900" algn="just">
              <a:buFontTx/>
              <a:buChar char="-"/>
            </a:pPr>
            <a:r>
              <a:rPr lang="it-IT" sz="2400" dirty="0"/>
              <a:t>Inquadramento storico-giuridico dell’istituto e sviluppo della dottrina cristiana sul matrimonio;</a:t>
            </a:r>
          </a:p>
          <a:p>
            <a:pPr marL="342900" indent="-342900" algn="just">
              <a:buFontTx/>
              <a:buChar char="-"/>
            </a:pPr>
            <a:r>
              <a:rPr lang="it-IT" sz="2400" dirty="0"/>
              <a:t>i principi generali del matrimonio e le proprietà essenziali;</a:t>
            </a:r>
          </a:p>
          <a:p>
            <a:pPr marL="342900" indent="-342900" algn="just">
              <a:buFontTx/>
              <a:buChar char="-"/>
            </a:pPr>
            <a:r>
              <a:rPr lang="it-IT" sz="2400" dirty="0"/>
              <a:t>analisi storica e di merito  sui vari aspetti del matrimonio;</a:t>
            </a:r>
          </a:p>
          <a:p>
            <a:pPr marL="342900" indent="-342900" algn="just">
              <a:buFontTx/>
              <a:buChar char="-"/>
            </a:pPr>
            <a:r>
              <a:rPr lang="it-IT" sz="2400" dirty="0"/>
              <a:t>riforma del processo per le nullità matrimoniali;</a:t>
            </a:r>
          </a:p>
          <a:p>
            <a:pPr marL="342900" indent="-342900" algn="just">
              <a:buFontTx/>
              <a:buChar char="-"/>
            </a:pPr>
            <a:r>
              <a:rPr lang="it-IT" sz="2400" dirty="0"/>
              <a:t>esame e confronto  in merito a due argomenti: “il discernimento nell’ammissione alle nozze soprattutto in riferimento alle questioni della fede, dell’amore e dell’indissolubilità” e “il diritto canonico e le situazioni cosiddette irregolari dal punto di vista matrimoniale”.</a:t>
            </a:r>
          </a:p>
          <a:p>
            <a:pPr marL="285750" indent="-285750">
              <a:buFontTx/>
              <a:buChar char="-"/>
            </a:pPr>
            <a:endParaRPr lang="it-IT" dirty="0"/>
          </a:p>
        </p:txBody>
      </p:sp>
    </p:spTree>
    <p:extLst>
      <p:ext uri="{BB962C8B-B14F-4D97-AF65-F5344CB8AC3E}">
        <p14:creationId xmlns:p14="http://schemas.microsoft.com/office/powerpoint/2010/main" val="575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20A52-920F-4975-A4EB-37E205FBA938}"/>
              </a:ext>
            </a:extLst>
          </p:cNvPr>
          <p:cNvSpPr>
            <a:spLocks noGrp="1"/>
          </p:cNvSpPr>
          <p:nvPr>
            <p:ph type="title"/>
          </p:nvPr>
        </p:nvSpPr>
        <p:spPr>
          <a:xfrm>
            <a:off x="1475656" y="382385"/>
            <a:ext cx="7096844" cy="1492132"/>
          </a:xfrm>
        </p:spPr>
        <p:txBody>
          <a:bodyPr/>
          <a:lstStyle/>
          <a:p>
            <a:r>
              <a:rPr lang="it-IT" i="1" dirty="0"/>
              <a:t>Indicazioni Metodologiche</a:t>
            </a:r>
          </a:p>
        </p:txBody>
      </p:sp>
      <p:sp>
        <p:nvSpPr>
          <p:cNvPr id="3" name="Segnaposto contenuto 2">
            <a:extLst>
              <a:ext uri="{FF2B5EF4-FFF2-40B4-BE49-F238E27FC236}">
                <a16:creationId xmlns:a16="http://schemas.microsoft.com/office/drawing/2014/main" id="{AC6E0068-E6A0-489D-B238-010CC93E2C0C}"/>
              </a:ext>
            </a:extLst>
          </p:cNvPr>
          <p:cNvSpPr>
            <a:spLocks noGrp="1"/>
          </p:cNvSpPr>
          <p:nvPr>
            <p:ph idx="1"/>
          </p:nvPr>
        </p:nvSpPr>
        <p:spPr>
          <a:xfrm>
            <a:off x="2051720" y="2286002"/>
            <a:ext cx="6520780" cy="3593591"/>
          </a:xfrm>
          <a:pattFill prst="pct30">
            <a:fgClr>
              <a:schemeClr val="tx2">
                <a:lumMod val="25000"/>
                <a:lumOff val="75000"/>
              </a:schemeClr>
            </a:fgClr>
            <a:bgClr>
              <a:schemeClr val="bg1"/>
            </a:bgClr>
          </a:pattFill>
        </p:spPr>
        <p:txBody>
          <a:bodyPr>
            <a:normAutofit/>
          </a:bodyPr>
          <a:lstStyle/>
          <a:p>
            <a:r>
              <a:rPr lang="it-IT" sz="2400" dirty="0"/>
              <a:t>n. 8 lezioni frontali con supporti informatici e possibilità di laboratori in aula;</a:t>
            </a:r>
          </a:p>
          <a:p>
            <a:r>
              <a:rPr lang="it-IT" sz="2400" dirty="0"/>
              <a:t>esposizione esegetica dei canoni;</a:t>
            </a:r>
          </a:p>
          <a:p>
            <a:r>
              <a:rPr lang="it-IT" sz="2400" dirty="0"/>
              <a:t>approfondimento dei principi ricorrendo anche ad esempi concreti;</a:t>
            </a:r>
          </a:p>
          <a:p>
            <a:r>
              <a:rPr lang="it-IT" sz="2400" dirty="0"/>
              <a:t>una sezione con domande di ripasso con breve sintesi al termine di ogni parte di trattazione o lezione.</a:t>
            </a:r>
          </a:p>
          <a:p>
            <a:pPr marL="0" indent="0">
              <a:buNone/>
            </a:pPr>
            <a:endParaRPr lang="it-IT" dirty="0"/>
          </a:p>
        </p:txBody>
      </p:sp>
    </p:spTree>
    <p:extLst>
      <p:ext uri="{BB962C8B-B14F-4D97-AF65-F5344CB8AC3E}">
        <p14:creationId xmlns:p14="http://schemas.microsoft.com/office/powerpoint/2010/main" val="345091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EB1E5D-C7DB-416C-BA4A-0FBA482B9D4C}"/>
              </a:ext>
            </a:extLst>
          </p:cNvPr>
          <p:cNvSpPr>
            <a:spLocks noGrp="1"/>
          </p:cNvSpPr>
          <p:nvPr>
            <p:ph type="title"/>
          </p:nvPr>
        </p:nvSpPr>
        <p:spPr/>
        <p:txBody>
          <a:bodyPr/>
          <a:lstStyle/>
          <a:p>
            <a:pPr algn="ctr"/>
            <a:r>
              <a:rPr lang="it-IT" dirty="0"/>
              <a:t>     calendario delle    lezioni e titolo</a:t>
            </a:r>
          </a:p>
        </p:txBody>
      </p:sp>
      <p:sp>
        <p:nvSpPr>
          <p:cNvPr id="3" name="Segnaposto contenuto 2">
            <a:extLst>
              <a:ext uri="{FF2B5EF4-FFF2-40B4-BE49-F238E27FC236}">
                <a16:creationId xmlns:a16="http://schemas.microsoft.com/office/drawing/2014/main" id="{7C395CE0-600A-4AD3-AA82-858AFF63E20C}"/>
              </a:ext>
            </a:extLst>
          </p:cNvPr>
          <p:cNvSpPr>
            <a:spLocks noGrp="1"/>
          </p:cNvSpPr>
          <p:nvPr>
            <p:ph idx="1"/>
          </p:nvPr>
        </p:nvSpPr>
        <p:spPr>
          <a:xfrm>
            <a:off x="1547664" y="1874517"/>
            <a:ext cx="7024836" cy="4983483"/>
          </a:xfrm>
          <a:pattFill prst="solidDmnd">
            <a:fgClr>
              <a:schemeClr val="bg2"/>
            </a:fgClr>
            <a:bgClr>
              <a:schemeClr val="accent6">
                <a:lumMod val="20000"/>
                <a:lumOff val="80000"/>
              </a:schemeClr>
            </a:bgClr>
          </a:pattFill>
        </p:spPr>
        <p:txBody>
          <a:bodyPr>
            <a:normAutofit fontScale="77500" lnSpcReduction="20000"/>
          </a:bodyPr>
          <a:lstStyle/>
          <a:p>
            <a:pPr marL="0" indent="0">
              <a:buNone/>
            </a:pPr>
            <a:r>
              <a:rPr lang="it-IT" dirty="0"/>
              <a:t>Incontro n.1:   </a:t>
            </a:r>
            <a:r>
              <a:rPr lang="it-IT" u="sng" dirty="0"/>
              <a:t>4 Ottobre </a:t>
            </a:r>
            <a:r>
              <a:rPr lang="it-IT" b="1" i="1" dirty="0"/>
              <a:t>Lezione Introduttiva e Munus Docendi</a:t>
            </a:r>
          </a:p>
          <a:p>
            <a:pPr marL="0" indent="0" algn="just">
              <a:buNone/>
            </a:pPr>
            <a:r>
              <a:rPr lang="it-IT" dirty="0"/>
              <a:t>Incontro n. 2:  </a:t>
            </a:r>
            <a:r>
              <a:rPr lang="it-IT" u="sng" dirty="0"/>
              <a:t>11 Ottobre </a:t>
            </a:r>
            <a:r>
              <a:rPr lang="it-IT" b="1" i="1" dirty="0"/>
              <a:t>Il concetto di Sacramento nel diritto canonico; sacramenti e norme generali – Eucarestia e Battesimo.</a:t>
            </a:r>
          </a:p>
          <a:p>
            <a:pPr marL="0" indent="0" algn="just">
              <a:buNone/>
            </a:pPr>
            <a:r>
              <a:rPr lang="it-IT" dirty="0"/>
              <a:t>Incontro n. 3: </a:t>
            </a:r>
            <a:r>
              <a:rPr lang="it-IT" u="sng" dirty="0"/>
              <a:t>18 Ottobre </a:t>
            </a:r>
            <a:r>
              <a:rPr lang="it-IT" b="1" i="1" dirty="0"/>
              <a:t>Confermazione, penitenza, unzione degli Infermi e Ordine Sacro. Gli altri atti del culto divino; i luoghi e tempi sacri.</a:t>
            </a:r>
          </a:p>
          <a:p>
            <a:pPr marL="0" indent="0">
              <a:buNone/>
            </a:pPr>
            <a:r>
              <a:rPr lang="it-IT" dirty="0"/>
              <a:t>Incontro n. 4:  </a:t>
            </a:r>
            <a:r>
              <a:rPr lang="it-IT" u="sng" dirty="0"/>
              <a:t>25 Ottobre </a:t>
            </a:r>
            <a:r>
              <a:rPr lang="it-IT" b="1" i="1" dirty="0"/>
              <a:t>Il matrimonio: la dottrina cattolica alla luce del Concilio Vaticano II; la giurisdizione della Chiesa sul matrimonio; i principi generali  e gli impedimenti matrimoniali.</a:t>
            </a:r>
          </a:p>
          <a:p>
            <a:pPr marL="0" indent="0">
              <a:buNone/>
            </a:pPr>
            <a:r>
              <a:rPr lang="it-IT" dirty="0"/>
              <a:t>Incontro n. 5:  </a:t>
            </a:r>
            <a:r>
              <a:rPr lang="it-IT" u="sng" dirty="0"/>
              <a:t>8 Novembre </a:t>
            </a:r>
            <a:r>
              <a:rPr lang="it-IT" b="1" i="1" dirty="0"/>
              <a:t>Il consenso matrimoniale e la forma di celebrazione del matrimonio</a:t>
            </a:r>
          </a:p>
          <a:p>
            <a:pPr marL="0" indent="0">
              <a:buNone/>
            </a:pPr>
            <a:r>
              <a:rPr lang="it-IT" dirty="0"/>
              <a:t>Incontro n. 6:  </a:t>
            </a:r>
            <a:r>
              <a:rPr lang="it-IT" u="sng" dirty="0"/>
              <a:t>15 Novembre  </a:t>
            </a:r>
            <a:r>
              <a:rPr lang="it-IT" b="1" i="1" dirty="0"/>
              <a:t>Effetti del matrimonio, separazione tra coniugi e convalidazione; scioglimento del vincolo coniugale</a:t>
            </a:r>
            <a:r>
              <a:rPr lang="it-IT" dirty="0"/>
              <a:t>. </a:t>
            </a:r>
            <a:r>
              <a:rPr lang="it-IT" b="1" i="1" dirty="0"/>
              <a:t>I matrimoni misti</a:t>
            </a:r>
            <a:r>
              <a:rPr lang="it-IT" dirty="0"/>
              <a:t>.  Cenni sul processo canonico.</a:t>
            </a:r>
          </a:p>
          <a:p>
            <a:pPr marL="0" indent="0">
              <a:buNone/>
            </a:pPr>
            <a:r>
              <a:rPr lang="it-IT" dirty="0"/>
              <a:t>Incontro n. 7:  </a:t>
            </a:r>
            <a:r>
              <a:rPr lang="it-IT" u="sng" dirty="0"/>
              <a:t>22 Novembre </a:t>
            </a:r>
            <a:r>
              <a:rPr lang="it-IT" b="1" i="1" dirty="0"/>
              <a:t>Le procedure matrimoniali e le recenti riforme:  le cause per la dichiarazione di nullità;  svolgimento del processo nelle cause di nullità del matrimonio; alcune peculiarità. Il brevior (luci ed ombre).</a:t>
            </a:r>
            <a:endParaRPr lang="it-IT" dirty="0"/>
          </a:p>
          <a:p>
            <a:pPr marL="0" indent="0">
              <a:buNone/>
            </a:pPr>
            <a:r>
              <a:rPr lang="it-IT" dirty="0"/>
              <a:t>Incontro n. 8:  </a:t>
            </a:r>
            <a:r>
              <a:rPr lang="it-IT" u="sng" dirty="0"/>
              <a:t>29 Novembre  </a:t>
            </a:r>
            <a:r>
              <a:rPr lang="it-IT" b="1" i="1" dirty="0"/>
              <a:t>Laboratorio in Aula con contributi da leggere in gruppo ed esporre  seguendo le indicazioni iniziali.</a:t>
            </a:r>
          </a:p>
          <a:p>
            <a:pPr marL="0" indent="0">
              <a:buNone/>
            </a:pPr>
            <a:r>
              <a:rPr lang="it-IT" dirty="0"/>
              <a:t>Incontro n. 9 : </a:t>
            </a:r>
            <a:r>
              <a:rPr lang="it-IT" u="sng" dirty="0"/>
              <a:t>6 Dicembre </a:t>
            </a:r>
            <a:r>
              <a:rPr lang="it-IT" dirty="0"/>
              <a:t>Colloquio finale</a:t>
            </a:r>
          </a:p>
        </p:txBody>
      </p:sp>
    </p:spTree>
    <p:extLst>
      <p:ext uri="{BB962C8B-B14F-4D97-AF65-F5344CB8AC3E}">
        <p14:creationId xmlns:p14="http://schemas.microsoft.com/office/powerpoint/2010/main" val="429012646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8AEE97E-9EFB-473D-8EC4-CFE8BC0662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137</TotalTime>
  <Words>1135</Words>
  <Application>Microsoft Office PowerPoint</Application>
  <PresentationFormat>Presentazione su schermo (4:3)</PresentationFormat>
  <Paragraphs>67</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Gill Sans MT</vt:lpstr>
      <vt:lpstr>Impact</vt:lpstr>
      <vt:lpstr>Badge</vt:lpstr>
      <vt:lpstr>     CORSO DI DIRITTO CANONICO ii</vt:lpstr>
      <vt:lpstr>Breve Premessa del Corso </vt:lpstr>
      <vt:lpstr>Presentazione standard di PowerPoint</vt:lpstr>
      <vt:lpstr>               STRUTTURA</vt:lpstr>
      <vt:lpstr>Il MUNUS DOCENDI</vt:lpstr>
      <vt:lpstr>I SACRAMENTI NEL DIRITTO CANONICO</vt:lpstr>
      <vt:lpstr> Il MATRIMONIO  NEL DIRITTO  DELLA CHIESA</vt:lpstr>
      <vt:lpstr>Indicazioni Metodologiche</vt:lpstr>
      <vt:lpstr>     calendario delle    lezioni e titolo</vt:lpstr>
      <vt:lpstr>MATERIALE E LETTURE CONSIGLIATE</vt:lpstr>
      <vt:lpstr>      MATERIALE</vt:lpstr>
      <vt:lpstr>BIBLIOGRAFIA</vt:lpstr>
      <vt:lpstr>Altre indicazioni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DIRITTO CANONICO ii</dc:title>
  <dc:creator>lucia sarti</dc:creator>
  <cp:keywords/>
  <cp:lastModifiedBy>lucia sarti</cp:lastModifiedBy>
  <cp:revision>16</cp:revision>
  <dcterms:created xsi:type="dcterms:W3CDTF">2018-08-04T05:55:20Z</dcterms:created>
  <dcterms:modified xsi:type="dcterms:W3CDTF">2018-08-05T06:16:18Z</dcterms:modified>
  <cp:category>Azienza, Aziendale, Team, Business, Lavoro, Affari, Persone</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TC102307409990</vt:lpwstr>
  </property>
</Properties>
</file>