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68" r:id="rId3"/>
    <p:sldId id="257" r:id="rId4"/>
    <p:sldId id="269" r:id="rId5"/>
    <p:sldId id="258" r:id="rId6"/>
    <p:sldId id="265" r:id="rId7"/>
    <p:sldId id="264" r:id="rId8"/>
    <p:sldId id="266" r:id="rId9"/>
    <p:sldId id="260" r:id="rId10"/>
    <p:sldId id="267" r:id="rId11"/>
    <p:sldId id="270" r:id="rId12"/>
    <p:sldId id="271" r:id="rId13"/>
    <p:sldId id="282" r:id="rId14"/>
    <p:sldId id="272" r:id="rId15"/>
    <p:sldId id="283" r:id="rId16"/>
    <p:sldId id="284" r:id="rId17"/>
    <p:sldId id="273" r:id="rId18"/>
    <p:sldId id="262" r:id="rId19"/>
    <p:sldId id="277" r:id="rId20"/>
    <p:sldId id="278" r:id="rId21"/>
    <p:sldId id="286" r:id="rId22"/>
    <p:sldId id="263" r:id="rId23"/>
    <p:sldId id="274" r:id="rId24"/>
    <p:sldId id="275" r:id="rId25"/>
    <p:sldId id="259" r:id="rId26"/>
    <p:sldId id="261" r:id="rId27"/>
    <p:sldId id="287" r:id="rId28"/>
    <p:sldId id="280" r:id="rId29"/>
    <p:sldId id="276" r:id="rId30"/>
    <p:sldId id="279" r:id="rId31"/>
    <p:sldId id="288" r:id="rId32"/>
    <p:sldId id="289" r:id="rId33"/>
    <p:sldId id="290" r:id="rId34"/>
    <p:sldId id="291" r:id="rId35"/>
    <p:sldId id="281"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23" d="100"/>
          <a:sy n="123" d="100"/>
        </p:scale>
        <p:origin x="-1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2F5D20-B2E7-4353-9913-C6D854FC3E01}" type="doc">
      <dgm:prSet loTypeId="urn:microsoft.com/office/officeart/2005/8/layout/chevron1" loCatId="process" qsTypeId="urn:microsoft.com/office/officeart/2005/8/quickstyle/simple1" qsCatId="simple" csTypeId="urn:microsoft.com/office/officeart/2005/8/colors/accent1_2" csCatId="accent1" phldr="1"/>
      <dgm:spPr/>
    </dgm:pt>
    <dgm:pt modelId="{EF8B8AEA-95B1-4FF5-AD00-8E3E3BBD6B13}">
      <dgm:prSet phldrT="[Testo]" custT="1"/>
      <dgm:spPr/>
      <dgm:t>
        <a:bodyPr/>
        <a:lstStyle/>
        <a:p>
          <a:r>
            <a:rPr lang="it-IT" sz="1600" dirty="0"/>
            <a:t>Istituiti da Cristo, affidati alla chiesa e sono azioni di Cristo e della Chiesa </a:t>
          </a:r>
        </a:p>
      </dgm:t>
    </dgm:pt>
    <dgm:pt modelId="{A50E171F-B225-423F-B65E-584124F329D0}" type="parTrans" cxnId="{A245C786-8224-4CB9-A47A-316912047B89}">
      <dgm:prSet/>
      <dgm:spPr/>
      <dgm:t>
        <a:bodyPr/>
        <a:lstStyle/>
        <a:p>
          <a:endParaRPr lang="it-IT"/>
        </a:p>
      </dgm:t>
    </dgm:pt>
    <dgm:pt modelId="{A100BC99-99BF-428F-BB03-250C0E1F35AA}" type="sibTrans" cxnId="{A245C786-8224-4CB9-A47A-316912047B89}">
      <dgm:prSet/>
      <dgm:spPr/>
      <dgm:t>
        <a:bodyPr/>
        <a:lstStyle/>
        <a:p>
          <a:endParaRPr lang="it-IT"/>
        </a:p>
      </dgm:t>
    </dgm:pt>
    <dgm:pt modelId="{DB828850-73B8-4825-B1F2-114D3542A939}">
      <dgm:prSet phldrT="[Testo]" custT="1"/>
      <dgm:spPr/>
      <dgm:t>
        <a:bodyPr/>
        <a:lstStyle/>
        <a:p>
          <a:r>
            <a:rPr lang="it-IT" sz="1400" dirty="0"/>
            <a:t>Concorrono sommamente ad iniziare, confermare e manifestare la comunione ecclesiastica.</a:t>
          </a:r>
        </a:p>
      </dgm:t>
    </dgm:pt>
    <dgm:pt modelId="{D23B8CE3-C18A-40DB-8BA4-E50A824412B4}" type="parTrans" cxnId="{4926F12E-B767-4432-AF95-0E9667BAB393}">
      <dgm:prSet/>
      <dgm:spPr/>
      <dgm:t>
        <a:bodyPr/>
        <a:lstStyle/>
        <a:p>
          <a:endParaRPr lang="it-IT"/>
        </a:p>
      </dgm:t>
    </dgm:pt>
    <dgm:pt modelId="{D1FF8539-9D23-4127-8D48-91A6C60198B8}" type="sibTrans" cxnId="{4926F12E-B767-4432-AF95-0E9667BAB393}">
      <dgm:prSet/>
      <dgm:spPr/>
      <dgm:t>
        <a:bodyPr/>
        <a:lstStyle/>
        <a:p>
          <a:endParaRPr lang="it-IT"/>
        </a:p>
      </dgm:t>
    </dgm:pt>
    <dgm:pt modelId="{B6078772-191A-4722-98C5-F865A4711D33}">
      <dgm:prSet phldrT="[Testo]" custT="1"/>
      <dgm:spPr/>
      <dgm:t>
        <a:bodyPr/>
        <a:lstStyle/>
        <a:p>
          <a:r>
            <a:rPr lang="it-IT" sz="1400" dirty="0"/>
            <a:t>Nella celebrazione dei sacramenti sia i ministri sacri che i fedeli devono avere una profonda venerazione e la dovuta diligenza</a:t>
          </a:r>
        </a:p>
      </dgm:t>
    </dgm:pt>
    <dgm:pt modelId="{C0F97BA7-63DF-4390-A7A7-942511274B6A}" type="parTrans" cxnId="{22494F64-2604-485A-9C0F-2106C8F881DB}">
      <dgm:prSet/>
      <dgm:spPr/>
      <dgm:t>
        <a:bodyPr/>
        <a:lstStyle/>
        <a:p>
          <a:endParaRPr lang="it-IT"/>
        </a:p>
      </dgm:t>
    </dgm:pt>
    <dgm:pt modelId="{085199E7-BB2D-4B26-8A8A-BB425FEDDA00}" type="sibTrans" cxnId="{22494F64-2604-485A-9C0F-2106C8F881DB}">
      <dgm:prSet/>
      <dgm:spPr/>
      <dgm:t>
        <a:bodyPr/>
        <a:lstStyle/>
        <a:p>
          <a:endParaRPr lang="it-IT"/>
        </a:p>
      </dgm:t>
    </dgm:pt>
    <dgm:pt modelId="{1020AB86-5C25-464C-9AE4-7D622C1BC708}" type="pres">
      <dgm:prSet presAssocID="{DC2F5D20-B2E7-4353-9913-C6D854FC3E01}" presName="Name0" presStyleCnt="0">
        <dgm:presLayoutVars>
          <dgm:dir/>
          <dgm:animLvl val="lvl"/>
          <dgm:resizeHandles val="exact"/>
        </dgm:presLayoutVars>
      </dgm:prSet>
      <dgm:spPr/>
    </dgm:pt>
    <dgm:pt modelId="{BB1F909B-A138-48AC-8449-6F7B7621BBD7}" type="pres">
      <dgm:prSet presAssocID="{EF8B8AEA-95B1-4FF5-AD00-8E3E3BBD6B13}" presName="parTxOnly" presStyleLbl="node1" presStyleIdx="0" presStyleCnt="3" custScaleY="130031">
        <dgm:presLayoutVars>
          <dgm:chMax val="0"/>
          <dgm:chPref val="0"/>
          <dgm:bulletEnabled val="1"/>
        </dgm:presLayoutVars>
      </dgm:prSet>
      <dgm:spPr/>
      <dgm:t>
        <a:bodyPr/>
        <a:lstStyle/>
        <a:p>
          <a:endParaRPr lang="it-IT"/>
        </a:p>
      </dgm:t>
    </dgm:pt>
    <dgm:pt modelId="{260CD4C3-3263-4BEB-96C0-7C11278DDAE9}" type="pres">
      <dgm:prSet presAssocID="{A100BC99-99BF-428F-BB03-250C0E1F35AA}" presName="parTxOnlySpace" presStyleCnt="0"/>
      <dgm:spPr/>
    </dgm:pt>
    <dgm:pt modelId="{89C4F7CD-2984-4961-81EB-70F28182A564}" type="pres">
      <dgm:prSet presAssocID="{DB828850-73B8-4825-B1F2-114D3542A939}" presName="parTxOnly" presStyleLbl="node1" presStyleIdx="1" presStyleCnt="3" custScaleY="130032" custLinFactNeighborX="583" custLinFactNeighborY="-5206">
        <dgm:presLayoutVars>
          <dgm:chMax val="0"/>
          <dgm:chPref val="0"/>
          <dgm:bulletEnabled val="1"/>
        </dgm:presLayoutVars>
      </dgm:prSet>
      <dgm:spPr/>
      <dgm:t>
        <a:bodyPr/>
        <a:lstStyle/>
        <a:p>
          <a:endParaRPr lang="it-IT"/>
        </a:p>
      </dgm:t>
    </dgm:pt>
    <dgm:pt modelId="{59C4DA54-3206-4641-8C32-857A18C6F66A}" type="pres">
      <dgm:prSet presAssocID="{D1FF8539-9D23-4127-8D48-91A6C60198B8}" presName="parTxOnlySpace" presStyleCnt="0"/>
      <dgm:spPr/>
    </dgm:pt>
    <dgm:pt modelId="{16C8EABB-5F2E-4809-A4A0-7834B6272B37}" type="pres">
      <dgm:prSet presAssocID="{B6078772-191A-4722-98C5-F865A4711D33}" presName="parTxOnly" presStyleLbl="node1" presStyleIdx="2" presStyleCnt="3" custScaleY="146169">
        <dgm:presLayoutVars>
          <dgm:chMax val="0"/>
          <dgm:chPref val="0"/>
          <dgm:bulletEnabled val="1"/>
        </dgm:presLayoutVars>
      </dgm:prSet>
      <dgm:spPr/>
      <dgm:t>
        <a:bodyPr/>
        <a:lstStyle/>
        <a:p>
          <a:endParaRPr lang="it-IT"/>
        </a:p>
      </dgm:t>
    </dgm:pt>
  </dgm:ptLst>
  <dgm:cxnLst>
    <dgm:cxn modelId="{0BA8369E-D70F-4941-9E27-D636F4EDF560}" type="presOf" srcId="{EF8B8AEA-95B1-4FF5-AD00-8E3E3BBD6B13}" destId="{BB1F909B-A138-48AC-8449-6F7B7621BBD7}" srcOrd="0" destOrd="0" presId="urn:microsoft.com/office/officeart/2005/8/layout/chevron1"/>
    <dgm:cxn modelId="{22494F64-2604-485A-9C0F-2106C8F881DB}" srcId="{DC2F5D20-B2E7-4353-9913-C6D854FC3E01}" destId="{B6078772-191A-4722-98C5-F865A4711D33}" srcOrd="2" destOrd="0" parTransId="{C0F97BA7-63DF-4390-A7A7-942511274B6A}" sibTransId="{085199E7-BB2D-4B26-8A8A-BB425FEDDA00}"/>
    <dgm:cxn modelId="{DD472437-3040-4233-A7B2-FE6E3E41BCC8}" type="presOf" srcId="{DC2F5D20-B2E7-4353-9913-C6D854FC3E01}" destId="{1020AB86-5C25-464C-9AE4-7D622C1BC708}" srcOrd="0" destOrd="0" presId="urn:microsoft.com/office/officeart/2005/8/layout/chevron1"/>
    <dgm:cxn modelId="{050F1BBD-C347-4665-945A-4C136B2C250B}" type="presOf" srcId="{DB828850-73B8-4825-B1F2-114D3542A939}" destId="{89C4F7CD-2984-4961-81EB-70F28182A564}" srcOrd="0" destOrd="0" presId="urn:microsoft.com/office/officeart/2005/8/layout/chevron1"/>
    <dgm:cxn modelId="{4926F12E-B767-4432-AF95-0E9667BAB393}" srcId="{DC2F5D20-B2E7-4353-9913-C6D854FC3E01}" destId="{DB828850-73B8-4825-B1F2-114D3542A939}" srcOrd="1" destOrd="0" parTransId="{D23B8CE3-C18A-40DB-8BA4-E50A824412B4}" sibTransId="{D1FF8539-9D23-4127-8D48-91A6C60198B8}"/>
    <dgm:cxn modelId="{A245C786-8224-4CB9-A47A-316912047B89}" srcId="{DC2F5D20-B2E7-4353-9913-C6D854FC3E01}" destId="{EF8B8AEA-95B1-4FF5-AD00-8E3E3BBD6B13}" srcOrd="0" destOrd="0" parTransId="{A50E171F-B225-423F-B65E-584124F329D0}" sibTransId="{A100BC99-99BF-428F-BB03-250C0E1F35AA}"/>
    <dgm:cxn modelId="{7721ACBE-D11D-4869-8AC3-CCBB01F6307A}" type="presOf" srcId="{B6078772-191A-4722-98C5-F865A4711D33}" destId="{16C8EABB-5F2E-4809-A4A0-7834B6272B37}" srcOrd="0" destOrd="0" presId="urn:microsoft.com/office/officeart/2005/8/layout/chevron1"/>
    <dgm:cxn modelId="{08B6017E-268B-4F5E-9B90-745D2977C357}" type="presParOf" srcId="{1020AB86-5C25-464C-9AE4-7D622C1BC708}" destId="{BB1F909B-A138-48AC-8449-6F7B7621BBD7}" srcOrd="0" destOrd="0" presId="urn:microsoft.com/office/officeart/2005/8/layout/chevron1"/>
    <dgm:cxn modelId="{33AD1D31-5278-414D-B554-2AE73C18591D}" type="presParOf" srcId="{1020AB86-5C25-464C-9AE4-7D622C1BC708}" destId="{260CD4C3-3263-4BEB-96C0-7C11278DDAE9}" srcOrd="1" destOrd="0" presId="urn:microsoft.com/office/officeart/2005/8/layout/chevron1"/>
    <dgm:cxn modelId="{F5442B26-82FC-4862-ABA4-EA98CB96CE89}" type="presParOf" srcId="{1020AB86-5C25-464C-9AE4-7D622C1BC708}" destId="{89C4F7CD-2984-4961-81EB-70F28182A564}" srcOrd="2" destOrd="0" presId="urn:microsoft.com/office/officeart/2005/8/layout/chevron1"/>
    <dgm:cxn modelId="{D8E408E3-B30D-44F9-B0E9-A6596C448921}" type="presParOf" srcId="{1020AB86-5C25-464C-9AE4-7D622C1BC708}" destId="{59C4DA54-3206-4641-8C32-857A18C6F66A}" srcOrd="3" destOrd="0" presId="urn:microsoft.com/office/officeart/2005/8/layout/chevron1"/>
    <dgm:cxn modelId="{3C17865B-F9A5-40C1-B5C5-BD6314F46051}" type="presParOf" srcId="{1020AB86-5C25-464C-9AE4-7D622C1BC708}" destId="{16C8EABB-5F2E-4809-A4A0-7834B6272B37}"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3443D9-2AD8-4BF3-95E6-C4DFE32A635A}"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it-IT"/>
        </a:p>
      </dgm:t>
    </dgm:pt>
    <dgm:pt modelId="{DB704918-531F-4E5A-B9B0-10B5ABA46026}">
      <dgm:prSet phldrT="[Testo]" custT="1"/>
      <dgm:spPr>
        <a:solidFill>
          <a:schemeClr val="accent6">
            <a:lumMod val="40000"/>
            <a:lumOff val="60000"/>
          </a:schemeClr>
        </a:solidFill>
      </dgm:spPr>
      <dgm:t>
        <a:bodyPr/>
        <a:lstStyle/>
        <a:p>
          <a:endParaRPr lang="it-IT" sz="1200" dirty="0"/>
        </a:p>
      </dgm:t>
    </dgm:pt>
    <dgm:pt modelId="{FB669657-A111-4B4E-9F1A-99E67A727149}" type="parTrans" cxnId="{9813933E-4168-49BF-8446-1BE55CE139F1}">
      <dgm:prSet/>
      <dgm:spPr/>
      <dgm:t>
        <a:bodyPr/>
        <a:lstStyle/>
        <a:p>
          <a:endParaRPr lang="it-IT" sz="1200"/>
        </a:p>
      </dgm:t>
    </dgm:pt>
    <dgm:pt modelId="{F1D8E5FB-D054-46AF-8509-1E4D5AE3E4D1}" type="sibTrans" cxnId="{9813933E-4168-49BF-8446-1BE55CE139F1}">
      <dgm:prSet/>
      <dgm:spPr/>
      <dgm:t>
        <a:bodyPr/>
        <a:lstStyle/>
        <a:p>
          <a:endParaRPr lang="it-IT" sz="1200"/>
        </a:p>
      </dgm:t>
    </dgm:pt>
    <dgm:pt modelId="{AB657F1D-C69F-4968-B918-0E7902FE1B63}">
      <dgm:prSet phldrT="[Testo]" custT="1"/>
      <dgm:spPr/>
      <dgm:t>
        <a:bodyPr/>
        <a:lstStyle/>
        <a:p>
          <a:r>
            <a:rPr lang="it-IT" sz="1800" dirty="0"/>
            <a:t>Il segno sensibile arricchito dalla PDD</a:t>
          </a:r>
        </a:p>
      </dgm:t>
    </dgm:pt>
    <dgm:pt modelId="{9FCFAB4E-3600-40B3-B372-7159C4889FE8}" type="parTrans" cxnId="{31A58A77-81FE-4BDB-8AF5-3299243C6D95}">
      <dgm:prSet custT="1"/>
      <dgm:spPr/>
      <dgm:t>
        <a:bodyPr/>
        <a:lstStyle/>
        <a:p>
          <a:endParaRPr lang="it-IT" sz="1200"/>
        </a:p>
      </dgm:t>
    </dgm:pt>
    <dgm:pt modelId="{CF0D370A-03EE-4247-8C51-F02BD00393FB}" type="sibTrans" cxnId="{31A58A77-81FE-4BDB-8AF5-3299243C6D95}">
      <dgm:prSet/>
      <dgm:spPr/>
      <dgm:t>
        <a:bodyPr/>
        <a:lstStyle/>
        <a:p>
          <a:endParaRPr lang="it-IT" sz="1200"/>
        </a:p>
      </dgm:t>
    </dgm:pt>
    <dgm:pt modelId="{799E9EAE-413D-4AB2-A273-CEFAA2167738}">
      <dgm:prSet phldrT="[Testo]" custT="1"/>
      <dgm:spPr/>
      <dgm:t>
        <a:bodyPr/>
        <a:lstStyle/>
        <a:p>
          <a:r>
            <a:rPr lang="it-IT" sz="1800" dirty="0"/>
            <a:t>Il soggetto che accede al sacramento</a:t>
          </a:r>
        </a:p>
      </dgm:t>
    </dgm:pt>
    <dgm:pt modelId="{218167B2-1EBF-45CF-98C7-3FED438E791D}" type="parTrans" cxnId="{071022A2-1541-409D-851E-9FFEC77D67BA}">
      <dgm:prSet custT="1"/>
      <dgm:spPr/>
      <dgm:t>
        <a:bodyPr/>
        <a:lstStyle/>
        <a:p>
          <a:endParaRPr lang="it-IT" sz="1200"/>
        </a:p>
      </dgm:t>
    </dgm:pt>
    <dgm:pt modelId="{47D33E47-8415-4E46-AAF8-36FA5C582D0D}" type="sibTrans" cxnId="{071022A2-1541-409D-851E-9FFEC77D67BA}">
      <dgm:prSet/>
      <dgm:spPr/>
      <dgm:t>
        <a:bodyPr/>
        <a:lstStyle/>
        <a:p>
          <a:endParaRPr lang="it-IT" sz="1200"/>
        </a:p>
      </dgm:t>
    </dgm:pt>
    <dgm:pt modelId="{2B0B7E57-B9B7-4FC6-B95D-033FAC87217E}">
      <dgm:prSet phldrT="[Testo]" custT="1"/>
      <dgm:spPr/>
      <dgm:t>
        <a:bodyPr/>
        <a:lstStyle/>
        <a:p>
          <a:r>
            <a:rPr lang="it-IT" sz="1800" dirty="0"/>
            <a:t>La comunità intera che celebra il rito</a:t>
          </a:r>
        </a:p>
      </dgm:t>
    </dgm:pt>
    <dgm:pt modelId="{FD1B814A-A032-44AB-B021-6BB370F5FA3E}" type="parTrans" cxnId="{1A9A2C04-E2DA-4206-ACD0-F05E4589317D}">
      <dgm:prSet custT="1"/>
      <dgm:spPr/>
      <dgm:t>
        <a:bodyPr/>
        <a:lstStyle/>
        <a:p>
          <a:endParaRPr lang="it-IT" sz="1200"/>
        </a:p>
      </dgm:t>
    </dgm:pt>
    <dgm:pt modelId="{2D9EFD24-994E-4FDC-97BA-CD5BA831A6D3}" type="sibTrans" cxnId="{1A9A2C04-E2DA-4206-ACD0-F05E4589317D}">
      <dgm:prSet/>
      <dgm:spPr/>
      <dgm:t>
        <a:bodyPr/>
        <a:lstStyle/>
        <a:p>
          <a:endParaRPr lang="it-IT" sz="1200"/>
        </a:p>
      </dgm:t>
    </dgm:pt>
    <dgm:pt modelId="{8CAE0547-37B3-4ADB-ABEB-8AA4E4C83C96}">
      <dgm:prSet phldrT="[Testo]" custT="1"/>
      <dgm:spPr/>
      <dgm:t>
        <a:bodyPr/>
        <a:lstStyle/>
        <a:p>
          <a:r>
            <a:rPr lang="it-IT" sz="1800" dirty="0"/>
            <a:t>Il ministro che opera a nome della </a:t>
          </a:r>
          <a:r>
            <a:rPr lang="it-IT" sz="1800" dirty="0" err="1"/>
            <a:t>CHies</a:t>
          </a:r>
          <a:r>
            <a:rPr lang="it-IT" sz="1200" dirty="0" err="1"/>
            <a:t>a</a:t>
          </a:r>
          <a:endParaRPr lang="it-IT" sz="1200" dirty="0"/>
        </a:p>
      </dgm:t>
    </dgm:pt>
    <dgm:pt modelId="{E8E4A0D1-A0F0-4730-9769-354F8CAE2AF4}" type="parTrans" cxnId="{3462D949-935D-4CF2-86D8-5A75C4E09590}">
      <dgm:prSet custT="1"/>
      <dgm:spPr/>
      <dgm:t>
        <a:bodyPr/>
        <a:lstStyle/>
        <a:p>
          <a:endParaRPr lang="it-IT" sz="1200"/>
        </a:p>
      </dgm:t>
    </dgm:pt>
    <dgm:pt modelId="{F49D1AD8-5D03-4038-AE59-9F89764B4D40}" type="sibTrans" cxnId="{3462D949-935D-4CF2-86D8-5A75C4E09590}">
      <dgm:prSet/>
      <dgm:spPr/>
      <dgm:t>
        <a:bodyPr/>
        <a:lstStyle/>
        <a:p>
          <a:endParaRPr lang="it-IT" sz="1200"/>
        </a:p>
      </dgm:t>
    </dgm:pt>
    <dgm:pt modelId="{31AEEFA1-58D8-421E-801F-42B95E0B4F50}" type="pres">
      <dgm:prSet presAssocID="{933443D9-2AD8-4BF3-95E6-C4DFE32A635A}" presName="cycle" presStyleCnt="0">
        <dgm:presLayoutVars>
          <dgm:chMax val="1"/>
          <dgm:dir/>
          <dgm:animLvl val="ctr"/>
          <dgm:resizeHandles val="exact"/>
        </dgm:presLayoutVars>
      </dgm:prSet>
      <dgm:spPr/>
      <dgm:t>
        <a:bodyPr/>
        <a:lstStyle/>
        <a:p>
          <a:endParaRPr lang="it-IT"/>
        </a:p>
      </dgm:t>
    </dgm:pt>
    <dgm:pt modelId="{60715B04-BC43-4FF8-9F20-39C00A82A84E}" type="pres">
      <dgm:prSet presAssocID="{DB704918-531F-4E5A-B9B0-10B5ABA46026}" presName="centerShape" presStyleLbl="node0" presStyleIdx="0" presStyleCnt="1" custLinFactNeighborX="-2793" custLinFactNeighborY="2806"/>
      <dgm:spPr/>
      <dgm:t>
        <a:bodyPr/>
        <a:lstStyle/>
        <a:p>
          <a:endParaRPr lang="it-IT"/>
        </a:p>
      </dgm:t>
    </dgm:pt>
    <dgm:pt modelId="{05023136-D7FD-4B7D-931F-E15CBC09F9F9}" type="pres">
      <dgm:prSet presAssocID="{9FCFAB4E-3600-40B3-B372-7159C4889FE8}" presName="Name9" presStyleLbl="parChTrans1D2" presStyleIdx="0" presStyleCnt="4"/>
      <dgm:spPr/>
      <dgm:t>
        <a:bodyPr/>
        <a:lstStyle/>
        <a:p>
          <a:endParaRPr lang="it-IT"/>
        </a:p>
      </dgm:t>
    </dgm:pt>
    <dgm:pt modelId="{2A2736EB-5BA5-4E32-9FCB-79F8659F4DDF}" type="pres">
      <dgm:prSet presAssocID="{9FCFAB4E-3600-40B3-B372-7159C4889FE8}" presName="connTx" presStyleLbl="parChTrans1D2" presStyleIdx="0" presStyleCnt="4"/>
      <dgm:spPr/>
      <dgm:t>
        <a:bodyPr/>
        <a:lstStyle/>
        <a:p>
          <a:endParaRPr lang="it-IT"/>
        </a:p>
      </dgm:t>
    </dgm:pt>
    <dgm:pt modelId="{DB6B7139-C858-4180-BB15-F1C12B726F81}" type="pres">
      <dgm:prSet presAssocID="{AB657F1D-C69F-4968-B918-0E7902FE1B63}" presName="node" presStyleLbl="node1" presStyleIdx="0" presStyleCnt="4" custScaleX="175850">
        <dgm:presLayoutVars>
          <dgm:bulletEnabled val="1"/>
        </dgm:presLayoutVars>
      </dgm:prSet>
      <dgm:spPr/>
      <dgm:t>
        <a:bodyPr/>
        <a:lstStyle/>
        <a:p>
          <a:endParaRPr lang="it-IT"/>
        </a:p>
      </dgm:t>
    </dgm:pt>
    <dgm:pt modelId="{6EB14430-2513-42B5-8450-1FCA97A2A97A}" type="pres">
      <dgm:prSet presAssocID="{218167B2-1EBF-45CF-98C7-3FED438E791D}" presName="Name9" presStyleLbl="parChTrans1D2" presStyleIdx="1" presStyleCnt="4"/>
      <dgm:spPr/>
      <dgm:t>
        <a:bodyPr/>
        <a:lstStyle/>
        <a:p>
          <a:endParaRPr lang="it-IT"/>
        </a:p>
      </dgm:t>
    </dgm:pt>
    <dgm:pt modelId="{41A9E06A-C404-438B-B0C2-65DD699CDF89}" type="pres">
      <dgm:prSet presAssocID="{218167B2-1EBF-45CF-98C7-3FED438E791D}" presName="connTx" presStyleLbl="parChTrans1D2" presStyleIdx="1" presStyleCnt="4"/>
      <dgm:spPr/>
      <dgm:t>
        <a:bodyPr/>
        <a:lstStyle/>
        <a:p>
          <a:endParaRPr lang="it-IT"/>
        </a:p>
      </dgm:t>
    </dgm:pt>
    <dgm:pt modelId="{5D5A2D86-CF1F-4A4A-B7BA-7FFB69C596B4}" type="pres">
      <dgm:prSet presAssocID="{799E9EAE-413D-4AB2-A273-CEFAA2167738}" presName="node" presStyleLbl="node1" presStyleIdx="1" presStyleCnt="4" custScaleX="158416" custScaleY="173180" custRadScaleRad="88499" custRadScaleInc="-6637">
        <dgm:presLayoutVars>
          <dgm:bulletEnabled val="1"/>
        </dgm:presLayoutVars>
      </dgm:prSet>
      <dgm:spPr/>
      <dgm:t>
        <a:bodyPr/>
        <a:lstStyle/>
        <a:p>
          <a:endParaRPr lang="it-IT"/>
        </a:p>
      </dgm:t>
    </dgm:pt>
    <dgm:pt modelId="{DF3B01D7-DA4D-4DA0-95FD-7EBEDAA03D37}" type="pres">
      <dgm:prSet presAssocID="{FD1B814A-A032-44AB-B021-6BB370F5FA3E}" presName="Name9" presStyleLbl="parChTrans1D2" presStyleIdx="2" presStyleCnt="4"/>
      <dgm:spPr/>
      <dgm:t>
        <a:bodyPr/>
        <a:lstStyle/>
        <a:p>
          <a:endParaRPr lang="it-IT"/>
        </a:p>
      </dgm:t>
    </dgm:pt>
    <dgm:pt modelId="{7450459C-DB24-48B7-8DBF-CA865A4D80EE}" type="pres">
      <dgm:prSet presAssocID="{FD1B814A-A032-44AB-B021-6BB370F5FA3E}" presName="connTx" presStyleLbl="parChTrans1D2" presStyleIdx="2" presStyleCnt="4"/>
      <dgm:spPr/>
      <dgm:t>
        <a:bodyPr/>
        <a:lstStyle/>
        <a:p>
          <a:endParaRPr lang="it-IT"/>
        </a:p>
      </dgm:t>
    </dgm:pt>
    <dgm:pt modelId="{49ADA399-4FC0-4F54-B70D-AB77832F8FA2}" type="pres">
      <dgm:prSet presAssocID="{2B0B7E57-B9B7-4FC6-B95D-033FAC87217E}" presName="node" presStyleLbl="node1" presStyleIdx="2" presStyleCnt="4" custScaleX="185861">
        <dgm:presLayoutVars>
          <dgm:bulletEnabled val="1"/>
        </dgm:presLayoutVars>
      </dgm:prSet>
      <dgm:spPr/>
      <dgm:t>
        <a:bodyPr/>
        <a:lstStyle/>
        <a:p>
          <a:endParaRPr lang="it-IT"/>
        </a:p>
      </dgm:t>
    </dgm:pt>
    <dgm:pt modelId="{8541E3AB-24F7-4C41-9C37-AADB91B5F060}" type="pres">
      <dgm:prSet presAssocID="{E8E4A0D1-A0F0-4730-9769-354F8CAE2AF4}" presName="Name9" presStyleLbl="parChTrans1D2" presStyleIdx="3" presStyleCnt="4"/>
      <dgm:spPr/>
      <dgm:t>
        <a:bodyPr/>
        <a:lstStyle/>
        <a:p>
          <a:endParaRPr lang="it-IT"/>
        </a:p>
      </dgm:t>
    </dgm:pt>
    <dgm:pt modelId="{97C2CB6F-DC0C-4B1D-A207-9BEAE5778E5E}" type="pres">
      <dgm:prSet presAssocID="{E8E4A0D1-A0F0-4730-9769-354F8CAE2AF4}" presName="connTx" presStyleLbl="parChTrans1D2" presStyleIdx="3" presStyleCnt="4"/>
      <dgm:spPr/>
      <dgm:t>
        <a:bodyPr/>
        <a:lstStyle/>
        <a:p>
          <a:endParaRPr lang="it-IT"/>
        </a:p>
      </dgm:t>
    </dgm:pt>
    <dgm:pt modelId="{16E810ED-8F22-4A1E-B538-7EAA92D6A1A9}" type="pres">
      <dgm:prSet presAssocID="{8CAE0547-37B3-4ADB-ABEB-8AA4E4C83C96}" presName="node" presStyleLbl="node1" presStyleIdx="3" presStyleCnt="4" custScaleX="152253" custScaleY="171178">
        <dgm:presLayoutVars>
          <dgm:bulletEnabled val="1"/>
        </dgm:presLayoutVars>
      </dgm:prSet>
      <dgm:spPr/>
      <dgm:t>
        <a:bodyPr/>
        <a:lstStyle/>
        <a:p>
          <a:endParaRPr lang="it-IT"/>
        </a:p>
      </dgm:t>
    </dgm:pt>
  </dgm:ptLst>
  <dgm:cxnLst>
    <dgm:cxn modelId="{59098A06-4CD5-4305-AD87-2615C04B225F}" type="presOf" srcId="{E8E4A0D1-A0F0-4730-9769-354F8CAE2AF4}" destId="{8541E3AB-24F7-4C41-9C37-AADB91B5F060}" srcOrd="0" destOrd="0" presId="urn:microsoft.com/office/officeart/2005/8/layout/radial1"/>
    <dgm:cxn modelId="{3462D949-935D-4CF2-86D8-5A75C4E09590}" srcId="{DB704918-531F-4E5A-B9B0-10B5ABA46026}" destId="{8CAE0547-37B3-4ADB-ABEB-8AA4E4C83C96}" srcOrd="3" destOrd="0" parTransId="{E8E4A0D1-A0F0-4730-9769-354F8CAE2AF4}" sibTransId="{F49D1AD8-5D03-4038-AE59-9F89764B4D40}"/>
    <dgm:cxn modelId="{9813933E-4168-49BF-8446-1BE55CE139F1}" srcId="{933443D9-2AD8-4BF3-95E6-C4DFE32A635A}" destId="{DB704918-531F-4E5A-B9B0-10B5ABA46026}" srcOrd="0" destOrd="0" parTransId="{FB669657-A111-4B4E-9F1A-99E67A727149}" sibTransId="{F1D8E5FB-D054-46AF-8509-1E4D5AE3E4D1}"/>
    <dgm:cxn modelId="{1145294E-6814-4B44-9503-549F31CF1F67}" type="presOf" srcId="{E8E4A0D1-A0F0-4730-9769-354F8CAE2AF4}" destId="{97C2CB6F-DC0C-4B1D-A207-9BEAE5778E5E}" srcOrd="1" destOrd="0" presId="urn:microsoft.com/office/officeart/2005/8/layout/radial1"/>
    <dgm:cxn modelId="{4DA0C6A6-D7ED-48DD-A6D1-BD26966A380C}" type="presOf" srcId="{FD1B814A-A032-44AB-B021-6BB370F5FA3E}" destId="{DF3B01D7-DA4D-4DA0-95FD-7EBEDAA03D37}" srcOrd="0" destOrd="0" presId="urn:microsoft.com/office/officeart/2005/8/layout/radial1"/>
    <dgm:cxn modelId="{3CB95D46-7A43-411A-9CDB-FA209CE0253D}" type="presOf" srcId="{DB704918-531F-4E5A-B9B0-10B5ABA46026}" destId="{60715B04-BC43-4FF8-9F20-39C00A82A84E}" srcOrd="0" destOrd="0" presId="urn:microsoft.com/office/officeart/2005/8/layout/radial1"/>
    <dgm:cxn modelId="{071022A2-1541-409D-851E-9FFEC77D67BA}" srcId="{DB704918-531F-4E5A-B9B0-10B5ABA46026}" destId="{799E9EAE-413D-4AB2-A273-CEFAA2167738}" srcOrd="1" destOrd="0" parTransId="{218167B2-1EBF-45CF-98C7-3FED438E791D}" sibTransId="{47D33E47-8415-4E46-AAF8-36FA5C582D0D}"/>
    <dgm:cxn modelId="{CB1A8076-AC44-4577-B71D-3ABA74D620A4}" type="presOf" srcId="{218167B2-1EBF-45CF-98C7-3FED438E791D}" destId="{6EB14430-2513-42B5-8450-1FCA97A2A97A}" srcOrd="0" destOrd="0" presId="urn:microsoft.com/office/officeart/2005/8/layout/radial1"/>
    <dgm:cxn modelId="{CB8886F9-3BCF-42D0-B0B3-042FAD7797BD}" type="presOf" srcId="{9FCFAB4E-3600-40B3-B372-7159C4889FE8}" destId="{2A2736EB-5BA5-4E32-9FCB-79F8659F4DDF}" srcOrd="1" destOrd="0" presId="urn:microsoft.com/office/officeart/2005/8/layout/radial1"/>
    <dgm:cxn modelId="{966152B6-3384-49E8-A2E4-F61A6D6DBC2C}" type="presOf" srcId="{799E9EAE-413D-4AB2-A273-CEFAA2167738}" destId="{5D5A2D86-CF1F-4A4A-B7BA-7FFB69C596B4}" srcOrd="0" destOrd="0" presId="urn:microsoft.com/office/officeart/2005/8/layout/radial1"/>
    <dgm:cxn modelId="{CADD806C-6BDB-44BC-97AE-65AB78A3D0C0}" type="presOf" srcId="{9FCFAB4E-3600-40B3-B372-7159C4889FE8}" destId="{05023136-D7FD-4B7D-931F-E15CBC09F9F9}" srcOrd="0" destOrd="0" presId="urn:microsoft.com/office/officeart/2005/8/layout/radial1"/>
    <dgm:cxn modelId="{1A9A2C04-E2DA-4206-ACD0-F05E4589317D}" srcId="{DB704918-531F-4E5A-B9B0-10B5ABA46026}" destId="{2B0B7E57-B9B7-4FC6-B95D-033FAC87217E}" srcOrd="2" destOrd="0" parTransId="{FD1B814A-A032-44AB-B021-6BB370F5FA3E}" sibTransId="{2D9EFD24-994E-4FDC-97BA-CD5BA831A6D3}"/>
    <dgm:cxn modelId="{AC7D2D2C-43CC-4C16-91CD-79F1EABB5F86}" type="presOf" srcId="{2B0B7E57-B9B7-4FC6-B95D-033FAC87217E}" destId="{49ADA399-4FC0-4F54-B70D-AB77832F8FA2}" srcOrd="0" destOrd="0" presId="urn:microsoft.com/office/officeart/2005/8/layout/radial1"/>
    <dgm:cxn modelId="{D57C91E8-1BCB-47AE-ADE7-A73B4B980AFB}" type="presOf" srcId="{8CAE0547-37B3-4ADB-ABEB-8AA4E4C83C96}" destId="{16E810ED-8F22-4A1E-B538-7EAA92D6A1A9}" srcOrd="0" destOrd="0" presId="urn:microsoft.com/office/officeart/2005/8/layout/radial1"/>
    <dgm:cxn modelId="{31A58A77-81FE-4BDB-8AF5-3299243C6D95}" srcId="{DB704918-531F-4E5A-B9B0-10B5ABA46026}" destId="{AB657F1D-C69F-4968-B918-0E7902FE1B63}" srcOrd="0" destOrd="0" parTransId="{9FCFAB4E-3600-40B3-B372-7159C4889FE8}" sibTransId="{CF0D370A-03EE-4247-8C51-F02BD00393FB}"/>
    <dgm:cxn modelId="{EA1B40C5-5C5E-4A1D-BF17-8374832722AF}" type="presOf" srcId="{933443D9-2AD8-4BF3-95E6-C4DFE32A635A}" destId="{31AEEFA1-58D8-421E-801F-42B95E0B4F50}" srcOrd="0" destOrd="0" presId="urn:microsoft.com/office/officeart/2005/8/layout/radial1"/>
    <dgm:cxn modelId="{F2CF93BC-0DFD-441D-809B-6804349D79F8}" type="presOf" srcId="{AB657F1D-C69F-4968-B918-0E7902FE1B63}" destId="{DB6B7139-C858-4180-BB15-F1C12B726F81}" srcOrd="0" destOrd="0" presId="urn:microsoft.com/office/officeart/2005/8/layout/radial1"/>
    <dgm:cxn modelId="{9E8F373D-428A-48BB-B90D-5E679F690A79}" type="presOf" srcId="{218167B2-1EBF-45CF-98C7-3FED438E791D}" destId="{41A9E06A-C404-438B-B0C2-65DD699CDF89}" srcOrd="1" destOrd="0" presId="urn:microsoft.com/office/officeart/2005/8/layout/radial1"/>
    <dgm:cxn modelId="{1F90BFDF-5072-4925-806D-B322149E4A65}" type="presOf" srcId="{FD1B814A-A032-44AB-B021-6BB370F5FA3E}" destId="{7450459C-DB24-48B7-8DBF-CA865A4D80EE}" srcOrd="1" destOrd="0" presId="urn:microsoft.com/office/officeart/2005/8/layout/radial1"/>
    <dgm:cxn modelId="{C9E28262-AF2D-4986-A67A-ACCB67606DCB}" type="presParOf" srcId="{31AEEFA1-58D8-421E-801F-42B95E0B4F50}" destId="{60715B04-BC43-4FF8-9F20-39C00A82A84E}" srcOrd="0" destOrd="0" presId="urn:microsoft.com/office/officeart/2005/8/layout/radial1"/>
    <dgm:cxn modelId="{FB2B708E-24E1-40EA-A9B1-34E810223B7F}" type="presParOf" srcId="{31AEEFA1-58D8-421E-801F-42B95E0B4F50}" destId="{05023136-D7FD-4B7D-931F-E15CBC09F9F9}" srcOrd="1" destOrd="0" presId="urn:microsoft.com/office/officeart/2005/8/layout/radial1"/>
    <dgm:cxn modelId="{C5C54B80-8785-4DC2-BCF3-5E437DC2CC3D}" type="presParOf" srcId="{05023136-D7FD-4B7D-931F-E15CBC09F9F9}" destId="{2A2736EB-5BA5-4E32-9FCB-79F8659F4DDF}" srcOrd="0" destOrd="0" presId="urn:microsoft.com/office/officeart/2005/8/layout/radial1"/>
    <dgm:cxn modelId="{C7A7C11F-DFA0-417C-BA34-5FEE4FA5DF5A}" type="presParOf" srcId="{31AEEFA1-58D8-421E-801F-42B95E0B4F50}" destId="{DB6B7139-C858-4180-BB15-F1C12B726F81}" srcOrd="2" destOrd="0" presId="urn:microsoft.com/office/officeart/2005/8/layout/radial1"/>
    <dgm:cxn modelId="{3E55A289-E6BD-406F-860B-131D640D259F}" type="presParOf" srcId="{31AEEFA1-58D8-421E-801F-42B95E0B4F50}" destId="{6EB14430-2513-42B5-8450-1FCA97A2A97A}" srcOrd="3" destOrd="0" presId="urn:microsoft.com/office/officeart/2005/8/layout/radial1"/>
    <dgm:cxn modelId="{1F0B7D92-604F-4416-B41C-4685C32391E4}" type="presParOf" srcId="{6EB14430-2513-42B5-8450-1FCA97A2A97A}" destId="{41A9E06A-C404-438B-B0C2-65DD699CDF89}" srcOrd="0" destOrd="0" presId="urn:microsoft.com/office/officeart/2005/8/layout/radial1"/>
    <dgm:cxn modelId="{11F7E276-C1F8-4E67-BB41-3C0821C97609}" type="presParOf" srcId="{31AEEFA1-58D8-421E-801F-42B95E0B4F50}" destId="{5D5A2D86-CF1F-4A4A-B7BA-7FFB69C596B4}" srcOrd="4" destOrd="0" presId="urn:microsoft.com/office/officeart/2005/8/layout/radial1"/>
    <dgm:cxn modelId="{2BBED411-5D54-451E-85A5-13305F5B4F62}" type="presParOf" srcId="{31AEEFA1-58D8-421E-801F-42B95E0B4F50}" destId="{DF3B01D7-DA4D-4DA0-95FD-7EBEDAA03D37}" srcOrd="5" destOrd="0" presId="urn:microsoft.com/office/officeart/2005/8/layout/radial1"/>
    <dgm:cxn modelId="{6CC2950E-F971-46B0-A155-FC729D8EE47E}" type="presParOf" srcId="{DF3B01D7-DA4D-4DA0-95FD-7EBEDAA03D37}" destId="{7450459C-DB24-48B7-8DBF-CA865A4D80EE}" srcOrd="0" destOrd="0" presId="urn:microsoft.com/office/officeart/2005/8/layout/radial1"/>
    <dgm:cxn modelId="{6E63C53D-31B4-4F1A-9FDB-CA834E44D9FC}" type="presParOf" srcId="{31AEEFA1-58D8-421E-801F-42B95E0B4F50}" destId="{49ADA399-4FC0-4F54-B70D-AB77832F8FA2}" srcOrd="6" destOrd="0" presId="urn:microsoft.com/office/officeart/2005/8/layout/radial1"/>
    <dgm:cxn modelId="{7E8CB8A7-41A3-460A-87DD-A1856BC218AC}" type="presParOf" srcId="{31AEEFA1-58D8-421E-801F-42B95E0B4F50}" destId="{8541E3AB-24F7-4C41-9C37-AADB91B5F060}" srcOrd="7" destOrd="0" presId="urn:microsoft.com/office/officeart/2005/8/layout/radial1"/>
    <dgm:cxn modelId="{52679585-26A9-443D-9B5D-4CE5387428C2}" type="presParOf" srcId="{8541E3AB-24F7-4C41-9C37-AADB91B5F060}" destId="{97C2CB6F-DC0C-4B1D-A207-9BEAE5778E5E}" srcOrd="0" destOrd="0" presId="urn:microsoft.com/office/officeart/2005/8/layout/radial1"/>
    <dgm:cxn modelId="{D8CB6A41-1ED9-4AF5-9D0E-4CA1CCA7EE94}" type="presParOf" srcId="{31AEEFA1-58D8-421E-801F-42B95E0B4F50}" destId="{16E810ED-8F22-4A1E-B538-7EAA92D6A1A9}"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84264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32964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46283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86568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069668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5337950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5720022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86428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89503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231703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56920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697622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74641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9833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222965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10/12/2018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55152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10/12/2018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85860555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6805AD5-BAEE-4694-9D47-3C180F17D46B}"/>
              </a:ext>
            </a:extLst>
          </p:cNvPr>
          <p:cNvSpPr>
            <a:spLocks noGrp="1"/>
          </p:cNvSpPr>
          <p:nvPr>
            <p:ph type="ctrTitle"/>
          </p:nvPr>
        </p:nvSpPr>
        <p:spPr>
          <a:xfrm>
            <a:off x="2589213" y="1325218"/>
            <a:ext cx="8915399" cy="4465982"/>
          </a:xfrm>
        </p:spPr>
        <p:txBody>
          <a:bodyPr>
            <a:normAutofit/>
          </a:bodyPr>
          <a:lstStyle/>
          <a:p>
            <a:r>
              <a:rPr lang="it-IT" sz="6600" b="1" dirty="0"/>
              <a:t>Il diritto nell’economia sacramentale</a:t>
            </a:r>
          </a:p>
        </p:txBody>
      </p:sp>
    </p:spTree>
    <p:extLst>
      <p:ext uri="{BB962C8B-B14F-4D97-AF65-F5344CB8AC3E}">
        <p14:creationId xmlns:p14="http://schemas.microsoft.com/office/powerpoint/2010/main" val="3635287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C6ABD625-2249-4FFD-8A8F-241DDD704BDE}"/>
              </a:ext>
            </a:extLst>
          </p:cNvPr>
          <p:cNvSpPr>
            <a:spLocks noGrp="1"/>
          </p:cNvSpPr>
          <p:nvPr>
            <p:ph idx="1"/>
          </p:nvPr>
        </p:nvSpPr>
        <p:spPr>
          <a:xfrm>
            <a:off x="2589212" y="2133600"/>
            <a:ext cx="8915400" cy="2955235"/>
          </a:xfrm>
        </p:spPr>
        <p:txBody>
          <a:bodyPr/>
          <a:lstStyle/>
          <a:p>
            <a:pPr marL="0" indent="0">
              <a:buNone/>
            </a:pPr>
            <a:r>
              <a:rPr lang="it-IT" dirty="0"/>
              <a:t>TUTTE E TRE LE CONDIZIONI POSTE DAL CANONE IN ESAME SONO LE DIVERSE CONCRETIZZAZIONI DI DUE PRINCIPI GENERALI: </a:t>
            </a:r>
          </a:p>
          <a:p>
            <a:pPr>
              <a:buAutoNum type="alphaUcParenR"/>
            </a:pPr>
            <a:r>
              <a:rPr lang="it-IT" dirty="0"/>
              <a:t>Quello secondo cui tutti i fedeli devono conservare sempre, anche nel loro modo di agire, la comunione con la Chiesa ( can. 209);</a:t>
            </a:r>
          </a:p>
          <a:p>
            <a:pPr>
              <a:buAutoNum type="alphaUcParenR"/>
            </a:pPr>
            <a:r>
              <a:rPr lang="it-IT" dirty="0"/>
              <a:t> l’altro principio per cui nell’esercizio dei propri diritti i fedeli devono tener conto anche dei diritti altrui e dei propri doveri verso gli altri ( can. 223), quale dimensione speculare di un dovere di cui al can. 210 . Quale?</a:t>
            </a:r>
          </a:p>
        </p:txBody>
      </p:sp>
    </p:spTree>
    <p:extLst>
      <p:ext uri="{BB962C8B-B14F-4D97-AF65-F5344CB8AC3E}">
        <p14:creationId xmlns:p14="http://schemas.microsoft.com/office/powerpoint/2010/main" val="202503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87300FE-70E2-446C-8E9A-16FAA74C58BA}"/>
              </a:ext>
            </a:extLst>
          </p:cNvPr>
          <p:cNvSpPr>
            <a:spLocks noGrp="1"/>
          </p:cNvSpPr>
          <p:nvPr>
            <p:ph type="title"/>
          </p:nvPr>
        </p:nvSpPr>
        <p:spPr/>
        <p:txBody>
          <a:bodyPr/>
          <a:lstStyle/>
          <a:p>
            <a:r>
              <a:rPr lang="it-IT" dirty="0"/>
              <a:t>Le dimensioni giuridiche nell’economia sacramentale</a:t>
            </a:r>
          </a:p>
        </p:txBody>
      </p:sp>
      <p:sp>
        <p:nvSpPr>
          <p:cNvPr id="3" name="Segnaposto contenuto 2">
            <a:extLst>
              <a:ext uri="{FF2B5EF4-FFF2-40B4-BE49-F238E27FC236}">
                <a16:creationId xmlns:a16="http://schemas.microsoft.com/office/drawing/2014/main" xmlns="" id="{4A314149-4E45-40EC-AD3D-9971FF14F629}"/>
              </a:ext>
            </a:extLst>
          </p:cNvPr>
          <p:cNvSpPr>
            <a:spLocks noGrp="1"/>
          </p:cNvSpPr>
          <p:nvPr>
            <p:ph idx="1"/>
          </p:nvPr>
        </p:nvSpPr>
        <p:spPr/>
        <p:txBody>
          <a:bodyPr>
            <a:normAutofit fontScale="92500" lnSpcReduction="10000"/>
          </a:bodyPr>
          <a:lstStyle/>
          <a:p>
            <a:pPr marL="0" indent="0" algn="just">
              <a:buNone/>
            </a:pPr>
            <a:r>
              <a:rPr lang="it-IT" dirty="0"/>
              <a:t>Esiste nell’ambito dei sacramenti un diritto in senso stretto perché essi con la loro istituzione, sono stati oggetto di due disposizioni per volontà di Cristo.</a:t>
            </a:r>
          </a:p>
          <a:p>
            <a:pPr algn="just"/>
            <a:r>
              <a:rPr lang="it-IT" dirty="0"/>
              <a:t>A) I doni rappresentati dai sacramenti sono destinati a tutti i fedeli, anzi a tutti gli uomini chiamati ad essere battezzati;  </a:t>
            </a:r>
          </a:p>
          <a:p>
            <a:pPr algn="just"/>
            <a:r>
              <a:rPr lang="it-IT" dirty="0"/>
              <a:t>B)  Ciò presuppone che il ministro sia soltanto depositario dei doni medesimi, essendo costituito tale per operare la loro distribuzione con efficacia oggettiva a tutti i destinatari. </a:t>
            </a:r>
          </a:p>
          <a:p>
            <a:pPr marL="0" indent="0" algn="just">
              <a:buNone/>
            </a:pPr>
            <a:r>
              <a:rPr lang="it-IT" dirty="0"/>
              <a:t>SONO DUE PRESUPPOSTI PRESENTI NEL NT ( AD ES. Lettera agli Ebrei 5,1:  ogni sommo sacerdote </a:t>
            </a:r>
            <a:r>
              <a:rPr lang="it-IT" u="sng" dirty="0"/>
              <a:t>scelto fra gli uomin</a:t>
            </a:r>
            <a:r>
              <a:rPr lang="it-IT" dirty="0"/>
              <a:t>i  viene </a:t>
            </a:r>
            <a:r>
              <a:rPr lang="it-IT" u="sng" dirty="0"/>
              <a:t>costituito per gli uomini </a:t>
            </a:r>
            <a:r>
              <a:rPr lang="it-IT" dirty="0"/>
              <a:t>nelle cose che riguardano Dio) STANNO A FONDAMENTO DELL’ASPETTO GIURIDICO NELL’ECONOMIA SACRAMENTALE. I ministri sacri sono al contempo:</a:t>
            </a:r>
          </a:p>
          <a:p>
            <a:pPr algn="just">
              <a:buFontTx/>
              <a:buChar char="-"/>
            </a:pPr>
            <a:r>
              <a:rPr lang="it-IT" dirty="0"/>
              <a:t>Uomini bisognosi della grazia divina;</a:t>
            </a:r>
          </a:p>
          <a:p>
            <a:pPr algn="just">
              <a:buFontTx/>
              <a:buChar char="-"/>
            </a:pPr>
            <a:r>
              <a:rPr lang="it-IT" dirty="0"/>
              <a:t>Mandatari per un incarico ricevuto dal risorto e non per elezione dai fedeli.</a:t>
            </a:r>
          </a:p>
        </p:txBody>
      </p:sp>
    </p:spTree>
    <p:extLst>
      <p:ext uri="{BB962C8B-B14F-4D97-AF65-F5344CB8AC3E}">
        <p14:creationId xmlns:p14="http://schemas.microsoft.com/office/powerpoint/2010/main" val="1653431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C57879B-ABCD-483A-B49D-4B294387FD07}"/>
              </a:ext>
            </a:extLst>
          </p:cNvPr>
          <p:cNvSpPr>
            <a:spLocks noGrp="1"/>
          </p:cNvSpPr>
          <p:nvPr>
            <p:ph type="title"/>
          </p:nvPr>
        </p:nvSpPr>
        <p:spPr/>
        <p:txBody>
          <a:bodyPr/>
          <a:lstStyle/>
          <a:p>
            <a:r>
              <a:rPr lang="it-IT" dirty="0"/>
              <a:t>Relazioni giuridiche nell’amministrazione dei sacramenti</a:t>
            </a:r>
          </a:p>
        </p:txBody>
      </p:sp>
      <p:sp>
        <p:nvSpPr>
          <p:cNvPr id="3" name="Segnaposto contenuto 2">
            <a:extLst>
              <a:ext uri="{FF2B5EF4-FFF2-40B4-BE49-F238E27FC236}">
                <a16:creationId xmlns:a16="http://schemas.microsoft.com/office/drawing/2014/main" xmlns="" id="{CE21F20D-8B44-4CEB-B9EC-E2239787D202}"/>
              </a:ext>
            </a:extLst>
          </p:cNvPr>
          <p:cNvSpPr>
            <a:spLocks noGrp="1"/>
          </p:cNvSpPr>
          <p:nvPr>
            <p:ph idx="1"/>
          </p:nvPr>
        </p:nvSpPr>
        <p:spPr>
          <a:xfrm>
            <a:off x="2589212" y="2133600"/>
            <a:ext cx="8915400" cy="4100290"/>
          </a:xfrm>
        </p:spPr>
        <p:txBody>
          <a:bodyPr/>
          <a:lstStyle/>
          <a:p>
            <a:pPr marL="0" indent="0" algn="just">
              <a:buNone/>
            </a:pPr>
            <a:r>
              <a:rPr lang="it-IT" dirty="0"/>
              <a:t>Gli aspetti di giustizia appena indicati  creano una trama di rapporti giuridici tra ministri sacri e gli altri fedeli, quali fruitori della grazia sacramentale loro destinata da Cristo e affidata  all’amministrazione della Chiesa.   </a:t>
            </a:r>
          </a:p>
          <a:p>
            <a:pPr marL="0" indent="0" algn="just">
              <a:buNone/>
            </a:pPr>
            <a:r>
              <a:rPr lang="it-IT" dirty="0"/>
              <a:t>Da ciò ha origine il diritto di ogni persona a ricevere il battesimo e quello dei battezzati a ricevere gli altri sacramenti. Si tratta di un diritto fondamentale di cui al can. 213. E’ un principio espresso da LG n. 37 ed è alla base di ogni attività liturgica e pastorale.  Al diritto dei fedeli corrisponde il dovere dei pastori di soddisfare le giuste esigenze dei primi che scaturisce dall’ordinazione ricevuta al fine di far beneficiare i fedeli dei doni loro destinati da Cristo per la salvezza. Lettura consigliata can. 842.</a:t>
            </a:r>
          </a:p>
          <a:p>
            <a:pPr marL="0" indent="0" algn="ctr">
              <a:buNone/>
            </a:pPr>
            <a:r>
              <a:rPr lang="it-IT" b="1" u="sng" dirty="0"/>
              <a:t>PER RIFLETTERE</a:t>
            </a:r>
            <a:r>
              <a:rPr lang="it-IT" dirty="0"/>
              <a:t>:</a:t>
            </a:r>
          </a:p>
          <a:p>
            <a:pPr marL="0" indent="0">
              <a:buNone/>
            </a:pPr>
            <a:r>
              <a:rPr lang="it-IT" b="1" dirty="0"/>
              <a:t>Per il battesimo </a:t>
            </a:r>
            <a:r>
              <a:rPr lang="it-IT" dirty="0"/>
              <a:t>: è giusto parlare di diritto dei fedeli o di ogni persona? Perché? </a:t>
            </a:r>
          </a:p>
        </p:txBody>
      </p:sp>
    </p:spTree>
    <p:extLst>
      <p:ext uri="{BB962C8B-B14F-4D97-AF65-F5344CB8AC3E}">
        <p14:creationId xmlns:p14="http://schemas.microsoft.com/office/powerpoint/2010/main" val="221452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60D7F38-BE2C-4CF1-B46C-508B9C4E533E}"/>
              </a:ext>
            </a:extLst>
          </p:cNvPr>
          <p:cNvSpPr>
            <a:spLocks noGrp="1"/>
          </p:cNvSpPr>
          <p:nvPr>
            <p:ph type="title"/>
          </p:nvPr>
        </p:nvSpPr>
        <p:spPr/>
        <p:txBody>
          <a:bodyPr/>
          <a:lstStyle/>
          <a:p>
            <a:r>
              <a:rPr lang="it-IT" dirty="0"/>
              <a:t>Risposta alla questione posta</a:t>
            </a:r>
          </a:p>
        </p:txBody>
      </p:sp>
      <p:sp>
        <p:nvSpPr>
          <p:cNvPr id="3" name="Segnaposto contenuto 2">
            <a:extLst>
              <a:ext uri="{FF2B5EF4-FFF2-40B4-BE49-F238E27FC236}">
                <a16:creationId xmlns:a16="http://schemas.microsoft.com/office/drawing/2014/main" xmlns="" id="{EAF30AC2-B402-4606-B4A7-CB71A9C102DE}"/>
              </a:ext>
            </a:extLst>
          </p:cNvPr>
          <p:cNvSpPr>
            <a:spLocks noGrp="1"/>
          </p:cNvSpPr>
          <p:nvPr>
            <p:ph idx="1"/>
          </p:nvPr>
        </p:nvSpPr>
        <p:spPr>
          <a:xfrm>
            <a:off x="2589212" y="2663687"/>
            <a:ext cx="8915400" cy="3300544"/>
          </a:xfrm>
        </p:spPr>
        <p:txBody>
          <a:bodyPr/>
          <a:lstStyle/>
          <a:p>
            <a:pPr marL="0" indent="0" algn="just">
              <a:buNone/>
            </a:pPr>
            <a:r>
              <a:rPr lang="it-IT" dirty="0"/>
              <a:t>1) </a:t>
            </a:r>
            <a:r>
              <a:rPr lang="it-IT" b="1" dirty="0"/>
              <a:t>Si deve parlare di un diritto di ogni persona</a:t>
            </a:r>
            <a:r>
              <a:rPr lang="it-IT" dirty="0"/>
              <a:t>, perché tutti sono chiamati da Dio alla salvezza conferita con il battesimo;</a:t>
            </a:r>
          </a:p>
          <a:p>
            <a:pPr marL="0" indent="0" algn="just">
              <a:buNone/>
            </a:pPr>
            <a:r>
              <a:rPr lang="it-IT" dirty="0"/>
              <a:t>2) </a:t>
            </a:r>
            <a:r>
              <a:rPr lang="it-IT" b="1" i="1" dirty="0"/>
              <a:t>E per l’ordine sacro</a:t>
            </a:r>
            <a:r>
              <a:rPr lang="it-IT" dirty="0"/>
              <a:t>? </a:t>
            </a:r>
            <a:r>
              <a:rPr lang="it-IT" b="1" dirty="0"/>
              <a:t>Non vi è un diritto a riceverlo.</a:t>
            </a:r>
            <a:r>
              <a:rPr lang="it-IT" dirty="0"/>
              <a:t> Gli ordinati sono scelti liberamente dal Disegno di Dio per vocazione gratuita. Esso appartiene all’ambito del servizio ecclesiale.</a:t>
            </a:r>
          </a:p>
          <a:p>
            <a:pPr marL="0" indent="0" algn="just">
              <a:buNone/>
            </a:pPr>
            <a:r>
              <a:rPr lang="it-IT" dirty="0"/>
              <a:t>3) </a:t>
            </a:r>
            <a:r>
              <a:rPr lang="it-IT" b="1" i="1" dirty="0"/>
              <a:t>E per il matrimonio? Diritto fondamentale di ogni persona, un diritto umano che col battesimo diventa diritto di ciascun fedele.</a:t>
            </a:r>
          </a:p>
          <a:p>
            <a:pPr marL="0" indent="0">
              <a:buNone/>
            </a:pPr>
            <a:endParaRPr lang="it-IT" dirty="0"/>
          </a:p>
        </p:txBody>
      </p:sp>
    </p:spTree>
    <p:extLst>
      <p:ext uri="{BB962C8B-B14F-4D97-AF65-F5344CB8AC3E}">
        <p14:creationId xmlns:p14="http://schemas.microsoft.com/office/powerpoint/2010/main" val="28043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ED02944-EBC9-4237-BEED-4D152C12FACB}"/>
              </a:ext>
            </a:extLst>
          </p:cNvPr>
          <p:cNvSpPr>
            <a:spLocks noGrp="1"/>
          </p:cNvSpPr>
          <p:nvPr>
            <p:ph type="title"/>
          </p:nvPr>
        </p:nvSpPr>
        <p:spPr>
          <a:xfrm>
            <a:off x="2592925" y="852710"/>
            <a:ext cx="8911687" cy="1280890"/>
          </a:xfrm>
        </p:spPr>
        <p:txBody>
          <a:bodyPr/>
          <a:lstStyle/>
          <a:p>
            <a:r>
              <a:rPr lang="it-IT" dirty="0"/>
              <a:t>I sacramenti alla radice della Chiesa</a:t>
            </a:r>
          </a:p>
        </p:txBody>
      </p:sp>
      <p:sp>
        <p:nvSpPr>
          <p:cNvPr id="3" name="Segnaposto contenuto 2">
            <a:extLst>
              <a:ext uri="{FF2B5EF4-FFF2-40B4-BE49-F238E27FC236}">
                <a16:creationId xmlns:a16="http://schemas.microsoft.com/office/drawing/2014/main" xmlns="" id="{B06C1B7F-6C7E-4002-82CE-EB2A848DE6CC}"/>
              </a:ext>
            </a:extLst>
          </p:cNvPr>
          <p:cNvSpPr>
            <a:spLocks noGrp="1"/>
          </p:cNvSpPr>
          <p:nvPr>
            <p:ph idx="1"/>
          </p:nvPr>
        </p:nvSpPr>
        <p:spPr>
          <a:xfrm>
            <a:off x="2589212" y="1616765"/>
            <a:ext cx="8915400" cy="4558748"/>
          </a:xfrm>
        </p:spPr>
        <p:txBody>
          <a:bodyPr>
            <a:normAutofit lnSpcReduction="10000"/>
          </a:bodyPr>
          <a:lstStyle/>
          <a:p>
            <a:pPr algn="just">
              <a:buFontTx/>
              <a:buChar char="-"/>
            </a:pPr>
            <a:r>
              <a:rPr lang="it-IT" dirty="0"/>
              <a:t>SONO STATI ISTITUITI PER GLI UOMINI COME MEZZI ESSENZIALI PER LA SALVEZZA;</a:t>
            </a:r>
          </a:p>
          <a:p>
            <a:pPr algn="just">
              <a:buFontTx/>
              <a:buChar char="-"/>
            </a:pPr>
            <a:r>
              <a:rPr lang="it-IT" dirty="0"/>
              <a:t>HANNO UN SIGNIFICATO PERSONALE E SOCIALE ad esempio il battesimo che da un lato produce la rigenerazione della persona configurandola a Cristo e dall’altro rende membri della Comunità ecclesiale, soggetti titolari di nuovi diritti e doveri; altro esempio è l’ordine sacro ( per un verso imprime una conformazione ontologica a Cristo e dall’atro, rappresenta il pilone portante dell’organizzazione ecclesiastica); i due sacramenti citati svolgono il ruolo di radice e di struttura  essenziale della Chiesa  anche dal punto di vista giuridico;</a:t>
            </a:r>
          </a:p>
          <a:p>
            <a:pPr algn="just">
              <a:buFontTx/>
              <a:buChar char="-"/>
            </a:pPr>
            <a:r>
              <a:rPr lang="it-IT" dirty="0"/>
              <a:t>L’eucarestia  ha una dimensione sociale per eccellenza=  fa la Chiesa, è fonte della vita divina che edifica nell’unità i membri del Popolo di Dio, rappresenta il vertice della comunità cristiana, vera icona che manifesta in forma piena sia la comunione con S. ma Trinità sia la realtà visibile della società ecclesiale gerarchicamente costituita. Anche la Chiesa fa l’eucarestia.</a:t>
            </a:r>
          </a:p>
          <a:p>
            <a:pPr algn="just">
              <a:buFontTx/>
              <a:buChar char="-"/>
            </a:pPr>
            <a:endParaRPr lang="it-IT" dirty="0"/>
          </a:p>
          <a:p>
            <a:pPr algn="just">
              <a:buFontTx/>
              <a:buChar char="-"/>
            </a:pPr>
            <a:endParaRPr lang="it-IT" dirty="0"/>
          </a:p>
          <a:p>
            <a:pPr algn="just">
              <a:buFontTx/>
              <a:buChar char="-"/>
            </a:pPr>
            <a:endParaRPr lang="it-IT" dirty="0"/>
          </a:p>
          <a:p>
            <a:pPr>
              <a:buFontTx/>
              <a:buChar char="-"/>
            </a:pPr>
            <a:endParaRPr lang="it-IT" dirty="0"/>
          </a:p>
        </p:txBody>
      </p:sp>
    </p:spTree>
    <p:extLst>
      <p:ext uri="{BB962C8B-B14F-4D97-AF65-F5344CB8AC3E}">
        <p14:creationId xmlns:p14="http://schemas.microsoft.com/office/powerpoint/2010/main" val="519662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pattFill prst="pct70">
          <a:fgClr>
            <a:schemeClr val="bg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25EFA5C-11CC-4903-9384-B433FAB7A5EF}"/>
              </a:ext>
            </a:extLst>
          </p:cNvPr>
          <p:cNvSpPr>
            <a:spLocks noGrp="1"/>
          </p:cNvSpPr>
          <p:nvPr>
            <p:ph type="title"/>
          </p:nvPr>
        </p:nvSpPr>
        <p:spPr/>
        <p:txBody>
          <a:bodyPr/>
          <a:lstStyle/>
          <a:p>
            <a:r>
              <a:rPr lang="it-IT" dirty="0"/>
              <a:t>Per riflettere…</a:t>
            </a:r>
          </a:p>
        </p:txBody>
      </p:sp>
      <p:sp>
        <p:nvSpPr>
          <p:cNvPr id="3" name="Segnaposto contenuto 2">
            <a:extLst>
              <a:ext uri="{FF2B5EF4-FFF2-40B4-BE49-F238E27FC236}">
                <a16:creationId xmlns:a16="http://schemas.microsoft.com/office/drawing/2014/main" xmlns="" id="{754D4099-DF1F-49B4-AB89-BFEA510B6A71}"/>
              </a:ext>
            </a:extLst>
          </p:cNvPr>
          <p:cNvSpPr>
            <a:spLocks noGrp="1"/>
          </p:cNvSpPr>
          <p:nvPr>
            <p:ph idx="1"/>
          </p:nvPr>
        </p:nvSpPr>
        <p:spPr/>
        <p:txBody>
          <a:bodyPr/>
          <a:lstStyle/>
          <a:p>
            <a:pPr marL="0" indent="0">
              <a:buNone/>
            </a:pPr>
            <a:endParaRPr lang="it-IT" dirty="0"/>
          </a:p>
          <a:p>
            <a:pPr marL="0" indent="0">
              <a:buNone/>
            </a:pPr>
            <a:endParaRPr lang="it-IT" dirty="0"/>
          </a:p>
          <a:p>
            <a:pPr marL="0" indent="0">
              <a:buNone/>
            </a:pPr>
            <a:r>
              <a:rPr lang="it-IT" sz="4000" dirty="0"/>
              <a:t>Si parla di radice sacramentale della chiesa e di radice ecclesiale dei sacramenti : perché?</a:t>
            </a:r>
          </a:p>
        </p:txBody>
      </p:sp>
    </p:spTree>
    <p:extLst>
      <p:ext uri="{BB962C8B-B14F-4D97-AF65-F5344CB8AC3E}">
        <p14:creationId xmlns:p14="http://schemas.microsoft.com/office/powerpoint/2010/main" val="2547432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E253AF13-3F00-4531-AD23-FDE7A045581E}"/>
              </a:ext>
            </a:extLst>
          </p:cNvPr>
          <p:cNvSpPr>
            <a:spLocks noGrp="1"/>
          </p:cNvSpPr>
          <p:nvPr>
            <p:ph idx="1"/>
          </p:nvPr>
        </p:nvSpPr>
        <p:spPr/>
        <p:txBody>
          <a:bodyPr/>
          <a:lstStyle/>
          <a:p>
            <a:pPr algn="just">
              <a:buAutoNum type="arabicParenR"/>
            </a:pPr>
            <a:r>
              <a:rPr lang="it-IT" sz="2400" dirty="0"/>
              <a:t>Il rapporto tra Chiesa e sacramenti non è  a senso unico, vi è reciprocità;</a:t>
            </a:r>
          </a:p>
          <a:p>
            <a:pPr algn="just">
              <a:buAutoNum type="arabicParenR"/>
            </a:pPr>
            <a:r>
              <a:rPr lang="it-IT" sz="2400" dirty="0"/>
              <a:t>La Chiesa fa l’eucarestia e  gli altri sacramenti attraverso l’azione dei suoi ministri;</a:t>
            </a:r>
          </a:p>
          <a:p>
            <a:pPr algn="just">
              <a:buAutoNum type="arabicParenR"/>
            </a:pPr>
            <a:r>
              <a:rPr lang="it-IT" sz="2400" dirty="0"/>
              <a:t>La Chiesa è sacramento di salvezza,  quale prolungamento del sacramento primordiale che è Cristo;</a:t>
            </a:r>
          </a:p>
          <a:p>
            <a:pPr marL="0" indent="0">
              <a:buNone/>
            </a:pPr>
            <a:endParaRPr lang="it-IT" dirty="0"/>
          </a:p>
        </p:txBody>
      </p:sp>
    </p:spTree>
    <p:extLst>
      <p:ext uri="{BB962C8B-B14F-4D97-AF65-F5344CB8AC3E}">
        <p14:creationId xmlns:p14="http://schemas.microsoft.com/office/powerpoint/2010/main" val="1308701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pattFill prst="pct90">
          <a:fgClr>
            <a:schemeClr val="bg2"/>
          </a:fgClr>
          <a:bgClr>
            <a:schemeClr val="bg1"/>
          </a:bgClr>
        </a:patt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60F50E5-E406-4275-BF28-9129D28F1359}"/>
              </a:ext>
            </a:extLst>
          </p:cNvPr>
          <p:cNvSpPr>
            <a:spLocks noGrp="1"/>
          </p:cNvSpPr>
          <p:nvPr>
            <p:ph type="title"/>
          </p:nvPr>
        </p:nvSpPr>
        <p:spPr/>
        <p:txBody>
          <a:bodyPr/>
          <a:lstStyle/>
          <a:p>
            <a:pPr algn="ctr"/>
            <a:r>
              <a:rPr lang="it-IT" dirty="0"/>
              <a:t/>
            </a:r>
            <a:br>
              <a:rPr lang="it-IT" dirty="0"/>
            </a:br>
            <a:r>
              <a:rPr lang="it-IT" dirty="0"/>
              <a:t>In sintesi:</a:t>
            </a:r>
          </a:p>
        </p:txBody>
      </p:sp>
      <p:sp>
        <p:nvSpPr>
          <p:cNvPr id="3" name="Segnaposto contenuto 2">
            <a:extLst>
              <a:ext uri="{FF2B5EF4-FFF2-40B4-BE49-F238E27FC236}">
                <a16:creationId xmlns:a16="http://schemas.microsoft.com/office/drawing/2014/main" xmlns="" id="{5BDC1517-1520-443D-BD28-041F49B39C5E}"/>
              </a:ext>
            </a:extLst>
          </p:cNvPr>
          <p:cNvSpPr>
            <a:spLocks noGrp="1"/>
          </p:cNvSpPr>
          <p:nvPr>
            <p:ph idx="1"/>
          </p:nvPr>
        </p:nvSpPr>
        <p:spPr>
          <a:xfrm>
            <a:off x="2589212" y="2305878"/>
            <a:ext cx="8915400" cy="3605344"/>
          </a:xfrm>
          <a:pattFill prst="pct10">
            <a:fgClr>
              <a:schemeClr val="bg2"/>
            </a:fgClr>
            <a:bgClr>
              <a:schemeClr val="bg1"/>
            </a:bgClr>
          </a:pattFill>
        </p:spPr>
        <p:txBody>
          <a:bodyPr/>
          <a:lstStyle/>
          <a:p>
            <a:pPr algn="just">
              <a:buAutoNum type="arabicParenR"/>
            </a:pPr>
            <a:r>
              <a:rPr lang="it-IT" dirty="0"/>
              <a:t>La chiesa e i sacramenti sono istituiti dallo stesso fondatore per lo stesso fine : essere segno e strumento di salvezza per il genere umano.</a:t>
            </a:r>
          </a:p>
          <a:p>
            <a:pPr algn="just">
              <a:buAutoNum type="arabicParenR"/>
            </a:pPr>
            <a:r>
              <a:rPr lang="it-IT" dirty="0"/>
              <a:t> La liturgia sacramentale è segno di salvezza in quanto ha la funzione di rendere presente e visibile l’elemento soprannaturale e invisibile della grazia divina.</a:t>
            </a:r>
          </a:p>
          <a:p>
            <a:pPr algn="just">
              <a:buAutoNum type="arabicParenR"/>
            </a:pPr>
            <a:r>
              <a:rPr lang="it-IT" dirty="0"/>
              <a:t> la liturgia sacramentale è strumento di salvezza perché Cristo opera attraverso di essa e mediante i suoi ministri.</a:t>
            </a:r>
          </a:p>
        </p:txBody>
      </p:sp>
    </p:spTree>
    <p:extLst>
      <p:ext uri="{BB962C8B-B14F-4D97-AF65-F5344CB8AC3E}">
        <p14:creationId xmlns:p14="http://schemas.microsoft.com/office/powerpoint/2010/main" val="25113707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7113775-622A-459A-B59D-FD4CACDF50CF}"/>
              </a:ext>
            </a:extLst>
          </p:cNvPr>
          <p:cNvSpPr>
            <a:spLocks noGrp="1"/>
          </p:cNvSpPr>
          <p:nvPr>
            <p:ph type="title"/>
          </p:nvPr>
        </p:nvSpPr>
        <p:spPr/>
        <p:txBody>
          <a:bodyPr/>
          <a:lstStyle/>
          <a:p>
            <a:r>
              <a:rPr lang="it-IT" b="1" dirty="0"/>
              <a:t>Il </a:t>
            </a:r>
            <a:r>
              <a:rPr lang="it-IT" b="1" dirty="0" err="1"/>
              <a:t>munus</a:t>
            </a:r>
            <a:r>
              <a:rPr lang="it-IT" b="1" dirty="0"/>
              <a:t> </a:t>
            </a:r>
            <a:r>
              <a:rPr lang="it-IT" b="1" dirty="0" err="1"/>
              <a:t>sanctificandi</a:t>
            </a:r>
            <a:r>
              <a:rPr lang="it-IT" b="1" dirty="0"/>
              <a:t> nella sistematica </a:t>
            </a:r>
            <a:r>
              <a:rPr lang="it-IT" b="1" dirty="0" err="1"/>
              <a:t>codiciale</a:t>
            </a:r>
            <a:endParaRPr lang="it-IT" b="1" dirty="0"/>
          </a:p>
        </p:txBody>
      </p:sp>
      <p:sp>
        <p:nvSpPr>
          <p:cNvPr id="3" name="Segnaposto contenuto 2">
            <a:extLst>
              <a:ext uri="{FF2B5EF4-FFF2-40B4-BE49-F238E27FC236}">
                <a16:creationId xmlns:a16="http://schemas.microsoft.com/office/drawing/2014/main" xmlns="" id="{D0165293-72EB-4A8A-95E6-0F2CA99EE738}"/>
              </a:ext>
            </a:extLst>
          </p:cNvPr>
          <p:cNvSpPr>
            <a:spLocks noGrp="1"/>
          </p:cNvSpPr>
          <p:nvPr>
            <p:ph idx="1"/>
          </p:nvPr>
        </p:nvSpPr>
        <p:spPr>
          <a:xfrm>
            <a:off x="2297665" y="1904999"/>
            <a:ext cx="8915400" cy="4137991"/>
          </a:xfrm>
        </p:spPr>
        <p:txBody>
          <a:bodyPr/>
          <a:lstStyle/>
          <a:p>
            <a:pPr marL="0" indent="0" algn="just">
              <a:buNone/>
            </a:pPr>
            <a:r>
              <a:rPr lang="it-IT" b="1" dirty="0"/>
              <a:t>Una novità </a:t>
            </a:r>
            <a:r>
              <a:rPr lang="it-IT" dirty="0"/>
              <a:t>: il libro IV dedicato alla funzione santificante della Chiesa . E’ il secondo libro per numero di canoni, strutturato in 3 parti e così distribuiti:</a:t>
            </a:r>
          </a:p>
          <a:p>
            <a:pPr algn="just">
              <a:buFontTx/>
              <a:buChar char="-"/>
            </a:pPr>
            <a:r>
              <a:rPr lang="it-IT" dirty="0"/>
              <a:t>Introduzione : 6 canoni di parte generale (834-839);</a:t>
            </a:r>
          </a:p>
          <a:p>
            <a:pPr algn="just">
              <a:buFontTx/>
              <a:buChar char="-"/>
            </a:pPr>
            <a:r>
              <a:rPr lang="it-IT" dirty="0"/>
              <a:t>Parte I : 326 canoni sui sacramenti sia in generale (</a:t>
            </a:r>
            <a:r>
              <a:rPr lang="it-IT" dirty="0" err="1"/>
              <a:t>cann</a:t>
            </a:r>
            <a:r>
              <a:rPr lang="it-IT" dirty="0"/>
              <a:t>. 840- 848) sia sui singoli segni e strumenti della grazia istituiti da Cristo (</a:t>
            </a:r>
            <a:r>
              <a:rPr lang="it-IT" dirty="0" err="1"/>
              <a:t>cann</a:t>
            </a:r>
            <a:r>
              <a:rPr lang="it-IT" dirty="0"/>
              <a:t>. 849-1165);</a:t>
            </a:r>
          </a:p>
          <a:p>
            <a:pPr algn="just">
              <a:buFontTx/>
              <a:buChar char="-"/>
            </a:pPr>
            <a:r>
              <a:rPr lang="it-IT" dirty="0"/>
              <a:t>Parte II : 39 canoni (1166-1204) sugli altri atti del culto divino.</a:t>
            </a:r>
          </a:p>
          <a:p>
            <a:pPr algn="just">
              <a:buFontTx/>
              <a:buChar char="-"/>
            </a:pPr>
            <a:r>
              <a:rPr lang="it-IT" dirty="0"/>
              <a:t>Parte III: 49 canoni (1205-1253) sui luoghi e tempi sacri.</a:t>
            </a:r>
          </a:p>
          <a:p>
            <a:pPr marL="0" indent="0" algn="just">
              <a:buNone/>
            </a:pPr>
            <a:r>
              <a:rPr lang="it-IT" dirty="0"/>
              <a:t>Normativa con autonomia sistematica nuova rispetto a quella del 1917 che considerava i sacramenti tra le cose nel libro terzo intitolato De Rebus. </a:t>
            </a:r>
            <a:r>
              <a:rPr lang="it-IT" b="1" dirty="0"/>
              <a:t>Altra novità</a:t>
            </a:r>
            <a:r>
              <a:rPr lang="it-IT" dirty="0"/>
              <a:t> del libro IV è data dalla sua denominazione : </a:t>
            </a:r>
            <a:r>
              <a:rPr lang="it-IT" i="1" dirty="0"/>
              <a:t>De </a:t>
            </a:r>
            <a:r>
              <a:rPr lang="it-IT" i="1" dirty="0" err="1"/>
              <a:t>ecclesiae</a:t>
            </a:r>
            <a:r>
              <a:rPr lang="it-IT" i="1" dirty="0"/>
              <a:t> </a:t>
            </a:r>
            <a:r>
              <a:rPr lang="it-IT" i="1" dirty="0" err="1"/>
              <a:t>munere</a:t>
            </a:r>
            <a:r>
              <a:rPr lang="it-IT" i="1" dirty="0"/>
              <a:t> </a:t>
            </a:r>
            <a:r>
              <a:rPr lang="it-IT" i="1" dirty="0" err="1"/>
              <a:t>sanctificandi</a:t>
            </a:r>
            <a:r>
              <a:rPr lang="it-IT" dirty="0"/>
              <a:t> che riflette la dottrina emersa nel Vaticano II sui tria numera </a:t>
            </a:r>
            <a:r>
              <a:rPr lang="it-IT" dirty="0" err="1"/>
              <a:t>Ecclesiae</a:t>
            </a:r>
            <a:r>
              <a:rPr lang="it-IT" dirty="0"/>
              <a:t>, derivanti per partecipazione da Cristo.</a:t>
            </a:r>
          </a:p>
        </p:txBody>
      </p:sp>
    </p:spTree>
    <p:extLst>
      <p:ext uri="{BB962C8B-B14F-4D97-AF65-F5344CB8AC3E}">
        <p14:creationId xmlns:p14="http://schemas.microsoft.com/office/powerpoint/2010/main" val="3375173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8A4B35DE-022D-4D6A-9DD7-15F4410BDB08}"/>
              </a:ext>
            </a:extLst>
          </p:cNvPr>
          <p:cNvSpPr>
            <a:spLocks noGrp="1"/>
          </p:cNvSpPr>
          <p:nvPr>
            <p:ph idx="1"/>
          </p:nvPr>
        </p:nvSpPr>
        <p:spPr/>
        <p:txBody>
          <a:bodyPr/>
          <a:lstStyle/>
          <a:p>
            <a:pPr marL="0" indent="0" algn="just">
              <a:buNone/>
            </a:pPr>
            <a:r>
              <a:rPr lang="it-IT" dirty="0"/>
              <a:t>Il </a:t>
            </a:r>
            <a:r>
              <a:rPr lang="it-IT" i="1" dirty="0" err="1"/>
              <a:t>munus</a:t>
            </a:r>
            <a:r>
              <a:rPr lang="it-IT" i="1" dirty="0"/>
              <a:t> </a:t>
            </a:r>
            <a:r>
              <a:rPr lang="it-IT" i="1" dirty="0" err="1"/>
              <a:t>regendi</a:t>
            </a:r>
            <a:r>
              <a:rPr lang="it-IT" i="1" dirty="0"/>
              <a:t> </a:t>
            </a:r>
            <a:r>
              <a:rPr lang="it-IT" dirty="0"/>
              <a:t>è trattato nel libro II, parte II (</a:t>
            </a:r>
            <a:r>
              <a:rPr lang="it-IT" dirty="0" err="1"/>
              <a:t>cann</a:t>
            </a:r>
            <a:r>
              <a:rPr lang="it-IT" dirty="0"/>
              <a:t>. 330- 572); </a:t>
            </a:r>
            <a:r>
              <a:rPr lang="it-IT" i="1" dirty="0"/>
              <a:t>il </a:t>
            </a:r>
            <a:r>
              <a:rPr lang="it-IT" i="1" dirty="0" err="1"/>
              <a:t>munus</a:t>
            </a:r>
            <a:r>
              <a:rPr lang="it-IT" i="1" dirty="0"/>
              <a:t> </a:t>
            </a:r>
            <a:r>
              <a:rPr lang="it-IT" i="1" dirty="0" err="1"/>
              <a:t>docendi</a:t>
            </a:r>
            <a:r>
              <a:rPr lang="it-IT" i="1" dirty="0"/>
              <a:t> </a:t>
            </a:r>
            <a:r>
              <a:rPr lang="it-IT" dirty="0"/>
              <a:t>è l’oggetto del libro III (</a:t>
            </a:r>
            <a:r>
              <a:rPr lang="it-IT" dirty="0" err="1"/>
              <a:t>cann</a:t>
            </a:r>
            <a:r>
              <a:rPr lang="it-IT" dirty="0"/>
              <a:t>. 747-833)ed il </a:t>
            </a:r>
            <a:r>
              <a:rPr lang="it-IT" i="1" dirty="0" err="1"/>
              <a:t>munus</a:t>
            </a:r>
            <a:r>
              <a:rPr lang="it-IT" i="1" dirty="0"/>
              <a:t> </a:t>
            </a:r>
            <a:r>
              <a:rPr lang="it-IT" i="1" dirty="0" err="1"/>
              <a:t>sanctifi</a:t>
            </a:r>
            <a:r>
              <a:rPr lang="it-IT" dirty="0" err="1"/>
              <a:t>candi</a:t>
            </a:r>
            <a:r>
              <a:rPr lang="it-IT" dirty="0"/>
              <a:t> sviluppato nel libro IV.  L’ordine seguito non è casuale e rispecchia il rapporto tra le tre funzioni perché il </a:t>
            </a:r>
            <a:r>
              <a:rPr lang="it-IT" i="1" dirty="0"/>
              <a:t>munus </a:t>
            </a:r>
            <a:r>
              <a:rPr lang="it-IT" i="1" dirty="0" err="1"/>
              <a:t>regendi</a:t>
            </a:r>
            <a:r>
              <a:rPr lang="it-IT" i="1" dirty="0"/>
              <a:t> </a:t>
            </a:r>
            <a:r>
              <a:rPr lang="it-IT" dirty="0"/>
              <a:t>(espressione della comunione gerarchica) è al servizio degli altri due (ANNUNCIO DELLA PAROLA E AMMINISTRAZIONE DEI SACRAMENTI). La funzione santificante si colloca al vertice in quanto realizza la missione della Chiesa  tramite il sacrificio ed i sacramenti sui quali si impernia tutta la vita liturgica.</a:t>
            </a:r>
          </a:p>
          <a:p>
            <a:pPr marL="0" indent="0" algn="just">
              <a:buNone/>
            </a:pPr>
            <a:r>
              <a:rPr lang="it-IT" b="1" dirty="0"/>
              <a:t>Altra novità</a:t>
            </a:r>
            <a:r>
              <a:rPr lang="it-IT" dirty="0"/>
              <a:t>: superamento della concezione precedentemente invalsa che separava la dimensione del culto divino dall’attività sacramentale ( si veda la sequenza presentata in materia dal codice del 1917:  sacramenti, luoghi e tempi sacri, culto divino). Lettura canone 834.</a:t>
            </a:r>
          </a:p>
          <a:p>
            <a:pPr marL="0" indent="0" algn="just">
              <a:buNone/>
            </a:pPr>
            <a:endParaRPr lang="it-IT" dirty="0"/>
          </a:p>
        </p:txBody>
      </p:sp>
    </p:spTree>
    <p:extLst>
      <p:ext uri="{BB962C8B-B14F-4D97-AF65-F5344CB8AC3E}">
        <p14:creationId xmlns:p14="http://schemas.microsoft.com/office/powerpoint/2010/main" val="2858721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0E8477D3-A2B3-4DC8-9BBD-0F9E473D7553}"/>
              </a:ext>
            </a:extLst>
          </p:cNvPr>
          <p:cNvSpPr>
            <a:spLocks noGrp="1"/>
          </p:cNvSpPr>
          <p:nvPr>
            <p:ph idx="1"/>
          </p:nvPr>
        </p:nvSpPr>
        <p:spPr>
          <a:pattFill prst="pct10">
            <a:fgClr>
              <a:schemeClr val="accent1"/>
            </a:fgClr>
            <a:bgClr>
              <a:schemeClr val="bg1"/>
            </a:bgClr>
          </a:pattFill>
        </p:spPr>
        <p:txBody>
          <a:bodyPr/>
          <a:lstStyle/>
          <a:p>
            <a:pPr marL="0" indent="0" algn="ctr">
              <a:buNone/>
            </a:pPr>
            <a:r>
              <a:rPr lang="it-IT" sz="3200" i="1" dirty="0"/>
              <a:t>I sacramenti assieme alla Parola di Dio ed ai carismi sono alla base di tutta la struttura giuridica della Chiesa come si può dedurre anche da San Tommaso ed anche alla luce di un’altra affermazione di lunga tradizione </a:t>
            </a:r>
            <a:r>
              <a:rPr lang="it-IT" sz="2800" i="1" dirty="0"/>
              <a:t>canonistica « il fondamento di qualsiasi legge consiste nei </a:t>
            </a:r>
            <a:r>
              <a:rPr lang="it-IT" sz="3200" i="1" dirty="0"/>
              <a:t>sacramen</a:t>
            </a:r>
            <a:r>
              <a:rPr lang="it-IT" sz="3200" dirty="0"/>
              <a:t>ti».</a:t>
            </a:r>
          </a:p>
        </p:txBody>
      </p:sp>
    </p:spTree>
    <p:extLst>
      <p:ext uri="{BB962C8B-B14F-4D97-AF65-F5344CB8AC3E}">
        <p14:creationId xmlns:p14="http://schemas.microsoft.com/office/powerpoint/2010/main" val="13737564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502C4939-62AB-4B65-843D-C5FE189EE29C}"/>
              </a:ext>
            </a:extLst>
          </p:cNvPr>
          <p:cNvSpPr>
            <a:spLocks noGrp="1"/>
          </p:cNvSpPr>
          <p:nvPr>
            <p:ph idx="1"/>
          </p:nvPr>
        </p:nvSpPr>
        <p:spPr>
          <a:xfrm>
            <a:off x="2589212" y="1232453"/>
            <a:ext cx="8915400" cy="5393634"/>
          </a:xfrm>
          <a:gradFill>
            <a:gsLst>
              <a:gs pos="100000">
                <a:schemeClr val="bg2">
                  <a:tint val="90000"/>
                  <a:satMod val="92000"/>
                  <a:lumMod val="120000"/>
                </a:schemeClr>
              </a:gs>
              <a:gs pos="100000">
                <a:schemeClr val="bg2">
                  <a:shade val="98000"/>
                  <a:satMod val="120000"/>
                  <a:lumMod val="98000"/>
                </a:schemeClr>
              </a:gs>
            </a:gsLst>
            <a:path path="circle">
              <a:fillToRect l="50000" t="50000" r="100000" b="100000"/>
            </a:path>
          </a:gradFill>
        </p:spPr>
        <p:txBody>
          <a:bodyPr/>
          <a:lstStyle/>
          <a:p>
            <a:pPr marL="0" indent="0" algn="ctr">
              <a:buNone/>
            </a:pPr>
            <a:r>
              <a:rPr lang="it-IT" sz="3200" b="1" dirty="0"/>
              <a:t>Alcune domande per riflettere</a:t>
            </a:r>
            <a:r>
              <a:rPr lang="it-IT" sz="3200" dirty="0"/>
              <a:t>:</a:t>
            </a:r>
          </a:p>
          <a:p>
            <a:pPr marL="0" indent="0" algn="ctr">
              <a:buNone/>
            </a:pPr>
            <a:endParaRPr lang="it-IT" dirty="0"/>
          </a:p>
          <a:p>
            <a:pPr marL="0" indent="0" algn="ctr">
              <a:buNone/>
            </a:pPr>
            <a:endParaRPr lang="it-IT" dirty="0"/>
          </a:p>
          <a:p>
            <a:pPr>
              <a:buFontTx/>
              <a:buChar char="-"/>
            </a:pPr>
            <a:r>
              <a:rPr lang="it-IT" dirty="0"/>
              <a:t>l’espressione </a:t>
            </a:r>
            <a:r>
              <a:rPr lang="it-IT" i="1" dirty="0"/>
              <a:t>funzione santificante </a:t>
            </a:r>
            <a:r>
              <a:rPr lang="it-IT" dirty="0"/>
              <a:t>quale compito ha?</a:t>
            </a:r>
          </a:p>
          <a:p>
            <a:pPr>
              <a:buFontTx/>
              <a:buChar char="-"/>
            </a:pPr>
            <a:r>
              <a:rPr lang="it-IT" dirty="0"/>
              <a:t>Comprende solo mezzi liturgici?</a:t>
            </a:r>
          </a:p>
          <a:p>
            <a:pPr>
              <a:buFontTx/>
              <a:buChar char="-"/>
            </a:pPr>
            <a:r>
              <a:rPr lang="it-IT" dirty="0"/>
              <a:t>Possiamo parlare delle funzione santificante come di una funzione circoscritta e ristretta? Perché?</a:t>
            </a:r>
          </a:p>
          <a:p>
            <a:pPr>
              <a:buFontTx/>
              <a:buChar char="-"/>
            </a:pPr>
            <a:r>
              <a:rPr lang="it-IT" dirty="0"/>
              <a:t>Perché assieme agli altri numera costituisce una specie di spina dorsale della codificazione post-conciliare?</a:t>
            </a:r>
          </a:p>
        </p:txBody>
      </p:sp>
    </p:spTree>
    <p:extLst>
      <p:ext uri="{BB962C8B-B14F-4D97-AF65-F5344CB8AC3E}">
        <p14:creationId xmlns:p14="http://schemas.microsoft.com/office/powerpoint/2010/main" val="32766348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E94A118B-8203-4FEC-9DA1-06A27D1D83FC}"/>
              </a:ext>
            </a:extLst>
          </p:cNvPr>
          <p:cNvSpPr>
            <a:spLocks noGrp="1"/>
          </p:cNvSpPr>
          <p:nvPr>
            <p:ph idx="1"/>
          </p:nvPr>
        </p:nvSpPr>
        <p:spPr/>
        <p:txBody>
          <a:bodyPr/>
          <a:lstStyle/>
          <a:p>
            <a:r>
              <a:rPr lang="it-IT" dirty="0"/>
              <a:t>Il compito della funzione santificante è di rendere santi e al contempo  glorificare colui che  tre volte santo;</a:t>
            </a:r>
          </a:p>
          <a:p>
            <a:r>
              <a:rPr lang="it-IT" dirty="0"/>
              <a:t>Essa comprende anche mezzi non liturgici come preghiera e pratiche personali ( pietà, carità e penitenza)</a:t>
            </a:r>
          </a:p>
          <a:p>
            <a:r>
              <a:rPr lang="it-IT" dirty="0"/>
              <a:t>Spina dorsale della codificazione post-conciliare testimonia l’importanza assunta dalla materia;</a:t>
            </a:r>
          </a:p>
          <a:p>
            <a:r>
              <a:rPr lang="it-IT" dirty="0"/>
              <a:t>Non può essere concepita in senso ristretto: si apre a tutta la liturgia.</a:t>
            </a:r>
          </a:p>
          <a:p>
            <a:endParaRPr lang="it-IT" dirty="0"/>
          </a:p>
        </p:txBody>
      </p:sp>
    </p:spTree>
    <p:extLst>
      <p:ext uri="{BB962C8B-B14F-4D97-AF65-F5344CB8AC3E}">
        <p14:creationId xmlns:p14="http://schemas.microsoft.com/office/powerpoint/2010/main" val="4160784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28AE931-860A-4987-BE7A-E2983783E2B2}"/>
              </a:ext>
            </a:extLst>
          </p:cNvPr>
          <p:cNvSpPr>
            <a:spLocks noGrp="1"/>
          </p:cNvSpPr>
          <p:nvPr>
            <p:ph type="title"/>
          </p:nvPr>
        </p:nvSpPr>
        <p:spPr/>
        <p:txBody>
          <a:bodyPr/>
          <a:lstStyle/>
          <a:p>
            <a:r>
              <a:rPr lang="it-IT" b="1" dirty="0"/>
              <a:t>Diritto e liturgia nel CIC: aspetti generali</a:t>
            </a:r>
          </a:p>
        </p:txBody>
      </p:sp>
      <p:sp>
        <p:nvSpPr>
          <p:cNvPr id="3" name="Segnaposto contenuto 2">
            <a:extLst>
              <a:ext uri="{FF2B5EF4-FFF2-40B4-BE49-F238E27FC236}">
                <a16:creationId xmlns:a16="http://schemas.microsoft.com/office/drawing/2014/main" xmlns="" id="{32EC8A5C-8709-4002-B4AF-C7596E2B62ED}"/>
              </a:ext>
            </a:extLst>
          </p:cNvPr>
          <p:cNvSpPr>
            <a:spLocks noGrp="1"/>
          </p:cNvSpPr>
          <p:nvPr>
            <p:ph idx="1"/>
          </p:nvPr>
        </p:nvSpPr>
        <p:spPr/>
        <p:txBody>
          <a:bodyPr>
            <a:normAutofit/>
          </a:bodyPr>
          <a:lstStyle/>
          <a:p>
            <a:pPr algn="just">
              <a:buAutoNum type="arabicParenR"/>
            </a:pPr>
            <a:r>
              <a:rPr lang="it-IT" dirty="0"/>
              <a:t>La liturgia appartiene all’ordine dei segni sensibili per mezzo dei quali è significata e realizzata efficacemente la santificazione, secondo il modo proprio di ciascuno;</a:t>
            </a:r>
          </a:p>
          <a:p>
            <a:pPr algn="just">
              <a:buAutoNum type="arabicParenR"/>
            </a:pPr>
            <a:r>
              <a:rPr lang="it-IT" dirty="0"/>
              <a:t>La liturgia è il </a:t>
            </a:r>
            <a:r>
              <a:rPr lang="it-IT" u="sng" dirty="0"/>
              <a:t>modo peculiare di adempiere la funzione santificante nella vita ecclesiale. La sua natura consiste nell’esercizio della funzione sacerdotale di Cristo realizzato attraverso la mediazione della Chiesa, investita del </a:t>
            </a:r>
            <a:r>
              <a:rPr lang="it-IT" i="1" u="sng" dirty="0" err="1"/>
              <a:t>munus</a:t>
            </a:r>
            <a:r>
              <a:rPr lang="it-IT" i="1" u="sng" dirty="0"/>
              <a:t> </a:t>
            </a:r>
            <a:r>
              <a:rPr lang="it-IT" i="1" u="sng" dirty="0" err="1"/>
              <a:t>sanctificandi</a:t>
            </a:r>
            <a:r>
              <a:rPr lang="it-IT" i="1" u="sng" dirty="0"/>
              <a:t> </a:t>
            </a:r>
            <a:r>
              <a:rPr lang="it-IT" u="sng" dirty="0"/>
              <a:t>dal suo fondatore</a:t>
            </a:r>
            <a:r>
              <a:rPr lang="it-IT" dirty="0"/>
              <a:t>. La Comunità nata dal Risorto compie detta missione per mezzo di segni sensibili da lui stabiliti per la santificazione degli uomini.</a:t>
            </a:r>
          </a:p>
          <a:p>
            <a:pPr algn="just">
              <a:buAutoNum type="arabicParenR"/>
            </a:pPr>
            <a:r>
              <a:rPr lang="it-IT" dirty="0"/>
              <a:t>Il can. 834 intende tutelare e valorizzare le azioni liturgico-sacramentali nella loro dignità ed originalità. </a:t>
            </a:r>
          </a:p>
        </p:txBody>
      </p:sp>
    </p:spTree>
    <p:extLst>
      <p:ext uri="{BB962C8B-B14F-4D97-AF65-F5344CB8AC3E}">
        <p14:creationId xmlns:p14="http://schemas.microsoft.com/office/powerpoint/2010/main" val="1966367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6F2EA8B-AE3E-48DE-B75B-74CD22D793F7}"/>
              </a:ext>
            </a:extLst>
          </p:cNvPr>
          <p:cNvSpPr>
            <a:spLocks noGrp="1"/>
          </p:cNvSpPr>
          <p:nvPr>
            <p:ph type="title"/>
          </p:nvPr>
        </p:nvSpPr>
        <p:spPr/>
        <p:txBody>
          <a:bodyPr/>
          <a:lstStyle/>
          <a:p>
            <a:r>
              <a:rPr lang="it-IT" dirty="0"/>
              <a:t>La diversa partecipazione dei fedeli alla funzione santificante</a:t>
            </a:r>
          </a:p>
        </p:txBody>
      </p:sp>
      <p:sp>
        <p:nvSpPr>
          <p:cNvPr id="3" name="Segnaposto contenuto 2">
            <a:extLst>
              <a:ext uri="{FF2B5EF4-FFF2-40B4-BE49-F238E27FC236}">
                <a16:creationId xmlns:a16="http://schemas.microsoft.com/office/drawing/2014/main" xmlns="" id="{55B41939-1DC0-44A6-AFE0-182871A494B0}"/>
              </a:ext>
            </a:extLst>
          </p:cNvPr>
          <p:cNvSpPr>
            <a:spLocks noGrp="1"/>
          </p:cNvSpPr>
          <p:nvPr>
            <p:ph idx="1"/>
          </p:nvPr>
        </p:nvSpPr>
        <p:spPr/>
        <p:txBody>
          <a:bodyPr/>
          <a:lstStyle/>
          <a:p>
            <a:pPr algn="just"/>
            <a:r>
              <a:rPr lang="it-IT" dirty="0"/>
              <a:t>La Funzione di santificare gli uomini e di rendere culto a Dio, compito principale di Cristo, è partecipata a tutta la Chiesa, popolo sacerdotale, gerarchicamente strutturato.</a:t>
            </a:r>
          </a:p>
          <a:p>
            <a:pPr algn="just"/>
            <a:r>
              <a:rPr lang="it-IT" dirty="0"/>
              <a:t> Perciò le azioni liturgiche non sono private, ma celebrazioni della Chiesa che è sacramento di unità, cioè popolo santo radunato ed ordinato sotto la guida dei vescovi. Anche se realizzate dal ministro in assenza dei fedeli, hanno sempre carattere pubblico e comunitario.</a:t>
            </a:r>
          </a:p>
          <a:p>
            <a:pPr algn="just"/>
            <a:r>
              <a:rPr lang="it-IT" dirty="0"/>
              <a:t>Il can. 835 ricorda che la partecipazione nella liturgia viene realizzata dai membri della Chiesa in forma diversificata secondo la diversità degli ordini, delle funzioni e dell’effettiva partecipazione, in base alla missione propria di ciascuno.</a:t>
            </a:r>
          </a:p>
        </p:txBody>
      </p:sp>
    </p:spTree>
    <p:extLst>
      <p:ext uri="{BB962C8B-B14F-4D97-AF65-F5344CB8AC3E}">
        <p14:creationId xmlns:p14="http://schemas.microsoft.com/office/powerpoint/2010/main" val="18108173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DFDFF639-CB1D-4302-BF1F-0F3AF02B1B40}"/>
              </a:ext>
            </a:extLst>
          </p:cNvPr>
          <p:cNvSpPr>
            <a:spLocks noGrp="1"/>
          </p:cNvSpPr>
          <p:nvPr>
            <p:ph sz="half" idx="1"/>
          </p:nvPr>
        </p:nvSpPr>
        <p:spPr>
          <a:xfrm>
            <a:off x="2411896" y="861391"/>
            <a:ext cx="4491180" cy="5512904"/>
          </a:xfrm>
        </p:spPr>
        <p:txBody>
          <a:bodyPr>
            <a:normAutofit fontScale="92500" lnSpcReduction="10000"/>
          </a:bodyPr>
          <a:lstStyle/>
          <a:p>
            <a:pPr algn="just"/>
            <a:r>
              <a:rPr lang="it-IT" dirty="0"/>
              <a:t>VESCOVI :hanno il compito di santificare in virtù della pienezza del sacerdozio e del sommo grado dell’ordine sacro; sono i principali dispensatori dei ministeri di Dio e i moderatori, i promotori e custodi di tutta la vita liturgica nella Chiesa loro affidata.</a:t>
            </a:r>
          </a:p>
          <a:p>
            <a:pPr algn="just"/>
            <a:r>
              <a:rPr lang="it-IT" dirty="0"/>
              <a:t>PRESBITERI: veri sacerdoti del NT, collaboratori dell’ordine episcopale, esercitano la stessa funzione del vescovo nel celebrare il culto divino e nel santificare il popolo di Dio ma sotto l’autorità del primo.</a:t>
            </a:r>
          </a:p>
          <a:p>
            <a:pPr algn="just"/>
            <a:r>
              <a:rPr lang="it-IT" dirty="0"/>
              <a:t>DIACONI: fanno parte del grado inferiore della gerarchia  e sono ordinati per il ministero e la loro partecipazione e al culto divino è al servizio del vescovo e dei presbiteri. Il can. 1009 assegna ai diaconi la diaconia della liturgia, della parola e della carità.</a:t>
            </a:r>
          </a:p>
        </p:txBody>
      </p:sp>
      <p:sp>
        <p:nvSpPr>
          <p:cNvPr id="4" name="Segnaposto contenuto 3">
            <a:extLst>
              <a:ext uri="{FF2B5EF4-FFF2-40B4-BE49-F238E27FC236}">
                <a16:creationId xmlns:a16="http://schemas.microsoft.com/office/drawing/2014/main" xmlns="" id="{34DA8FA1-03D8-4814-832C-DD45CC2F6A68}"/>
              </a:ext>
            </a:extLst>
          </p:cNvPr>
          <p:cNvSpPr>
            <a:spLocks noGrp="1"/>
          </p:cNvSpPr>
          <p:nvPr>
            <p:ph sz="half" idx="2"/>
          </p:nvPr>
        </p:nvSpPr>
        <p:spPr>
          <a:xfrm>
            <a:off x="7190747" y="954158"/>
            <a:ext cx="4313864" cy="5618920"/>
          </a:xfrm>
        </p:spPr>
        <p:txBody>
          <a:bodyPr>
            <a:normAutofit fontScale="92500" lnSpcReduction="10000"/>
          </a:bodyPr>
          <a:lstStyle/>
          <a:p>
            <a:pPr algn="just"/>
            <a:r>
              <a:rPr lang="it-IT" dirty="0"/>
              <a:t>TUTTI GLI ALTRI FEDELI ( laici o consacrati) hanno una partecipazione propria ed attiva nelle celebrazioni liturgiche seguendo lo svolgimento dei riti, il coinvolgimento spirituale e la risposta di tipo assemblare. </a:t>
            </a:r>
            <a:r>
              <a:rPr lang="it-IT" b="1" dirty="0"/>
              <a:t>Partecipazione in forma interna </a:t>
            </a:r>
            <a:r>
              <a:rPr lang="it-IT" dirty="0"/>
              <a:t>ai riti quando esercitano i ministeri laicali di lettore o di accolito. Il compito sacerdotale del cristiano lasico consiste non solo nel partecipare alla liturgia ma anche nel consacrare il mondo a Dio esercitando in esso la sua  funzione santificante per la sua vita e quella degli altri in virtù della sua indole secolare. Esplicito riferimento alla funzione santificante dei coniugi- genitori. Can. 835</a:t>
            </a:r>
          </a:p>
        </p:txBody>
      </p:sp>
    </p:spTree>
    <p:extLst>
      <p:ext uri="{BB962C8B-B14F-4D97-AF65-F5344CB8AC3E}">
        <p14:creationId xmlns:p14="http://schemas.microsoft.com/office/powerpoint/2010/main" val="32890080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13C35E56-217E-4D6E-9360-11763456CE1A}"/>
              </a:ext>
            </a:extLst>
          </p:cNvPr>
          <p:cNvSpPr>
            <a:spLocks noGrp="1"/>
          </p:cNvSpPr>
          <p:nvPr>
            <p:ph type="title"/>
          </p:nvPr>
        </p:nvSpPr>
        <p:spPr>
          <a:xfrm>
            <a:off x="2541241" y="624110"/>
            <a:ext cx="8911687" cy="1280890"/>
          </a:xfrm>
        </p:spPr>
        <p:txBody>
          <a:bodyPr/>
          <a:lstStyle/>
          <a:p>
            <a:r>
              <a:rPr lang="it-IT" b="1" dirty="0"/>
              <a:t>I canoni introduttivi alla normativa </a:t>
            </a:r>
            <a:r>
              <a:rPr lang="it-IT" b="1" dirty="0" err="1"/>
              <a:t>codiciale</a:t>
            </a:r>
            <a:endParaRPr lang="it-IT" b="1" dirty="0"/>
          </a:p>
        </p:txBody>
      </p:sp>
      <p:sp>
        <p:nvSpPr>
          <p:cNvPr id="3" name="Segnaposto contenuto 2">
            <a:extLst>
              <a:ext uri="{FF2B5EF4-FFF2-40B4-BE49-F238E27FC236}">
                <a16:creationId xmlns:a16="http://schemas.microsoft.com/office/drawing/2014/main" xmlns="" id="{ABE7FA01-E7C6-483F-B4CD-7A80EF54CB4C}"/>
              </a:ext>
            </a:extLst>
          </p:cNvPr>
          <p:cNvSpPr>
            <a:spLocks noGrp="1"/>
          </p:cNvSpPr>
          <p:nvPr>
            <p:ph idx="1"/>
          </p:nvPr>
        </p:nvSpPr>
        <p:spPr/>
        <p:txBody>
          <a:bodyPr>
            <a:normAutofit fontScale="92500" lnSpcReduction="20000"/>
          </a:bodyPr>
          <a:lstStyle/>
          <a:p>
            <a:pPr algn="just"/>
            <a:r>
              <a:rPr lang="it-IT" dirty="0"/>
              <a:t>Sono i canoni 834-839, sono canoni senza titolazione e spiegano in che modo la Chiesa esercita il </a:t>
            </a:r>
            <a:r>
              <a:rPr lang="it-IT" dirty="0" err="1"/>
              <a:t>munus</a:t>
            </a:r>
            <a:r>
              <a:rPr lang="it-IT" dirty="0"/>
              <a:t> </a:t>
            </a:r>
            <a:r>
              <a:rPr lang="it-IT" dirty="0" err="1"/>
              <a:t>sanctificandi</a:t>
            </a:r>
            <a:r>
              <a:rPr lang="it-IT" dirty="0"/>
              <a:t>. I sei canoni riguardano la materia disciplinata nel libro IV: i sacramenti, gli altri atti del culto divino, luoghi e tempi sacri. Sono canoni di carattere generale e da tenere presenti. </a:t>
            </a:r>
          </a:p>
          <a:p>
            <a:pPr algn="just"/>
            <a:r>
              <a:rPr lang="it-IT" dirty="0"/>
              <a:t>Can. 834: definizione di liturgia</a:t>
            </a:r>
          </a:p>
          <a:p>
            <a:pPr algn="just"/>
            <a:r>
              <a:rPr lang="it-IT" dirty="0"/>
              <a:t>Can. 835: esplicita la varietà delle missioni che nella santificazione dei fedeli hanno i diversi membri del popolo di Dio.</a:t>
            </a:r>
          </a:p>
          <a:p>
            <a:pPr algn="just"/>
            <a:r>
              <a:rPr lang="it-IT" dirty="0"/>
              <a:t>Can. 836: recupera il ruolo del soggetto che vi partecipa richiedendo la fede. ( canone con implicanze pastorali)</a:t>
            </a:r>
          </a:p>
          <a:p>
            <a:pPr algn="just"/>
            <a:r>
              <a:rPr lang="it-IT" dirty="0"/>
              <a:t>Can. 837:celebrazione e partecipazione.</a:t>
            </a:r>
          </a:p>
          <a:p>
            <a:pPr algn="just"/>
            <a:r>
              <a:rPr lang="it-IT" dirty="0"/>
              <a:t>Can. 838: spetta la regolazione della sacra liturgia alla Suprema Autorità della Chiesa e a norme del diritto, al vescovo diocesano ed entro i limiti stabiliti dal diritto alle Conferenze Episcopali. </a:t>
            </a:r>
          </a:p>
          <a:p>
            <a:pPr algn="just"/>
            <a:r>
              <a:rPr lang="it-IT" dirty="0"/>
              <a:t>Can. 839: altre vie di santificazione:  preghiera, opere di penitenza e carità.</a:t>
            </a:r>
          </a:p>
        </p:txBody>
      </p:sp>
    </p:spTree>
    <p:extLst>
      <p:ext uri="{BB962C8B-B14F-4D97-AF65-F5344CB8AC3E}">
        <p14:creationId xmlns:p14="http://schemas.microsoft.com/office/powerpoint/2010/main" val="32900625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4D8EF99-1F74-4F83-8169-B7279B530D44}"/>
              </a:ext>
            </a:extLst>
          </p:cNvPr>
          <p:cNvSpPr>
            <a:spLocks noGrp="1"/>
          </p:cNvSpPr>
          <p:nvPr>
            <p:ph type="title"/>
          </p:nvPr>
        </p:nvSpPr>
        <p:spPr>
          <a:xfrm>
            <a:off x="2592925" y="624110"/>
            <a:ext cx="8911687" cy="1045664"/>
          </a:xfrm>
        </p:spPr>
        <p:txBody>
          <a:bodyPr/>
          <a:lstStyle/>
          <a:p>
            <a:r>
              <a:rPr lang="it-IT" b="1" dirty="0"/>
              <a:t>I SACRAMENTI: NORME GENERALI</a:t>
            </a:r>
          </a:p>
        </p:txBody>
      </p:sp>
      <p:sp>
        <p:nvSpPr>
          <p:cNvPr id="3" name="Segnaposto contenuto 2">
            <a:extLst>
              <a:ext uri="{FF2B5EF4-FFF2-40B4-BE49-F238E27FC236}">
                <a16:creationId xmlns:a16="http://schemas.microsoft.com/office/drawing/2014/main" xmlns="" id="{A64BFDDC-0D53-40BE-AA18-4732E160F892}"/>
              </a:ext>
            </a:extLst>
          </p:cNvPr>
          <p:cNvSpPr>
            <a:spLocks noGrp="1"/>
          </p:cNvSpPr>
          <p:nvPr>
            <p:ph idx="1"/>
          </p:nvPr>
        </p:nvSpPr>
        <p:spPr>
          <a:xfrm>
            <a:off x="2589212" y="1524001"/>
            <a:ext cx="8915400" cy="5221356"/>
          </a:xfrm>
        </p:spPr>
        <p:txBody>
          <a:bodyPr>
            <a:normAutofit/>
          </a:bodyPr>
          <a:lstStyle/>
          <a:p>
            <a:pPr marL="0" indent="0" algn="just">
              <a:buNone/>
            </a:pPr>
            <a:r>
              <a:rPr lang="it-IT" sz="2400" dirty="0"/>
              <a:t>Si tratta della parte prima del libro IV del Codice ( </a:t>
            </a:r>
            <a:r>
              <a:rPr lang="it-IT" sz="2400" dirty="0" err="1"/>
              <a:t>cann</a:t>
            </a:r>
            <a:r>
              <a:rPr lang="it-IT" sz="2400" dirty="0"/>
              <a:t>. 840-1165). Ci sono alcuni canoni che riguardano i sacramenti in generale </a:t>
            </a:r>
            <a:r>
              <a:rPr lang="it-IT" sz="2400" dirty="0" err="1"/>
              <a:t>cann</a:t>
            </a:r>
            <a:r>
              <a:rPr lang="it-IT" sz="2400" dirty="0"/>
              <a:t>. 840-848. Alcuni di questi canoni indicano i presupposti dottrinali di tale normativa, altri hanno un carattere disciplinare  più di dettaglio, ma che interessa anche i sacramenti. Un posto a sé per il can. 844 che traduce in termini disciplinari i principi che ispirano le relazioni ecumeniche attinenti ai sacramenti, il canone mostra anche lo stretto legame tra comunione ecclesiale e comunione sacramentale.</a:t>
            </a:r>
          </a:p>
        </p:txBody>
      </p:sp>
    </p:spTree>
    <p:extLst>
      <p:ext uri="{BB962C8B-B14F-4D97-AF65-F5344CB8AC3E}">
        <p14:creationId xmlns:p14="http://schemas.microsoft.com/office/powerpoint/2010/main" val="26526103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A6F67EC-C543-446F-895B-05768523530F}"/>
              </a:ext>
            </a:extLst>
          </p:cNvPr>
          <p:cNvSpPr>
            <a:spLocks noGrp="1"/>
          </p:cNvSpPr>
          <p:nvPr>
            <p:ph type="ctrTitle"/>
          </p:nvPr>
        </p:nvSpPr>
        <p:spPr>
          <a:xfrm>
            <a:off x="3812345" y="3305908"/>
            <a:ext cx="5359790" cy="1294227"/>
          </a:xfrm>
          <a:solidFill>
            <a:schemeClr val="accent3"/>
          </a:solidFill>
        </p:spPr>
        <p:txBody>
          <a:bodyPr/>
          <a:lstStyle/>
          <a:p>
            <a:pPr algn="ctr"/>
            <a:r>
              <a:rPr lang="it-IT" dirty="0"/>
              <a:t>SINTESI </a:t>
            </a:r>
          </a:p>
        </p:txBody>
      </p:sp>
    </p:spTree>
    <p:extLst>
      <p:ext uri="{BB962C8B-B14F-4D97-AF65-F5344CB8AC3E}">
        <p14:creationId xmlns:p14="http://schemas.microsoft.com/office/powerpoint/2010/main" val="15614936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AC1798C-2D23-435A-8AC7-E3BB97709D0B}"/>
              </a:ext>
            </a:extLst>
          </p:cNvPr>
          <p:cNvSpPr>
            <a:spLocks noGrp="1"/>
          </p:cNvSpPr>
          <p:nvPr>
            <p:ph type="title"/>
          </p:nvPr>
        </p:nvSpPr>
        <p:spPr/>
        <p:txBody>
          <a:bodyPr/>
          <a:lstStyle/>
          <a:p>
            <a:r>
              <a:rPr lang="it-IT" dirty="0"/>
              <a:t>Il fondamento di giuridicità dei sacramenti can. 840</a:t>
            </a:r>
          </a:p>
        </p:txBody>
      </p:sp>
      <p:graphicFrame>
        <p:nvGraphicFramePr>
          <p:cNvPr id="6" name="Segnaposto contenuto 5">
            <a:extLst>
              <a:ext uri="{FF2B5EF4-FFF2-40B4-BE49-F238E27FC236}">
                <a16:creationId xmlns:a16="http://schemas.microsoft.com/office/drawing/2014/main" xmlns="" id="{A2505F5C-5FCC-437B-999D-FA3697A24CAB}"/>
              </a:ext>
            </a:extLst>
          </p:cNvPr>
          <p:cNvGraphicFramePr>
            <a:graphicFrameLocks noGrp="1"/>
          </p:cNvGraphicFramePr>
          <p:nvPr>
            <p:ph idx="1"/>
            <p:extLst>
              <p:ext uri="{D42A27DB-BD31-4B8C-83A1-F6EECF244321}">
                <p14:modId xmlns:p14="http://schemas.microsoft.com/office/powerpoint/2010/main" val="1039147457"/>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04967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65D29D46-DDA5-4FBA-9F5C-BA6C6BEA4F57}"/>
              </a:ext>
            </a:extLst>
          </p:cNvPr>
          <p:cNvSpPr>
            <a:spLocks noGrp="1"/>
          </p:cNvSpPr>
          <p:nvPr>
            <p:ph idx="1"/>
          </p:nvPr>
        </p:nvSpPr>
        <p:spPr>
          <a:xfrm>
            <a:off x="2589212" y="980662"/>
            <a:ext cx="8915400" cy="4983570"/>
          </a:xfrm>
        </p:spPr>
        <p:txBody>
          <a:bodyPr>
            <a:normAutofit fontScale="85000" lnSpcReduction="20000"/>
          </a:bodyPr>
          <a:lstStyle/>
          <a:p>
            <a:pPr marL="0" indent="0">
              <a:buNone/>
            </a:pPr>
            <a:endParaRPr lang="it-IT" b="1" dirty="0"/>
          </a:p>
          <a:p>
            <a:pPr algn="just">
              <a:buFont typeface="Arial" panose="020B0604020202020204" pitchFamily="34" charset="0"/>
              <a:buChar char="•"/>
            </a:pPr>
            <a:r>
              <a:rPr lang="it-IT" b="1" dirty="0"/>
              <a:t>ASPETTI TEOLOGICI FONDAMENTALI SUI SACRAMENTI( il codice non sviluppa una teologia dei sacramenti articolata ma la suppone); </a:t>
            </a:r>
          </a:p>
          <a:p>
            <a:pPr algn="just">
              <a:buFont typeface="Arial" panose="020B0604020202020204" pitchFamily="34" charset="0"/>
              <a:buChar char="•"/>
            </a:pPr>
            <a:r>
              <a:rPr lang="it-IT" b="1" dirty="0"/>
              <a:t>ASPETTI GIURIDICI FONDAMENTALI (i sacramenti sono anche delle realtà giuridiche che stanno all’origine di effetti giuridici di varia natura, riconosciuti e regolati dal diritto canonico)</a:t>
            </a:r>
          </a:p>
          <a:p>
            <a:pPr algn="just">
              <a:buAutoNum type="arabicParenR"/>
            </a:pPr>
            <a:r>
              <a:rPr lang="it-IT" dirty="0"/>
              <a:t>Can. 840 </a:t>
            </a:r>
            <a:r>
              <a:rPr lang="it-IT" i="1" dirty="0"/>
              <a:t>L’</a:t>
            </a:r>
            <a:r>
              <a:rPr lang="it-IT" i="1" dirty="0" err="1"/>
              <a:t>ecclesialità</a:t>
            </a:r>
            <a:r>
              <a:rPr lang="it-IT" i="1" dirty="0"/>
              <a:t>  dei sacramenti</a:t>
            </a:r>
            <a:r>
              <a:rPr lang="it-IT" dirty="0"/>
              <a:t>;</a:t>
            </a:r>
          </a:p>
          <a:p>
            <a:pPr algn="just">
              <a:buAutoNum type="arabicParenR"/>
            </a:pPr>
            <a:r>
              <a:rPr lang="it-IT" dirty="0"/>
              <a:t>Can. 213 </a:t>
            </a:r>
            <a:r>
              <a:rPr lang="it-IT" i="1" dirty="0"/>
              <a:t>Il diritto a ricevere i sacramenti</a:t>
            </a:r>
            <a:r>
              <a:rPr lang="it-IT" dirty="0"/>
              <a:t>;</a:t>
            </a:r>
          </a:p>
          <a:p>
            <a:pPr marL="0" indent="0" algn="just">
              <a:buNone/>
            </a:pPr>
            <a:endParaRPr lang="it-IT" dirty="0"/>
          </a:p>
          <a:p>
            <a:pPr algn="just">
              <a:buFont typeface="Arial" panose="020B0604020202020204" pitchFamily="34" charset="0"/>
              <a:buChar char="•"/>
            </a:pPr>
            <a:r>
              <a:rPr lang="it-IT" b="1" dirty="0"/>
              <a:t>GLI ASPETTI GIURIDICI DEGLI ELEMENTI CHE COMPOGONO I SACRAMENTI: </a:t>
            </a:r>
          </a:p>
          <a:p>
            <a:pPr marL="0" indent="0" algn="just">
              <a:buNone/>
            </a:pPr>
            <a:r>
              <a:rPr lang="it-IT" i="1" dirty="0"/>
              <a:t>il segno sacramentale ed il ministro dei sacramenti</a:t>
            </a:r>
            <a:r>
              <a:rPr lang="it-IT" dirty="0"/>
              <a:t>; requisiti per la celebrazione; requisiti per la lecita celebrazione dei sacramenti: il ministro ed il diritto- dovere dei fedeli di ricevere i sacramenti; il soggetto dei sacramenti.</a:t>
            </a:r>
          </a:p>
          <a:p>
            <a:pPr marL="0" indent="0" algn="just">
              <a:buNone/>
            </a:pPr>
            <a:endParaRPr lang="it-IT" dirty="0"/>
          </a:p>
          <a:p>
            <a:pPr algn="just">
              <a:buFont typeface="Arial" panose="020B0604020202020204" pitchFamily="34" charset="0"/>
              <a:buChar char="•"/>
            </a:pPr>
            <a:r>
              <a:rPr lang="it-IT" b="1" dirty="0"/>
              <a:t>ALTRI ASPETTI GIURIDICI DEI SACRAMENTI</a:t>
            </a:r>
            <a:r>
              <a:rPr lang="it-IT" dirty="0"/>
              <a:t>: </a:t>
            </a:r>
            <a:r>
              <a:rPr lang="it-IT" dirty="0" err="1"/>
              <a:t>Cann</a:t>
            </a:r>
            <a:r>
              <a:rPr lang="it-IT" dirty="0"/>
              <a:t>. 840-843 e 845-848 </a:t>
            </a:r>
          </a:p>
          <a:p>
            <a:pPr algn="just">
              <a:buFont typeface="Arial" panose="020B0604020202020204" pitchFamily="34" charset="0"/>
              <a:buChar char="•"/>
            </a:pPr>
            <a:r>
              <a:rPr lang="it-IT" dirty="0"/>
              <a:t> celebrare, amministrare e ricevere can 840; validità e liceità dei sacramenti can. 841; iniziazione cristiana can. 842;  dovere- diritto dei fedeli di ricevere dei sacramenti can. 843; sacramenti non ripetibili e dubbi Can. 845. I libri liturgici can. 846, i sacri oli can. 847, determinazione delle offerte per la celebrazione dei sacramenti can. 848.</a:t>
            </a:r>
          </a:p>
        </p:txBody>
      </p:sp>
    </p:spTree>
    <p:extLst>
      <p:ext uri="{BB962C8B-B14F-4D97-AF65-F5344CB8AC3E}">
        <p14:creationId xmlns:p14="http://schemas.microsoft.com/office/powerpoint/2010/main" val="3766597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E447ED3-BA94-4E98-92E4-43BC911D5724}"/>
              </a:ext>
            </a:extLst>
          </p:cNvPr>
          <p:cNvSpPr>
            <a:spLocks noGrp="1"/>
          </p:cNvSpPr>
          <p:nvPr>
            <p:ph type="title"/>
          </p:nvPr>
        </p:nvSpPr>
        <p:spPr>
          <a:xfrm>
            <a:off x="2589212" y="663867"/>
            <a:ext cx="8911687" cy="1280890"/>
          </a:xfrm>
        </p:spPr>
        <p:txBody>
          <a:bodyPr/>
          <a:lstStyle/>
          <a:p>
            <a:r>
              <a:rPr lang="it-IT" b="1" dirty="0"/>
              <a:t>La dottrina sui sacramenti del Vaticano II e sua recezione nel CIC</a:t>
            </a:r>
          </a:p>
        </p:txBody>
      </p:sp>
      <p:sp>
        <p:nvSpPr>
          <p:cNvPr id="3" name="Segnaposto contenuto 2">
            <a:extLst>
              <a:ext uri="{FF2B5EF4-FFF2-40B4-BE49-F238E27FC236}">
                <a16:creationId xmlns:a16="http://schemas.microsoft.com/office/drawing/2014/main" xmlns="" id="{17BBF5AB-D657-4C85-8DF8-49DB236204F8}"/>
              </a:ext>
            </a:extLst>
          </p:cNvPr>
          <p:cNvSpPr>
            <a:spLocks noGrp="1"/>
          </p:cNvSpPr>
          <p:nvPr>
            <p:ph idx="1"/>
          </p:nvPr>
        </p:nvSpPr>
        <p:spPr/>
        <p:txBody>
          <a:bodyPr>
            <a:normAutofit fontScale="92500" lnSpcReduction="20000"/>
          </a:bodyPr>
          <a:lstStyle/>
          <a:p>
            <a:pPr marL="0" indent="0" algn="just">
              <a:buNone/>
            </a:pPr>
            <a:r>
              <a:rPr lang="it-IT" dirty="0"/>
              <a:t>Sin dal primo paragrafo della Costituzione dogmatica LG i padri conciliari parlano della Chiesa come del sacramento, ossia del segno- strumento attraverso cui si manifesta e realizza sia l’intima unione con Dio che l’unità del tutto il genere umano, evidenzia la caratteristica fondamentale della teologia conciliare dei sacramenti:</a:t>
            </a:r>
          </a:p>
          <a:p>
            <a:pPr marL="0" indent="0" algn="just">
              <a:buNone/>
            </a:pPr>
            <a:r>
              <a:rPr lang="it-IT" dirty="0"/>
              <a:t>NON SONO AZIONI PRIVATE MA CELEBRAZIONI DELLA CHIESA CHE E’ SACRAMENTO D’UNITA’, CIOE’ POPOLO SANTO RADUNATO E ORDINATO SOTTO LA GUIDA DEI VESCOVI. TALI AZIONI APPARTENGONO ALL’INTERO CORPO DELLA CHIESA, LO MANIFESTANO O LO IMPLICANO .</a:t>
            </a:r>
          </a:p>
          <a:p>
            <a:pPr marL="0" indent="0" algn="just">
              <a:buNone/>
            </a:pPr>
            <a:r>
              <a:rPr lang="it-IT" dirty="0"/>
              <a:t>Per mezzo dei sacramenti viene attuato il carattere sacro ed organico della comunità sacerdotale LG 11 che è la Chiesa.</a:t>
            </a:r>
          </a:p>
          <a:p>
            <a:pPr marL="0" indent="0" algn="just">
              <a:buNone/>
            </a:pPr>
            <a:r>
              <a:rPr lang="it-IT" dirty="0"/>
              <a:t>C’è una forte sottolineatura della dimensione ecclesiologia del segno sacramentale:  in ogni azione liturgica e soprattutto nei sacramenti è presente ed agisce Cristo stesso che associa sempre a sé la Chiesa, sua sposa amatissima, la quale lo invoca come suo Signore e per mezzo di lui rende culto all’eterno Padre.</a:t>
            </a:r>
          </a:p>
          <a:p>
            <a:pPr marL="0" indent="0" algn="just">
              <a:buNone/>
            </a:pPr>
            <a:endParaRPr lang="it-IT" dirty="0"/>
          </a:p>
        </p:txBody>
      </p:sp>
    </p:spTree>
    <p:extLst>
      <p:ext uri="{BB962C8B-B14F-4D97-AF65-F5344CB8AC3E}">
        <p14:creationId xmlns:p14="http://schemas.microsoft.com/office/powerpoint/2010/main" val="28817620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C3C864C-3899-4BF1-A625-CD0765F25189}"/>
              </a:ext>
            </a:extLst>
          </p:cNvPr>
          <p:cNvSpPr>
            <a:spLocks noGrp="1"/>
          </p:cNvSpPr>
          <p:nvPr>
            <p:ph type="title"/>
          </p:nvPr>
        </p:nvSpPr>
        <p:spPr/>
        <p:txBody>
          <a:bodyPr/>
          <a:lstStyle/>
          <a:p>
            <a:r>
              <a:rPr lang="it-IT" dirty="0"/>
              <a:t>Alcune precisazioni: gli elementi dei sacramenti</a:t>
            </a:r>
          </a:p>
        </p:txBody>
      </p:sp>
      <p:graphicFrame>
        <p:nvGraphicFramePr>
          <p:cNvPr id="6" name="Segnaposto contenuto 5">
            <a:extLst>
              <a:ext uri="{FF2B5EF4-FFF2-40B4-BE49-F238E27FC236}">
                <a16:creationId xmlns:a16="http://schemas.microsoft.com/office/drawing/2014/main" xmlns="" id="{A6DE4E7E-A4FB-43D2-8C14-5D130E17C66F}"/>
              </a:ext>
            </a:extLst>
          </p:cNvPr>
          <p:cNvGraphicFramePr>
            <a:graphicFrameLocks noGrp="1"/>
          </p:cNvGraphicFramePr>
          <p:nvPr>
            <p:ph idx="1"/>
            <p:extLst>
              <p:ext uri="{D42A27DB-BD31-4B8C-83A1-F6EECF244321}">
                <p14:modId xmlns:p14="http://schemas.microsoft.com/office/powerpoint/2010/main" val="2087672070"/>
              </p:ext>
            </p:extLst>
          </p:nvPr>
        </p:nvGraphicFramePr>
        <p:xfrm>
          <a:off x="2589213" y="1789043"/>
          <a:ext cx="8915400" cy="4810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18785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F8E1422-81BF-4A84-A22F-6B3C5E42D2C3}"/>
              </a:ext>
            </a:extLst>
          </p:cNvPr>
          <p:cNvSpPr>
            <a:spLocks noGrp="1"/>
          </p:cNvSpPr>
          <p:nvPr>
            <p:ph type="title"/>
          </p:nvPr>
        </p:nvSpPr>
        <p:spPr/>
        <p:txBody>
          <a:bodyPr/>
          <a:lstStyle/>
          <a:p>
            <a:r>
              <a:rPr lang="it-IT" dirty="0"/>
              <a:t>Approfondimenti can. 840</a:t>
            </a:r>
          </a:p>
        </p:txBody>
      </p:sp>
      <p:sp>
        <p:nvSpPr>
          <p:cNvPr id="3" name="Segnaposto contenuto 2">
            <a:extLst>
              <a:ext uri="{FF2B5EF4-FFF2-40B4-BE49-F238E27FC236}">
                <a16:creationId xmlns:a16="http://schemas.microsoft.com/office/drawing/2014/main" xmlns="" id="{853FA081-40F7-410D-9C98-5CF602CA46A2}"/>
              </a:ext>
            </a:extLst>
          </p:cNvPr>
          <p:cNvSpPr>
            <a:spLocks noGrp="1"/>
          </p:cNvSpPr>
          <p:nvPr>
            <p:ph idx="1"/>
          </p:nvPr>
        </p:nvSpPr>
        <p:spPr>
          <a:xfrm>
            <a:off x="2589212" y="2305878"/>
            <a:ext cx="8915400" cy="4094922"/>
          </a:xfrm>
        </p:spPr>
        <p:txBody>
          <a:bodyPr/>
          <a:lstStyle/>
          <a:p>
            <a:pPr marL="0" indent="0" algn="just">
              <a:buNone/>
            </a:pPr>
            <a:r>
              <a:rPr lang="it-IT" dirty="0"/>
              <a:t> </a:t>
            </a:r>
            <a:r>
              <a:rPr lang="it-IT" sz="2400" dirty="0"/>
              <a:t>Nei primi frammenti del canone si recepisce un fondamento della giuridicità.  Nei sacramenti è preminente l’azione di Cristo: egli istituisce, affida ed agisce. Azioni della Chiesa  su di essa incombe il diritto-dovere  di disporre di queste azioni in modo conforme alla loro natura; i sacramenti hanno una dimensione sociale e stanno alla base di relazione giuridiche nuove che derivano dalla loro ricezione.</a:t>
            </a:r>
          </a:p>
          <a:p>
            <a:pPr marL="0" indent="0" algn="just">
              <a:buNone/>
            </a:pPr>
            <a:endParaRPr lang="it-IT" dirty="0"/>
          </a:p>
          <a:p>
            <a:pPr algn="just"/>
            <a:endParaRPr lang="it-IT" dirty="0"/>
          </a:p>
          <a:p>
            <a:pPr marL="0" indent="0" algn="just">
              <a:buNone/>
            </a:pPr>
            <a:endParaRPr lang="it-IT" dirty="0"/>
          </a:p>
          <a:p>
            <a:pPr marL="0" indent="0" algn="just">
              <a:buNone/>
            </a:pPr>
            <a:endParaRPr lang="it-IT" dirty="0"/>
          </a:p>
        </p:txBody>
      </p:sp>
    </p:spTree>
    <p:extLst>
      <p:ext uri="{BB962C8B-B14F-4D97-AF65-F5344CB8AC3E}">
        <p14:creationId xmlns:p14="http://schemas.microsoft.com/office/powerpoint/2010/main" val="36858087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19EF80DF-DE46-479C-ACB4-7E751F8B065E}"/>
              </a:ext>
            </a:extLst>
          </p:cNvPr>
          <p:cNvSpPr>
            <a:spLocks noGrp="1"/>
          </p:cNvSpPr>
          <p:nvPr>
            <p:ph type="title"/>
          </p:nvPr>
        </p:nvSpPr>
        <p:spPr/>
        <p:txBody>
          <a:bodyPr/>
          <a:lstStyle/>
          <a:p>
            <a:r>
              <a:rPr lang="it-IT" dirty="0"/>
              <a:t>PERCHE’ I SACRAMENTI SONO GIURIDCAMENTE VINCOLANTI?</a:t>
            </a:r>
          </a:p>
        </p:txBody>
      </p:sp>
      <p:sp>
        <p:nvSpPr>
          <p:cNvPr id="3" name="Segnaposto contenuto 2">
            <a:extLst>
              <a:ext uri="{FF2B5EF4-FFF2-40B4-BE49-F238E27FC236}">
                <a16:creationId xmlns:a16="http://schemas.microsoft.com/office/drawing/2014/main" xmlns="" id="{B2C529E9-9411-4E88-BD5D-09BF1DC10B5C}"/>
              </a:ext>
            </a:extLst>
          </p:cNvPr>
          <p:cNvSpPr>
            <a:spLocks noGrp="1"/>
          </p:cNvSpPr>
          <p:nvPr>
            <p:ph idx="1"/>
          </p:nvPr>
        </p:nvSpPr>
        <p:spPr>
          <a:xfrm>
            <a:off x="2589212" y="2915478"/>
            <a:ext cx="8915400" cy="2995744"/>
          </a:xfrm>
        </p:spPr>
        <p:txBody>
          <a:bodyPr/>
          <a:lstStyle/>
          <a:p>
            <a:pPr algn="just">
              <a:buAutoNum type="arabicParenR"/>
            </a:pPr>
            <a:r>
              <a:rPr lang="it-IT" dirty="0"/>
              <a:t>SVOLGONO UNA FUNZIONE COSTITUTIVA DELLA CHIESA;</a:t>
            </a:r>
          </a:p>
          <a:p>
            <a:pPr algn="just">
              <a:buAutoNum type="arabicParenR"/>
            </a:pPr>
            <a:r>
              <a:rPr lang="it-IT" dirty="0"/>
              <a:t>SONO CAUSA DI EFFETTI GIURIDICI NELL’ORDINAMENTO DELLA CHIESA;</a:t>
            </a:r>
          </a:p>
          <a:p>
            <a:pPr algn="just">
              <a:buAutoNum type="arabicParenR"/>
            </a:pPr>
            <a:r>
              <a:rPr lang="it-IT" dirty="0"/>
              <a:t>RICHIEDONO UN ADEGUATO ORDINAMENTO CHE NE ASSICURI LA CELEBRAZIONE, L’AMMINISTRAZIONE E LA RICEZIONE SECONDO GIUSTIZIA E VERITA’.</a:t>
            </a:r>
          </a:p>
        </p:txBody>
      </p:sp>
    </p:spTree>
    <p:extLst>
      <p:ext uri="{BB962C8B-B14F-4D97-AF65-F5344CB8AC3E}">
        <p14:creationId xmlns:p14="http://schemas.microsoft.com/office/powerpoint/2010/main" val="34792162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9FCC86E-2CD9-4CC4-914C-1204F9DD4582}"/>
              </a:ext>
            </a:extLst>
          </p:cNvPr>
          <p:cNvSpPr>
            <a:spLocks noGrp="1"/>
          </p:cNvSpPr>
          <p:nvPr>
            <p:ph type="title"/>
          </p:nvPr>
        </p:nvSpPr>
        <p:spPr/>
        <p:txBody>
          <a:bodyPr/>
          <a:lstStyle/>
          <a:p>
            <a:r>
              <a:rPr lang="it-IT" dirty="0"/>
              <a:t>APPROFONDIMENTO</a:t>
            </a:r>
          </a:p>
        </p:txBody>
      </p:sp>
      <p:sp>
        <p:nvSpPr>
          <p:cNvPr id="3" name="Segnaposto contenuto 2">
            <a:extLst>
              <a:ext uri="{FF2B5EF4-FFF2-40B4-BE49-F238E27FC236}">
                <a16:creationId xmlns:a16="http://schemas.microsoft.com/office/drawing/2014/main" xmlns="" id="{ECFF4C4E-AF23-4D84-915D-2DA6C532D250}"/>
              </a:ext>
            </a:extLst>
          </p:cNvPr>
          <p:cNvSpPr>
            <a:spLocks noGrp="1"/>
          </p:cNvSpPr>
          <p:nvPr>
            <p:ph idx="1"/>
          </p:nvPr>
        </p:nvSpPr>
        <p:spPr>
          <a:xfrm>
            <a:off x="2589212" y="1590261"/>
            <a:ext cx="8915400" cy="4320961"/>
          </a:xfrm>
        </p:spPr>
        <p:txBody>
          <a:bodyPr>
            <a:normAutofit lnSpcReduction="10000"/>
          </a:bodyPr>
          <a:lstStyle/>
          <a:p>
            <a:pPr>
              <a:buAutoNum type="arabicParenR"/>
            </a:pPr>
            <a:r>
              <a:rPr lang="it-IT" dirty="0"/>
              <a:t>IL SEGNO SACRAMENTALE:</a:t>
            </a:r>
          </a:p>
          <a:p>
            <a:pPr>
              <a:buAutoNum type="arabicParenR"/>
            </a:pPr>
            <a:r>
              <a:rPr lang="it-IT" dirty="0"/>
              <a:t>IL MINISTRO NEI SACRAMENTI.</a:t>
            </a:r>
          </a:p>
          <a:p>
            <a:pPr>
              <a:buAutoNum type="arabicParenR"/>
            </a:pPr>
            <a:r>
              <a:rPr lang="it-IT" dirty="0"/>
              <a:t>REQUISITI  DI VALIDITA’ PER LA CELEBRAZIONE: POTESTA’ ED INTENZIONE</a:t>
            </a:r>
          </a:p>
          <a:p>
            <a:pPr>
              <a:buAutoNum type="arabicParenR"/>
            </a:pPr>
            <a:r>
              <a:rPr lang="it-IT" dirty="0"/>
              <a:t>REQUISITI PER LA LECITA CELEBRAZIONE DEL SACRAMENTO: nel ministro la fede, lo stato di grazia, l’immunità da censure e da irregolarità, la dovuta licenza;</a:t>
            </a:r>
          </a:p>
          <a:p>
            <a:pPr>
              <a:buAutoNum type="arabicParenR"/>
            </a:pPr>
            <a:r>
              <a:rPr lang="it-IT" dirty="0"/>
              <a:t>La validità dei sacramenti dipende dallo stato di grazia del ministro? Perché?</a:t>
            </a:r>
          </a:p>
          <a:p>
            <a:pPr algn="just">
              <a:buAutoNum type="arabicParenR"/>
            </a:pPr>
            <a:r>
              <a:rPr lang="it-IT" dirty="0"/>
              <a:t>IL SOGGETTO DEI SACRAMENTI: si richiede l’intenzione a riceverli. E’ sufficiente quella abituale?   Si richiede anche  un soggetto capace di riceverli. E’ capace di ricevere il battesimo ogni uomo e solo  l’uomo non ancora battezzato. Il non battezzato non può ricevere nessuno degli altri sacramenti.</a:t>
            </a:r>
          </a:p>
          <a:p>
            <a:pPr algn="just">
              <a:buAutoNum type="arabicParenR"/>
            </a:pPr>
            <a:r>
              <a:rPr lang="it-IT" dirty="0"/>
              <a:t>Si esige la fede ai fini della valida ricezione dei sacramenti?</a:t>
            </a:r>
          </a:p>
          <a:p>
            <a:pPr algn="just">
              <a:buAutoNum type="arabicParenR"/>
            </a:pPr>
            <a:endParaRPr lang="it-IT" dirty="0"/>
          </a:p>
        </p:txBody>
      </p:sp>
    </p:spTree>
    <p:extLst>
      <p:ext uri="{BB962C8B-B14F-4D97-AF65-F5344CB8AC3E}">
        <p14:creationId xmlns:p14="http://schemas.microsoft.com/office/powerpoint/2010/main" val="884023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8AC9A14-D10C-4C5D-848D-1267912EC855}"/>
              </a:ext>
            </a:extLst>
          </p:cNvPr>
          <p:cNvSpPr>
            <a:spLocks noGrp="1"/>
          </p:cNvSpPr>
          <p:nvPr>
            <p:ph type="title"/>
          </p:nvPr>
        </p:nvSpPr>
        <p:spPr>
          <a:xfrm>
            <a:off x="2592925" y="1470990"/>
            <a:ext cx="8911687" cy="434009"/>
          </a:xfrm>
        </p:spPr>
        <p:txBody>
          <a:bodyPr>
            <a:normAutofit fontScale="90000"/>
          </a:bodyPr>
          <a:lstStyle/>
          <a:p>
            <a:r>
              <a:rPr lang="it-IT" dirty="0"/>
              <a:t>Validità e liceità dell’atto.</a:t>
            </a:r>
          </a:p>
        </p:txBody>
      </p:sp>
      <p:sp>
        <p:nvSpPr>
          <p:cNvPr id="3" name="Segnaposto contenuto 2">
            <a:extLst>
              <a:ext uri="{FF2B5EF4-FFF2-40B4-BE49-F238E27FC236}">
                <a16:creationId xmlns:a16="http://schemas.microsoft.com/office/drawing/2014/main" xmlns="" id="{B76FCE53-3D6A-4630-B87C-E56CCD7907F4}"/>
              </a:ext>
            </a:extLst>
          </p:cNvPr>
          <p:cNvSpPr>
            <a:spLocks noGrp="1"/>
          </p:cNvSpPr>
          <p:nvPr>
            <p:ph idx="1"/>
          </p:nvPr>
        </p:nvSpPr>
        <p:spPr>
          <a:xfrm>
            <a:off x="2589212" y="3429000"/>
            <a:ext cx="8915400" cy="2482222"/>
          </a:xfrm>
        </p:spPr>
        <p:txBody>
          <a:bodyPr/>
          <a:lstStyle/>
          <a:p>
            <a:pPr marL="0" indent="0">
              <a:buNone/>
            </a:pPr>
            <a:r>
              <a:rPr lang="it-IT" dirty="0"/>
              <a:t>L’atto valido ed efficace modifica la situazione giuridica precedente. Esempi.</a:t>
            </a:r>
          </a:p>
          <a:p>
            <a:pPr marL="0" indent="0" algn="just">
              <a:buNone/>
            </a:pPr>
            <a:r>
              <a:rPr lang="it-IT" dirty="0"/>
              <a:t>L’atto efficace dipende dalla persona che lo pone in conformità a quanto previsto dalla legge. </a:t>
            </a:r>
            <a:r>
              <a:rPr lang="it-IT" i="1" dirty="0"/>
              <a:t>Nel vincolo matrimoniale da che cosa dipende l’efficacia?</a:t>
            </a:r>
          </a:p>
          <a:p>
            <a:pPr marL="0" indent="0" algn="just">
              <a:buNone/>
            </a:pPr>
            <a:r>
              <a:rPr lang="it-IT" i="1" dirty="0"/>
              <a:t>Un atto illecito produce effetti? Che cosa prevede il diritto per l’atto illecito?</a:t>
            </a:r>
          </a:p>
          <a:p>
            <a:pPr marL="0" indent="0" algn="just">
              <a:buNone/>
            </a:pPr>
            <a:endParaRPr lang="it-IT" i="1" dirty="0"/>
          </a:p>
          <a:p>
            <a:pPr marL="0" indent="0">
              <a:buNone/>
            </a:pPr>
            <a:endParaRPr lang="it-IT" dirty="0"/>
          </a:p>
        </p:txBody>
      </p:sp>
    </p:spTree>
    <p:extLst>
      <p:ext uri="{BB962C8B-B14F-4D97-AF65-F5344CB8AC3E}">
        <p14:creationId xmlns:p14="http://schemas.microsoft.com/office/powerpoint/2010/main" val="11948461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7B0F033-A56C-4324-BC0D-3FAC7FF14AF8}"/>
              </a:ext>
            </a:extLst>
          </p:cNvPr>
          <p:cNvSpPr>
            <a:spLocks noGrp="1"/>
          </p:cNvSpPr>
          <p:nvPr>
            <p:ph type="title"/>
          </p:nvPr>
        </p:nvSpPr>
        <p:spPr>
          <a:xfrm>
            <a:off x="2592925" y="295422"/>
            <a:ext cx="8911687" cy="618978"/>
          </a:xfrm>
        </p:spPr>
        <p:txBody>
          <a:bodyPr>
            <a:normAutofit fontScale="90000"/>
          </a:bodyPr>
          <a:lstStyle/>
          <a:p>
            <a:r>
              <a:rPr lang="it-IT" dirty="0"/>
              <a:t/>
            </a:r>
            <a:br>
              <a:rPr lang="it-IT" dirty="0"/>
            </a:br>
            <a:endParaRPr lang="it-IT" dirty="0"/>
          </a:p>
        </p:txBody>
      </p:sp>
      <p:sp>
        <p:nvSpPr>
          <p:cNvPr id="3" name="Segnaposto contenuto 2">
            <a:extLst>
              <a:ext uri="{FF2B5EF4-FFF2-40B4-BE49-F238E27FC236}">
                <a16:creationId xmlns:a16="http://schemas.microsoft.com/office/drawing/2014/main" xmlns="" id="{EBD28F0B-E152-4488-81EC-006FEB1C2382}"/>
              </a:ext>
            </a:extLst>
          </p:cNvPr>
          <p:cNvSpPr>
            <a:spLocks noGrp="1"/>
          </p:cNvSpPr>
          <p:nvPr>
            <p:ph idx="1"/>
          </p:nvPr>
        </p:nvSpPr>
        <p:spPr>
          <a:xfrm>
            <a:off x="2592925" y="159026"/>
            <a:ext cx="8915400" cy="6864625"/>
          </a:xfrm>
        </p:spPr>
        <p:txBody>
          <a:bodyPr>
            <a:normAutofit fontScale="92500" lnSpcReduction="20000"/>
          </a:bodyPr>
          <a:lstStyle/>
          <a:p>
            <a:r>
              <a:rPr lang="it-IT" dirty="0"/>
              <a:t>Dove veniva collocata prima la materia in esame?</a:t>
            </a:r>
          </a:p>
          <a:p>
            <a:r>
              <a:rPr lang="it-IT" dirty="0"/>
              <a:t>Spiega la struttura del libro IV?</a:t>
            </a:r>
          </a:p>
          <a:p>
            <a:r>
              <a:rPr lang="it-IT" dirty="0"/>
              <a:t>Che cosa sono i sacramenti alla luce del can. 840?</a:t>
            </a:r>
          </a:p>
          <a:p>
            <a:r>
              <a:rPr lang="it-IT" dirty="0"/>
              <a:t>Quale definizione di liturgia ci offre il can. 834?</a:t>
            </a:r>
          </a:p>
          <a:p>
            <a:r>
              <a:rPr lang="it-IT" dirty="0"/>
              <a:t>Quale compito ha la funzione di santificare?</a:t>
            </a:r>
          </a:p>
          <a:p>
            <a:r>
              <a:rPr lang="it-IT" dirty="0"/>
              <a:t> Quale canone prescrive il diritto di ricevere i sacramenti? </a:t>
            </a:r>
          </a:p>
          <a:p>
            <a:r>
              <a:rPr lang="it-IT" dirty="0"/>
              <a:t>Che cosa esprime il can. 835?</a:t>
            </a:r>
          </a:p>
          <a:p>
            <a:r>
              <a:rPr lang="it-IT" dirty="0"/>
              <a:t>Mantiene il carattere pubblico una celebrazione senza fedeli?</a:t>
            </a:r>
          </a:p>
          <a:p>
            <a:r>
              <a:rPr lang="it-IT" dirty="0"/>
              <a:t>Il sacramento può essere definito un’azione privata?</a:t>
            </a:r>
          </a:p>
          <a:p>
            <a:r>
              <a:rPr lang="it-IT" dirty="0"/>
              <a:t>Quale dimensione personale e sociale puoi riscontrare nel battesimo e nel sacramento dell’ordine?</a:t>
            </a:r>
          </a:p>
          <a:p>
            <a:r>
              <a:rPr lang="it-IT" dirty="0"/>
              <a:t>Spiega gli elementi dei sacramenti</a:t>
            </a:r>
          </a:p>
          <a:p>
            <a:r>
              <a:rPr lang="it-IT" dirty="0"/>
              <a:t>Per il battesimo : è giusto parlare di diritto dei fedeli o di ogni persona? </a:t>
            </a:r>
          </a:p>
          <a:p>
            <a:r>
              <a:rPr lang="it-IT" dirty="0"/>
              <a:t>Elenca l’oggetto dei canoni introduttivi,</a:t>
            </a:r>
          </a:p>
          <a:p>
            <a:r>
              <a:rPr lang="it-IT" dirty="0"/>
              <a:t>Quali sono i canoni introduttivi nel libro IV</a:t>
            </a:r>
          </a:p>
          <a:p>
            <a:r>
              <a:rPr lang="it-IT" dirty="0"/>
              <a:t>Quali sono i due requisiti che il codice considera per la valida celebrazione? E’ richiesta la fede e la grazia?</a:t>
            </a:r>
          </a:p>
          <a:p>
            <a:r>
              <a:rPr lang="it-IT" dirty="0"/>
              <a:t>Tratta il fondamento di giuridicità come da can. 840.</a:t>
            </a:r>
          </a:p>
          <a:p>
            <a:r>
              <a:rPr lang="it-IT" dirty="0"/>
              <a:t>Per il battesimo : è giusto parlare di diritto dei fedeli o di ogni persona?</a:t>
            </a:r>
          </a:p>
          <a:p>
            <a:r>
              <a:rPr lang="it-IT" dirty="0"/>
              <a:t> La validità dei sacramenti dipende dallo stato di grazia del ministro? Perché?</a:t>
            </a:r>
          </a:p>
          <a:p>
            <a:endParaRPr lang="it-IT" dirty="0"/>
          </a:p>
        </p:txBody>
      </p:sp>
    </p:spTree>
    <p:extLst>
      <p:ext uri="{BB962C8B-B14F-4D97-AF65-F5344CB8AC3E}">
        <p14:creationId xmlns:p14="http://schemas.microsoft.com/office/powerpoint/2010/main" val="579234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6F8AE299-5353-462D-A560-2F9067C2EDD0}"/>
              </a:ext>
            </a:extLst>
          </p:cNvPr>
          <p:cNvSpPr>
            <a:spLocks noGrp="1"/>
          </p:cNvSpPr>
          <p:nvPr>
            <p:ph idx="1"/>
          </p:nvPr>
        </p:nvSpPr>
        <p:spPr>
          <a:xfrm>
            <a:off x="2536204" y="1524000"/>
            <a:ext cx="8915400" cy="5062330"/>
          </a:xfrm>
          <a:pattFill prst="pct10">
            <a:fgClr>
              <a:schemeClr val="accent1"/>
            </a:fgClr>
            <a:bgClr>
              <a:schemeClr val="bg1"/>
            </a:bgClr>
          </a:pattFill>
        </p:spPr>
        <p:txBody>
          <a:bodyPr>
            <a:normAutofit/>
          </a:bodyPr>
          <a:lstStyle/>
          <a:p>
            <a:pPr marL="0" indent="0" algn="just">
              <a:buNone/>
            </a:pPr>
            <a:r>
              <a:rPr lang="it-IT" dirty="0"/>
              <a:t>Il nuovo Codice di Diritto canonico dedica un ampio spazio alla normativa dei sacramenti </a:t>
            </a:r>
            <a:r>
              <a:rPr lang="it-IT" dirty="0" err="1"/>
              <a:t>cann</a:t>
            </a:r>
            <a:r>
              <a:rPr lang="it-IT" dirty="0"/>
              <a:t>. 840-1165 ed opta per un’organizzazione sistematica  più teologica della loro normativa, raccolta nel libro IV dedicato al </a:t>
            </a:r>
            <a:r>
              <a:rPr lang="it-IT" i="1" dirty="0" err="1"/>
              <a:t>munus</a:t>
            </a:r>
            <a:r>
              <a:rPr lang="it-IT" i="1" dirty="0"/>
              <a:t> </a:t>
            </a:r>
            <a:r>
              <a:rPr lang="it-IT" i="1" dirty="0" err="1"/>
              <a:t>santificandi</a:t>
            </a:r>
            <a:r>
              <a:rPr lang="it-IT" dirty="0"/>
              <a:t>.  La definizione </a:t>
            </a:r>
            <a:r>
              <a:rPr lang="it-IT" dirty="0" err="1"/>
              <a:t>codiciale</a:t>
            </a:r>
            <a:r>
              <a:rPr lang="it-IT" dirty="0"/>
              <a:t>  dei sacramenti raccoglie in modo sistematico tutti gli elementi della teologia dei sacramenti insegnata dal Vaticano II.</a:t>
            </a:r>
          </a:p>
          <a:p>
            <a:pPr marL="0" indent="0" algn="ctr">
              <a:buNone/>
            </a:pPr>
            <a:r>
              <a:rPr lang="it-IT" b="1" dirty="0"/>
              <a:t>Secondo il can. 840 i sacramenti:</a:t>
            </a:r>
          </a:p>
          <a:p>
            <a:pPr algn="just">
              <a:buFontTx/>
              <a:buChar char="-"/>
            </a:pPr>
            <a:r>
              <a:rPr lang="it-IT" u="sng" dirty="0"/>
              <a:t>Sono ad un tempo azioni di Cristo e della Chiesa;</a:t>
            </a:r>
          </a:p>
          <a:p>
            <a:pPr algn="just">
              <a:buFontTx/>
              <a:buChar char="-"/>
            </a:pPr>
            <a:r>
              <a:rPr lang="it-IT" u="sng" dirty="0"/>
              <a:t>Sono Segni e mezzi con cui la fede è espressa e rafforzata;</a:t>
            </a:r>
          </a:p>
          <a:p>
            <a:pPr algn="just">
              <a:buFontTx/>
              <a:buChar char="-"/>
            </a:pPr>
            <a:r>
              <a:rPr lang="it-IT" u="sng" dirty="0"/>
              <a:t>Gesti che attuano la santificazione degli uomini attraverso il consolidamento e la manifestazione della Comunione ecclesiastica.</a:t>
            </a:r>
          </a:p>
          <a:p>
            <a:pPr algn="just">
              <a:buFontTx/>
              <a:buChar char="-"/>
            </a:pPr>
            <a:r>
              <a:rPr lang="it-IT" u="sng" dirty="0"/>
              <a:t>Non sono azioni private o pii esercizi.</a:t>
            </a:r>
          </a:p>
          <a:p>
            <a:pPr algn="just">
              <a:buFontTx/>
              <a:buChar char="-"/>
            </a:pPr>
            <a:r>
              <a:rPr lang="it-IT" u="sng" dirty="0"/>
              <a:t>Sono tutti strettamente uniti ed ordinati all’eucarestia che si presenta come fonte e culmine di tutta l’evangelizzazione.</a:t>
            </a:r>
          </a:p>
        </p:txBody>
      </p:sp>
    </p:spTree>
    <p:extLst>
      <p:ext uri="{BB962C8B-B14F-4D97-AF65-F5344CB8AC3E}">
        <p14:creationId xmlns:p14="http://schemas.microsoft.com/office/powerpoint/2010/main" val="3428264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E1299E6-8F9C-4BC3-B8EE-067E4E947A50}"/>
              </a:ext>
            </a:extLst>
          </p:cNvPr>
          <p:cNvSpPr>
            <a:spLocks noGrp="1"/>
          </p:cNvSpPr>
          <p:nvPr>
            <p:ph type="title"/>
          </p:nvPr>
        </p:nvSpPr>
        <p:spPr>
          <a:xfrm>
            <a:off x="2592925" y="946778"/>
            <a:ext cx="8911687" cy="1213326"/>
          </a:xfrm>
        </p:spPr>
        <p:txBody>
          <a:bodyPr>
            <a:normAutofit fontScale="90000"/>
          </a:bodyPr>
          <a:lstStyle/>
          <a:p>
            <a:r>
              <a:rPr lang="it-IT" b="1" dirty="0"/>
              <a:t>L’intrinseca giuridicità dei sacramenti</a:t>
            </a:r>
            <a:r>
              <a:rPr lang="it-IT" dirty="0"/>
              <a:t>: </a:t>
            </a:r>
            <a:br>
              <a:rPr lang="it-IT" dirty="0"/>
            </a:br>
            <a:r>
              <a:rPr lang="it-IT" dirty="0"/>
              <a:t/>
            </a:r>
            <a:br>
              <a:rPr lang="it-IT" dirty="0"/>
            </a:br>
            <a:r>
              <a:rPr lang="it-IT" dirty="0"/>
              <a:t/>
            </a:r>
            <a:br>
              <a:rPr lang="it-IT" dirty="0"/>
            </a:br>
            <a:r>
              <a:rPr lang="it-IT" dirty="0"/>
              <a:t/>
            </a:r>
            <a:br>
              <a:rPr lang="it-IT" dirty="0"/>
            </a:br>
            <a:r>
              <a:rPr lang="it-IT" dirty="0"/>
              <a:t>le dimensioni giuridiche nell’economia sacramentale; </a:t>
            </a:r>
            <a:br>
              <a:rPr lang="it-IT" dirty="0"/>
            </a:br>
            <a:r>
              <a:rPr lang="it-IT" dirty="0"/>
              <a:t>le relazioni giuridiche nell’amministrazione dei sacramenti ;</a:t>
            </a:r>
            <a:br>
              <a:rPr lang="it-IT" dirty="0"/>
            </a:br>
            <a:r>
              <a:rPr lang="it-IT" dirty="0"/>
              <a:t> i sacramenti alla radice della Chiesa .</a:t>
            </a:r>
          </a:p>
        </p:txBody>
      </p:sp>
      <p:sp>
        <p:nvSpPr>
          <p:cNvPr id="3" name="Segnaposto contenuto 2">
            <a:extLst>
              <a:ext uri="{FF2B5EF4-FFF2-40B4-BE49-F238E27FC236}">
                <a16:creationId xmlns:a16="http://schemas.microsoft.com/office/drawing/2014/main" xmlns="" id="{E83ABFB2-C181-4698-B073-AC22B02009D2}"/>
              </a:ext>
            </a:extLst>
          </p:cNvPr>
          <p:cNvSpPr>
            <a:spLocks noGrp="1"/>
          </p:cNvSpPr>
          <p:nvPr>
            <p:ph idx="1"/>
          </p:nvPr>
        </p:nvSpPr>
        <p:spPr>
          <a:xfrm>
            <a:off x="2589212" y="2544417"/>
            <a:ext cx="8915400" cy="3366805"/>
          </a:xfrm>
        </p:spPr>
        <p:txBody>
          <a:bodyPr/>
          <a:lstStyle/>
          <a:p>
            <a:endParaRPr lang="it-IT" dirty="0"/>
          </a:p>
          <a:p>
            <a:pPr marL="0" indent="0">
              <a:buNone/>
            </a:pPr>
            <a:endParaRPr lang="it-IT" dirty="0"/>
          </a:p>
          <a:p>
            <a:endParaRPr lang="it-IT" dirty="0"/>
          </a:p>
          <a:p>
            <a:endParaRPr lang="it-IT" dirty="0"/>
          </a:p>
          <a:p>
            <a:pPr>
              <a:buFont typeface="Wingdings" panose="05000000000000000000" pitchFamily="2" charset="2"/>
              <a:buChar char="v"/>
            </a:pPr>
            <a:endParaRPr lang="it-IT" dirty="0"/>
          </a:p>
          <a:p>
            <a:endParaRPr lang="it-IT" dirty="0"/>
          </a:p>
        </p:txBody>
      </p:sp>
    </p:spTree>
    <p:extLst>
      <p:ext uri="{BB962C8B-B14F-4D97-AF65-F5344CB8AC3E}">
        <p14:creationId xmlns:p14="http://schemas.microsoft.com/office/powerpoint/2010/main" val="577827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180640D-B550-4710-917B-2AB21D56776E}"/>
              </a:ext>
            </a:extLst>
          </p:cNvPr>
          <p:cNvSpPr>
            <a:spLocks noGrp="1"/>
          </p:cNvSpPr>
          <p:nvPr>
            <p:ph type="title"/>
          </p:nvPr>
        </p:nvSpPr>
        <p:spPr/>
        <p:txBody>
          <a:bodyPr/>
          <a:lstStyle/>
          <a:p>
            <a:r>
              <a:rPr lang="it-IT" dirty="0"/>
              <a:t/>
            </a:r>
            <a:br>
              <a:rPr lang="it-IT" dirty="0"/>
            </a:br>
            <a:r>
              <a:rPr lang="it-IT" dirty="0"/>
              <a:t>Premessa:</a:t>
            </a:r>
          </a:p>
        </p:txBody>
      </p:sp>
      <p:sp>
        <p:nvSpPr>
          <p:cNvPr id="3" name="Segnaposto contenuto 2">
            <a:extLst>
              <a:ext uri="{FF2B5EF4-FFF2-40B4-BE49-F238E27FC236}">
                <a16:creationId xmlns:a16="http://schemas.microsoft.com/office/drawing/2014/main" xmlns="" id="{6B812BF2-C2FB-4D0C-BFFD-FA8C039F2113}"/>
              </a:ext>
            </a:extLst>
          </p:cNvPr>
          <p:cNvSpPr>
            <a:spLocks noGrp="1"/>
          </p:cNvSpPr>
          <p:nvPr>
            <p:ph idx="1"/>
          </p:nvPr>
        </p:nvSpPr>
        <p:spPr/>
        <p:txBody>
          <a:bodyPr/>
          <a:lstStyle/>
          <a:p>
            <a:pPr algn="just"/>
            <a:r>
              <a:rPr lang="it-IT" dirty="0"/>
              <a:t> SONO I PRINCIPALI ATTI GIURIDICO- COSTITUTIVI IN QUANTO SEGNI DI COMUNICAZIONE CHE POSSEGGONO UNA PRIMARIA ED INTRINSECA GIURIDICITA’SIA PURE IN MODO FIVERSIFICATO E A TUTTI I LIVELLI DELLA COMUNIONE ECCLESIALE;</a:t>
            </a:r>
          </a:p>
          <a:p>
            <a:pPr algn="just"/>
            <a:r>
              <a:rPr lang="it-IT" dirty="0"/>
              <a:t>PER ESSERE VALIDA LA CELEBRAZIONE DEI SACRAMENTI PRESUPPONE LA FEDE SIA A LIVELLO OGGETTIVO ( sono celebrati nella comunione di fede della Chiesa a cui si appartiene), SIA A LIVELLO SOGGETTIV0 ( perché in chi li riceve si richiede </a:t>
            </a:r>
            <a:r>
              <a:rPr lang="it-IT" i="1" dirty="0"/>
              <a:t>l’</a:t>
            </a:r>
            <a:r>
              <a:rPr lang="it-IT" i="1" dirty="0" err="1"/>
              <a:t>assensus</a:t>
            </a:r>
            <a:r>
              <a:rPr lang="it-IT" i="1" dirty="0"/>
              <a:t> </a:t>
            </a:r>
            <a:r>
              <a:rPr lang="it-IT" i="1" dirty="0" err="1"/>
              <a:t>fidei</a:t>
            </a:r>
            <a:r>
              <a:rPr lang="it-IT" i="1" dirty="0"/>
              <a:t> </a:t>
            </a:r>
            <a:r>
              <a:rPr lang="it-IT" dirty="0"/>
              <a:t>cioè la libera adesione alla Comunione ecclesiale che altro non è se non la volontà implicita di accogliere l’iniziativa di Dio che conduce l’uomo lungo l’itinerario pasquale della liberazione e della santificazione).</a:t>
            </a:r>
          </a:p>
        </p:txBody>
      </p:sp>
    </p:spTree>
    <p:extLst>
      <p:ext uri="{BB962C8B-B14F-4D97-AF65-F5344CB8AC3E}">
        <p14:creationId xmlns:p14="http://schemas.microsoft.com/office/powerpoint/2010/main" val="3591652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E8C4D109-71A4-4E6C-9AB8-470FF39A9C9C}"/>
              </a:ext>
            </a:extLst>
          </p:cNvPr>
          <p:cNvSpPr>
            <a:spLocks noGrp="1"/>
          </p:cNvSpPr>
          <p:nvPr>
            <p:ph idx="1"/>
          </p:nvPr>
        </p:nvSpPr>
        <p:spPr/>
        <p:txBody>
          <a:bodyPr/>
          <a:lstStyle/>
          <a:p>
            <a:pPr marL="0" indent="0" algn="just">
              <a:buNone/>
            </a:pPr>
            <a:r>
              <a:rPr lang="it-IT" dirty="0"/>
              <a:t>Se i sacramenti edificano la Chiesa e questo lo stesso Codice di diritto canonico lo lascia chiaramente intendere quando afferma al can. 840 che essi « massimamente contribuiscono a iniziare, consolidare e manifestare la comunione ecclesiastica», è perché sono i suoi elementi costitutivi essenziali anche dal punto di vista del diritto. E lo sono perché:</a:t>
            </a:r>
          </a:p>
          <a:p>
            <a:pPr algn="just">
              <a:buAutoNum type="alphaLcParenR"/>
            </a:pPr>
            <a:r>
              <a:rPr lang="it-IT" dirty="0"/>
              <a:t>Producono effetti di indole giuridica</a:t>
            </a:r>
          </a:p>
          <a:p>
            <a:pPr algn="just">
              <a:buAutoNum type="alphaLcParenR"/>
            </a:pPr>
            <a:r>
              <a:rPr lang="it-IT" dirty="0"/>
              <a:t>Azione realizzate da alcuni uomini in favore di altri ed inverano quel principio di alterità.</a:t>
            </a:r>
          </a:p>
          <a:p>
            <a:pPr marL="0" indent="0" algn="ctr">
              <a:buNone/>
            </a:pPr>
            <a:r>
              <a:rPr lang="it-IT" b="1" dirty="0"/>
              <a:t>I sacramenti allora cosa sono?</a:t>
            </a:r>
          </a:p>
        </p:txBody>
      </p:sp>
    </p:spTree>
    <p:extLst>
      <p:ext uri="{BB962C8B-B14F-4D97-AF65-F5344CB8AC3E}">
        <p14:creationId xmlns:p14="http://schemas.microsoft.com/office/powerpoint/2010/main" val="549949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A0704D16-5700-4873-B830-5AA606D24203}"/>
              </a:ext>
            </a:extLst>
          </p:cNvPr>
          <p:cNvSpPr>
            <a:spLocks noGrp="1"/>
          </p:cNvSpPr>
          <p:nvPr>
            <p:ph idx="1"/>
          </p:nvPr>
        </p:nvSpPr>
        <p:spPr/>
        <p:txBody>
          <a:bodyPr>
            <a:normAutofit/>
          </a:bodyPr>
          <a:lstStyle/>
          <a:p>
            <a:pPr algn="just"/>
            <a:r>
              <a:rPr lang="it-IT" dirty="0"/>
              <a:t>A livello soggettivo del rapporto fede –sacramenti ( il problema dei requisiti necessari per accostarsi ad un sacramento) il discorso canonistico si interseca con quello pastorale. Perché? Il legislatore ecclesiastico dopo aver sottolineato, in sintonia col Vaticano II, l’importanza della fede  nella celebrazione dei sacramenti (</a:t>
            </a:r>
            <a:r>
              <a:rPr lang="it-IT" dirty="0" err="1"/>
              <a:t>cann</a:t>
            </a:r>
            <a:r>
              <a:rPr lang="it-IT" dirty="0"/>
              <a:t>. 836 e 840) insiste su alcuni doveri di tutti i fedeli in particolare dei ministri sacri. Quali? Leggiamo i </a:t>
            </a:r>
            <a:r>
              <a:rPr lang="it-IT" dirty="0" err="1"/>
              <a:t>cann</a:t>
            </a:r>
            <a:r>
              <a:rPr lang="it-IT" dirty="0"/>
              <a:t>. 836, 843, 835 e 837. Si parla di un dovere di evangelizzazione e della catechesi.</a:t>
            </a:r>
          </a:p>
          <a:p>
            <a:pPr marL="0" indent="0" algn="just">
              <a:buNone/>
            </a:pPr>
            <a:r>
              <a:rPr lang="it-IT" dirty="0"/>
              <a:t>Fra i nove canoni introduttivi alla normativa </a:t>
            </a:r>
            <a:r>
              <a:rPr lang="it-IT" dirty="0" err="1"/>
              <a:t>codiciale</a:t>
            </a:r>
            <a:r>
              <a:rPr lang="it-IT" dirty="0"/>
              <a:t> sui sacramenti è bene sin da subito citare il can. 842 che stabilisce nell’aver ricevuto il battesimo un principio generale per l’ammissione valida a tutti gli altri sacramenti e il can. 844 regola la materia sacramentale in rapporto all’ecumenismo  e alla </a:t>
            </a:r>
            <a:r>
              <a:rPr lang="it-IT" i="1" dirty="0"/>
              <a:t>communio in </a:t>
            </a:r>
            <a:r>
              <a:rPr lang="it-IT" i="1" dirty="0" err="1"/>
              <a:t>sacris</a:t>
            </a:r>
            <a:r>
              <a:rPr lang="it-IT" dirty="0"/>
              <a:t>.</a:t>
            </a:r>
            <a:endParaRPr lang="it-IT" b="1" dirty="0">
              <a:solidFill>
                <a:schemeClr val="tx1"/>
              </a:solidFill>
            </a:endParaRPr>
          </a:p>
        </p:txBody>
      </p:sp>
    </p:spTree>
    <p:extLst>
      <p:ext uri="{BB962C8B-B14F-4D97-AF65-F5344CB8AC3E}">
        <p14:creationId xmlns:p14="http://schemas.microsoft.com/office/powerpoint/2010/main" val="2549940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DBC6815-9851-43D0-8506-D953AE5820FA}"/>
              </a:ext>
            </a:extLst>
          </p:cNvPr>
          <p:cNvSpPr>
            <a:spLocks noGrp="1"/>
          </p:cNvSpPr>
          <p:nvPr>
            <p:ph type="title"/>
          </p:nvPr>
        </p:nvSpPr>
        <p:spPr/>
        <p:txBody>
          <a:bodyPr/>
          <a:lstStyle/>
          <a:p>
            <a:r>
              <a:rPr lang="it-IT" b="1" dirty="0"/>
              <a:t>Il diritto ai sacramenti e la comunione ecclesiale</a:t>
            </a:r>
          </a:p>
        </p:txBody>
      </p:sp>
      <p:sp>
        <p:nvSpPr>
          <p:cNvPr id="3" name="Segnaposto contenuto 2">
            <a:extLst>
              <a:ext uri="{FF2B5EF4-FFF2-40B4-BE49-F238E27FC236}">
                <a16:creationId xmlns:a16="http://schemas.microsoft.com/office/drawing/2014/main" xmlns="" id="{0BDDFEB9-8343-4A96-AE66-D5A66C9FCDA1}"/>
              </a:ext>
            </a:extLst>
          </p:cNvPr>
          <p:cNvSpPr>
            <a:spLocks noGrp="1"/>
          </p:cNvSpPr>
          <p:nvPr>
            <p:ph idx="1"/>
          </p:nvPr>
        </p:nvSpPr>
        <p:spPr/>
        <p:txBody>
          <a:bodyPr>
            <a:normAutofit fontScale="85000" lnSpcReduction="10000"/>
          </a:bodyPr>
          <a:lstStyle/>
          <a:p>
            <a:r>
              <a:rPr lang="it-IT" dirty="0"/>
              <a:t>Il primo paragrafo del can. 843 ha lo scopo di:</a:t>
            </a:r>
          </a:p>
          <a:p>
            <a:pPr marL="0" indent="0">
              <a:buNone/>
            </a:pPr>
            <a:r>
              <a:rPr lang="it-IT" dirty="0"/>
              <a:t>a) Sottrarre da ogni arbitrio l’ammissione ai sacramenti in conformità con LG 37,1 ( </a:t>
            </a:r>
            <a:r>
              <a:rPr lang="it-IT" i="1" dirty="0"/>
              <a:t>il diritto dei fedeli di ricevere abbondantemente dai sacri pastori i beni spirituali della chiesa, soprattutto gli aiuti della Parola e dei sacramenti</a:t>
            </a:r>
            <a:r>
              <a:rPr lang="it-IT" dirty="0"/>
              <a:t>);</a:t>
            </a:r>
          </a:p>
          <a:p>
            <a:pPr marL="0" indent="0" algn="just">
              <a:buNone/>
            </a:pPr>
            <a:r>
              <a:rPr lang="it-IT" dirty="0"/>
              <a:t>b) La possibilità di rifiutare i sacramenti sarebbe stata più incisiva se il legislatore avesse usato la forma attiva e rinviato in modo esplicito al can. 213 in cui si estende a tutti i fedeli il diritto ai sacramenti previsto dal can. 682 del </a:t>
            </a:r>
            <a:r>
              <a:rPr lang="it-IT" dirty="0" err="1"/>
              <a:t>Cic</a:t>
            </a:r>
            <a:r>
              <a:rPr lang="it-IT" dirty="0"/>
              <a:t> del 1917, quale diritto legato alla partecipazione battesimale del fedele ai tre uffici di Cristo e che va considerato un’enunciazione derivante dal diritto divino.</a:t>
            </a:r>
          </a:p>
          <a:p>
            <a:pPr marL="0" indent="0" algn="just">
              <a:buNone/>
            </a:pPr>
            <a:r>
              <a:rPr lang="it-IT" dirty="0"/>
              <a:t>c) L’esercizio di questo diritto può comunque essere rivendicato solo  a partire dal simultaneo adempimento di 3 condizioni fondamentali:</a:t>
            </a:r>
          </a:p>
          <a:p>
            <a:pPr algn="just">
              <a:buAutoNum type="arabicParenR"/>
            </a:pPr>
            <a:r>
              <a:rPr lang="it-IT" dirty="0"/>
              <a:t>La richiesta del fedele libera e fatta in modo opportuno;</a:t>
            </a:r>
          </a:p>
          <a:p>
            <a:pPr algn="just">
              <a:buAutoNum type="arabicParenR"/>
            </a:pPr>
            <a:r>
              <a:rPr lang="it-IT" dirty="0"/>
              <a:t> la disposizione in riferimento alla dignità morale ed alla preparazione;</a:t>
            </a:r>
          </a:p>
          <a:p>
            <a:pPr algn="just">
              <a:buAutoNum type="arabicParenR"/>
            </a:pPr>
            <a:r>
              <a:rPr lang="it-IT" dirty="0"/>
              <a:t>L’assenza di qualsiasi proibizione ed impedimento giuridico </a:t>
            </a:r>
            <a:r>
              <a:rPr lang="it-IT" dirty="0">
                <a:solidFill>
                  <a:schemeClr val="tx1"/>
                </a:solidFill>
              </a:rPr>
              <a:t>( ad. Scomunica o interdizione)</a:t>
            </a:r>
            <a:endParaRPr lang="it-IT" dirty="0"/>
          </a:p>
        </p:txBody>
      </p:sp>
    </p:spTree>
    <p:extLst>
      <p:ext uri="{BB962C8B-B14F-4D97-AF65-F5344CB8AC3E}">
        <p14:creationId xmlns:p14="http://schemas.microsoft.com/office/powerpoint/2010/main" val="2932130558"/>
      </p:ext>
    </p:extLst>
  </p:cSld>
  <p:clrMapOvr>
    <a:masterClrMapping/>
  </p:clrMapOvr>
</p:sld>
</file>

<file path=ppt/theme/theme1.xml><?xml version="1.0" encoding="utf-8"?>
<a:theme xmlns:a="http://schemas.openxmlformats.org/drawingml/2006/main" name="Filo">
  <a:themeElements>
    <a:clrScheme name="Rosso">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509</TotalTime>
  <Words>3670</Words>
  <Application>Microsoft Office PowerPoint</Application>
  <PresentationFormat>Personalizzato</PresentationFormat>
  <Paragraphs>174</Paragraphs>
  <Slides>35</Slides>
  <Notes>0</Notes>
  <HiddenSlides>0</HiddenSlides>
  <MMClips>0</MMClips>
  <ScaleCrop>false</ScaleCrop>
  <HeadingPairs>
    <vt:vector size="4" baseType="variant">
      <vt:variant>
        <vt:lpstr>Tema</vt:lpstr>
      </vt:variant>
      <vt:variant>
        <vt:i4>1</vt:i4>
      </vt:variant>
      <vt:variant>
        <vt:lpstr>Titoli diapositive</vt:lpstr>
      </vt:variant>
      <vt:variant>
        <vt:i4>35</vt:i4>
      </vt:variant>
    </vt:vector>
  </HeadingPairs>
  <TitlesOfParts>
    <vt:vector size="36" baseType="lpstr">
      <vt:lpstr>Filo</vt:lpstr>
      <vt:lpstr>Il diritto nell’economia sacramentale</vt:lpstr>
      <vt:lpstr>Presentazione standard di PowerPoint</vt:lpstr>
      <vt:lpstr>La dottrina sui sacramenti del Vaticano II e sua recezione nel CIC</vt:lpstr>
      <vt:lpstr>Presentazione standard di PowerPoint</vt:lpstr>
      <vt:lpstr>L’intrinseca giuridicità dei sacramenti:     le dimensioni giuridiche nell’economia sacramentale;  le relazioni giuridiche nell’amministrazione dei sacramenti ;  i sacramenti alla radice della Chiesa .</vt:lpstr>
      <vt:lpstr> Premessa:</vt:lpstr>
      <vt:lpstr>Presentazione standard di PowerPoint</vt:lpstr>
      <vt:lpstr>Presentazione standard di PowerPoint</vt:lpstr>
      <vt:lpstr>Il diritto ai sacramenti e la comunione ecclesiale</vt:lpstr>
      <vt:lpstr>Presentazione standard di PowerPoint</vt:lpstr>
      <vt:lpstr>Le dimensioni giuridiche nell’economia sacramentale</vt:lpstr>
      <vt:lpstr>Relazioni giuridiche nell’amministrazione dei sacramenti</vt:lpstr>
      <vt:lpstr>Risposta alla questione posta</vt:lpstr>
      <vt:lpstr>I sacramenti alla radice della Chiesa</vt:lpstr>
      <vt:lpstr>Per riflettere…</vt:lpstr>
      <vt:lpstr>Presentazione standard di PowerPoint</vt:lpstr>
      <vt:lpstr> In sintesi:</vt:lpstr>
      <vt:lpstr>Il munus sanctificandi nella sistematica codiciale</vt:lpstr>
      <vt:lpstr>Presentazione standard di PowerPoint</vt:lpstr>
      <vt:lpstr>Presentazione standard di PowerPoint</vt:lpstr>
      <vt:lpstr>Presentazione standard di PowerPoint</vt:lpstr>
      <vt:lpstr>Diritto e liturgia nel CIC: aspetti generali</vt:lpstr>
      <vt:lpstr>La diversa partecipazione dei fedeli alla funzione santificante</vt:lpstr>
      <vt:lpstr>Presentazione standard di PowerPoint</vt:lpstr>
      <vt:lpstr>I canoni introduttivi alla normativa codiciale</vt:lpstr>
      <vt:lpstr>I SACRAMENTI: NORME GENERALI</vt:lpstr>
      <vt:lpstr>SINTESI </vt:lpstr>
      <vt:lpstr>Il fondamento di giuridicità dei sacramenti can. 840</vt:lpstr>
      <vt:lpstr>Presentazione standard di PowerPoint</vt:lpstr>
      <vt:lpstr>Alcune precisazioni: gli elementi dei sacramenti</vt:lpstr>
      <vt:lpstr>Approfondimenti can. 840</vt:lpstr>
      <vt:lpstr>PERCHE’ I SACRAMENTI SONO GIURIDCAMENTE VINCOLANTI?</vt:lpstr>
      <vt:lpstr>APPROFONDIMENTO</vt:lpstr>
      <vt:lpstr>Validità e liceità dell’atto.</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diritto nell’economia sacramentale</dc:title>
  <dc:creator>lucia sarti</dc:creator>
  <cp:lastModifiedBy>Utente Windows</cp:lastModifiedBy>
  <cp:revision>46</cp:revision>
  <dcterms:created xsi:type="dcterms:W3CDTF">2018-08-18T06:49:43Z</dcterms:created>
  <dcterms:modified xsi:type="dcterms:W3CDTF">2018-10-12T11:01:42Z</dcterms:modified>
</cp:coreProperties>
</file>