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7" r:id="rId4"/>
    <p:sldId id="260" r:id="rId5"/>
    <p:sldId id="261" r:id="rId6"/>
    <p:sldId id="262" r:id="rId7"/>
    <p:sldId id="258" r:id="rId8"/>
    <p:sldId id="264" r:id="rId9"/>
    <p:sldId id="263"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23" d="100"/>
          <a:sy n="123" d="100"/>
        </p:scale>
        <p:origin x="-1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10/12/2018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660B147-D8C8-4AEB-B9EB-0DE2169A9239}"/>
              </a:ext>
            </a:extLst>
          </p:cNvPr>
          <p:cNvSpPr>
            <a:spLocks noGrp="1"/>
          </p:cNvSpPr>
          <p:nvPr>
            <p:ph type="ctrTitle"/>
          </p:nvPr>
        </p:nvSpPr>
        <p:spPr/>
        <p:txBody>
          <a:bodyPr>
            <a:normAutofit/>
          </a:bodyPr>
          <a:lstStyle/>
          <a:p>
            <a:pPr algn="ctr"/>
            <a:r>
              <a:rPr lang="it-IT" sz="6600" b="1" dirty="0"/>
              <a:t>I laici</a:t>
            </a:r>
          </a:p>
        </p:txBody>
      </p:sp>
      <p:sp>
        <p:nvSpPr>
          <p:cNvPr id="3" name="Sottotitolo 2">
            <a:extLst>
              <a:ext uri="{FF2B5EF4-FFF2-40B4-BE49-F238E27FC236}">
                <a16:creationId xmlns:a16="http://schemas.microsoft.com/office/drawing/2014/main" xmlns="" id="{CC512B48-CA6B-4BD7-8BD8-5BDB57F5F3E9}"/>
              </a:ext>
            </a:extLst>
          </p:cNvPr>
          <p:cNvSpPr>
            <a:spLocks noGrp="1"/>
          </p:cNvSpPr>
          <p:nvPr>
            <p:ph type="subTitle" idx="1"/>
          </p:nvPr>
        </p:nvSpPr>
        <p:spPr/>
        <p:txBody>
          <a:bodyPr>
            <a:normAutofit/>
          </a:bodyPr>
          <a:lstStyle/>
          <a:p>
            <a:pPr algn="ctr"/>
            <a:r>
              <a:rPr lang="it-IT" sz="3200" b="1" i="1" dirty="0"/>
              <a:t>Breve approfondimento: la funzione di insegnare e la funzione di santificare</a:t>
            </a:r>
          </a:p>
        </p:txBody>
      </p:sp>
    </p:spTree>
    <p:extLst>
      <p:ext uri="{BB962C8B-B14F-4D97-AF65-F5344CB8AC3E}">
        <p14:creationId xmlns:p14="http://schemas.microsoft.com/office/powerpoint/2010/main" val="3956282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4E0363B-4A69-4E8F-9377-21B0C30A5742}"/>
              </a:ext>
            </a:extLst>
          </p:cNvPr>
          <p:cNvSpPr>
            <a:spLocks noGrp="1"/>
          </p:cNvSpPr>
          <p:nvPr>
            <p:ph type="title"/>
          </p:nvPr>
        </p:nvSpPr>
        <p:spPr>
          <a:solidFill>
            <a:schemeClr val="accent1"/>
          </a:solidFill>
        </p:spPr>
        <p:txBody>
          <a:bodyPr/>
          <a:lstStyle/>
          <a:p>
            <a:r>
              <a:rPr lang="it-IT" dirty="0"/>
              <a:t> DOMANDE PER IL RIPASSO</a:t>
            </a:r>
          </a:p>
        </p:txBody>
      </p:sp>
      <p:sp>
        <p:nvSpPr>
          <p:cNvPr id="3" name="Segnaposto contenuto 2">
            <a:extLst>
              <a:ext uri="{FF2B5EF4-FFF2-40B4-BE49-F238E27FC236}">
                <a16:creationId xmlns:a16="http://schemas.microsoft.com/office/drawing/2014/main" xmlns="" id="{663932AF-A78F-43EE-B2E6-3BEE3D236CBF}"/>
              </a:ext>
            </a:extLst>
          </p:cNvPr>
          <p:cNvSpPr>
            <a:spLocks noGrp="1"/>
          </p:cNvSpPr>
          <p:nvPr>
            <p:ph idx="1"/>
          </p:nvPr>
        </p:nvSpPr>
        <p:spPr/>
        <p:txBody>
          <a:bodyPr/>
          <a:lstStyle/>
          <a:p>
            <a:pPr algn="just"/>
            <a:r>
              <a:rPr lang="it-IT" dirty="0"/>
              <a:t> Perché la disposizione del can. 767 è tassativa?</a:t>
            </a:r>
          </a:p>
          <a:p>
            <a:pPr algn="just"/>
            <a:r>
              <a:rPr lang="it-IT" dirty="0"/>
              <a:t> Quali sono i canoni relativi alla funzione di insegnare dei laici?</a:t>
            </a:r>
          </a:p>
          <a:p>
            <a:pPr algn="just"/>
            <a:r>
              <a:rPr lang="it-IT" dirty="0"/>
              <a:t>Quale differenza c’è tra la predicazione e la catechesi quanto ai fini?</a:t>
            </a:r>
          </a:p>
          <a:p>
            <a:pPr algn="just"/>
            <a:r>
              <a:rPr lang="it-IT" dirty="0"/>
              <a:t> Quali sono i casi richiamati dal can. 767 sulla predicazione dei laici?</a:t>
            </a:r>
          </a:p>
          <a:p>
            <a:pPr algn="just"/>
            <a:r>
              <a:rPr lang="it-IT" dirty="0"/>
              <a:t>Quale rapporto c’è tra lo status di laico e la funzione di santificare?</a:t>
            </a:r>
          </a:p>
          <a:p>
            <a:pPr algn="just"/>
            <a:r>
              <a:rPr lang="it-IT" dirty="0"/>
              <a:t> Come può essere espletata questa funzione del laico?</a:t>
            </a:r>
          </a:p>
          <a:p>
            <a:pPr algn="just"/>
            <a:r>
              <a:rPr lang="it-IT" dirty="0"/>
              <a:t>Il codice autorizza i laici ad esercitare altre funzioni relative alla santificazione come la presidenza delle preghiere liturgiche nel caso previsto dal canone 1248 . Quando è possibile?</a:t>
            </a:r>
          </a:p>
          <a:p>
            <a:pPr algn="just"/>
            <a:r>
              <a:rPr lang="it-IT" dirty="0"/>
              <a:t>Can. 910 i laici autorizzati possono distribuire l’eucarestia ai fedeli? </a:t>
            </a:r>
          </a:p>
          <a:p>
            <a:endParaRPr lang="it-IT" dirty="0"/>
          </a:p>
          <a:p>
            <a:endParaRPr lang="it-IT" dirty="0"/>
          </a:p>
        </p:txBody>
      </p:sp>
      <p:pic>
        <p:nvPicPr>
          <p:cNvPr id="4" name="Immagine 3">
            <a:extLst>
              <a:ext uri="{FF2B5EF4-FFF2-40B4-BE49-F238E27FC236}">
                <a16:creationId xmlns:a16="http://schemas.microsoft.com/office/drawing/2014/main" xmlns="" id="{5AFA6FF7-6585-4FE8-BD42-1DE52DE9CA30}"/>
              </a:ext>
            </a:extLst>
          </p:cNvPr>
          <p:cNvPicPr>
            <a:picLocks noChangeAspect="1"/>
          </p:cNvPicPr>
          <p:nvPr/>
        </p:nvPicPr>
        <p:blipFill>
          <a:blip r:embed="rId2"/>
          <a:stretch>
            <a:fillRect/>
          </a:stretch>
        </p:blipFill>
        <p:spPr>
          <a:xfrm>
            <a:off x="1639438" y="2785816"/>
            <a:ext cx="8913124" cy="1286367"/>
          </a:xfrm>
          <a:prstGeom prst="rect">
            <a:avLst/>
          </a:prstGeom>
        </p:spPr>
      </p:pic>
      <p:pic>
        <p:nvPicPr>
          <p:cNvPr id="5" name="Immagine 4">
            <a:extLst>
              <a:ext uri="{FF2B5EF4-FFF2-40B4-BE49-F238E27FC236}">
                <a16:creationId xmlns:a16="http://schemas.microsoft.com/office/drawing/2014/main" xmlns="" id="{79ED7831-60DA-4C86-B5C6-E76E0AC15A89}"/>
              </a:ext>
            </a:extLst>
          </p:cNvPr>
          <p:cNvPicPr>
            <a:picLocks noChangeAspect="1"/>
          </p:cNvPicPr>
          <p:nvPr/>
        </p:nvPicPr>
        <p:blipFill>
          <a:blip r:embed="rId2"/>
          <a:stretch>
            <a:fillRect/>
          </a:stretch>
        </p:blipFill>
        <p:spPr>
          <a:xfrm>
            <a:off x="1791838" y="2938216"/>
            <a:ext cx="8913124" cy="1286367"/>
          </a:xfrm>
          <a:prstGeom prst="rect">
            <a:avLst/>
          </a:prstGeom>
        </p:spPr>
      </p:pic>
    </p:spTree>
    <p:extLst>
      <p:ext uri="{BB962C8B-B14F-4D97-AF65-F5344CB8AC3E}">
        <p14:creationId xmlns:p14="http://schemas.microsoft.com/office/powerpoint/2010/main" val="4246658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A8C8420-EA53-4DC1-8A0A-7225A7EBE1F0}"/>
              </a:ext>
            </a:extLst>
          </p:cNvPr>
          <p:cNvSpPr>
            <a:spLocks noGrp="1"/>
          </p:cNvSpPr>
          <p:nvPr>
            <p:ph type="title"/>
          </p:nvPr>
        </p:nvSpPr>
        <p:spPr/>
        <p:txBody>
          <a:bodyPr/>
          <a:lstStyle/>
          <a:p>
            <a:r>
              <a:rPr lang="it-IT" dirty="0"/>
              <a:t>PREMESSA</a:t>
            </a:r>
          </a:p>
        </p:txBody>
      </p:sp>
      <p:sp>
        <p:nvSpPr>
          <p:cNvPr id="3" name="Segnaposto contenuto 2">
            <a:extLst>
              <a:ext uri="{FF2B5EF4-FFF2-40B4-BE49-F238E27FC236}">
                <a16:creationId xmlns:a16="http://schemas.microsoft.com/office/drawing/2014/main" xmlns="" id="{D017A121-4D51-47CF-95EB-B930D2846217}"/>
              </a:ext>
            </a:extLst>
          </p:cNvPr>
          <p:cNvSpPr>
            <a:spLocks noGrp="1"/>
          </p:cNvSpPr>
          <p:nvPr>
            <p:ph idx="1"/>
          </p:nvPr>
        </p:nvSpPr>
        <p:spPr/>
        <p:txBody>
          <a:bodyPr/>
          <a:lstStyle/>
          <a:p>
            <a:pPr marL="0" indent="0" algn="just">
              <a:buNone/>
            </a:pPr>
            <a:r>
              <a:rPr lang="it-IT" dirty="0"/>
              <a:t>Il Vaticano II ed il Codice prospettano due diverse nozioni, divergenza non sostanziale ma terminologica. Da un lato il Concilio che non intendeva definire la questione sotto il profilo terminologico, ma precisare con quale significato adottava il termine.</a:t>
            </a:r>
          </a:p>
          <a:p>
            <a:pPr marL="0" indent="0" algn="just">
              <a:buNone/>
            </a:pPr>
            <a:r>
              <a:rPr lang="it-IT" dirty="0"/>
              <a:t>Il Codice, invece, distingue i laici consacrati a Dio da quelli che non hanno ritenuto di optare per tale scelta di vita can. 207.</a:t>
            </a:r>
          </a:p>
          <a:p>
            <a:pPr marL="0" indent="0" algn="just">
              <a:buNone/>
            </a:pPr>
            <a:r>
              <a:rPr lang="it-IT" dirty="0"/>
              <a:t>Il Vaticano II qualifica i laici come tutti i fedeli ad esclusione dei membri dell’ordine sacro e dello stato religioso riconosciuto dalla Chiesa; il Codice ritiene tali i battezzati che non abbiano ricevuto il sacramento dell’ordine e quindi tra di essi sono ricompresi anche quanti abbiano abbracciato una forma di vita consacrata.</a:t>
            </a:r>
          </a:p>
        </p:txBody>
      </p:sp>
    </p:spTree>
    <p:extLst>
      <p:ext uri="{BB962C8B-B14F-4D97-AF65-F5344CB8AC3E}">
        <p14:creationId xmlns:p14="http://schemas.microsoft.com/office/powerpoint/2010/main" val="217708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B1B64A7-992F-435D-B3FD-8DFFABEA86C1}"/>
              </a:ext>
            </a:extLst>
          </p:cNvPr>
          <p:cNvSpPr>
            <a:spLocks noGrp="1"/>
          </p:cNvSpPr>
          <p:nvPr>
            <p:ph type="title"/>
          </p:nvPr>
        </p:nvSpPr>
        <p:spPr>
          <a:solidFill>
            <a:schemeClr val="accent1">
              <a:lumMod val="20000"/>
              <a:lumOff val="80000"/>
            </a:schemeClr>
          </a:solidFill>
        </p:spPr>
        <p:txBody>
          <a:bodyPr/>
          <a:lstStyle/>
          <a:p>
            <a:r>
              <a:rPr lang="it-IT" dirty="0"/>
              <a:t/>
            </a:r>
            <a:br>
              <a:rPr lang="it-IT" dirty="0"/>
            </a:br>
            <a:r>
              <a:rPr lang="it-IT" dirty="0"/>
              <a:t>La funzione di insegnare</a:t>
            </a:r>
          </a:p>
        </p:txBody>
      </p:sp>
      <p:sp>
        <p:nvSpPr>
          <p:cNvPr id="3" name="Segnaposto contenuto 2">
            <a:extLst>
              <a:ext uri="{FF2B5EF4-FFF2-40B4-BE49-F238E27FC236}">
                <a16:creationId xmlns:a16="http://schemas.microsoft.com/office/drawing/2014/main" xmlns="" id="{194C617A-33E7-46D4-B495-200219C96F98}"/>
              </a:ext>
            </a:extLst>
          </p:cNvPr>
          <p:cNvSpPr>
            <a:spLocks noGrp="1"/>
          </p:cNvSpPr>
          <p:nvPr>
            <p:ph idx="1"/>
          </p:nvPr>
        </p:nvSpPr>
        <p:spPr/>
        <p:txBody>
          <a:bodyPr>
            <a:normAutofit lnSpcReduction="10000"/>
          </a:bodyPr>
          <a:lstStyle/>
          <a:p>
            <a:pPr marL="0" indent="0" algn="just">
              <a:buNone/>
            </a:pPr>
            <a:r>
              <a:rPr lang="it-IT" dirty="0"/>
              <a:t>Chiaramente disciplinata al can. 211 che sancisce il diritto e dovere di tutti i fedeli di impegnarsi nell’annuncio divino della salvezza. La norma specifica è il can. 759 dove  ha voluto sottolineare come l’esercizio della funzione competa anche ai laici ed al contempo evidenza questa loro responsabilità e la derivazione dai sacramenti e che non richiede apposito mandato da parte dell’autorità ecclesiastica. Tuttavia perché i laici possano cooperare con i vescovi o i presbiteri nell’esercizio del ministero della parola, adempiendo a specifici incarichi o funzioni di natura ecclesiastica, è richiesta una chiamata in tal senso da parte della gerarchia come lo stesso canone si preoccupa di precisare. Il can. 766 sulla predicazione: il legislatore pur dettando pochi principi sul punto, richiede una linea di condotta uniforme da parte dei vescovi di una stessa nazione. In ogni caso secondo il codice la predicazione dei laici in </a:t>
            </a:r>
            <a:r>
              <a:rPr lang="it-IT" u="sng" dirty="0"/>
              <a:t>quando avvenga negli edifici sacri deve rivestire il carattere della eccezionalità.</a:t>
            </a:r>
          </a:p>
        </p:txBody>
      </p:sp>
    </p:spTree>
    <p:extLst>
      <p:ext uri="{BB962C8B-B14F-4D97-AF65-F5344CB8AC3E}">
        <p14:creationId xmlns:p14="http://schemas.microsoft.com/office/powerpoint/2010/main" val="2542500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1B95F0C-7EF7-4A9A-9633-2F00A3329FF0}"/>
              </a:ext>
            </a:extLst>
          </p:cNvPr>
          <p:cNvSpPr>
            <a:spLocks noGrp="1"/>
          </p:cNvSpPr>
          <p:nvPr>
            <p:ph idx="1"/>
          </p:nvPr>
        </p:nvSpPr>
        <p:spPr>
          <a:solidFill>
            <a:schemeClr val="accent1">
              <a:lumMod val="20000"/>
              <a:lumOff val="80000"/>
            </a:schemeClr>
          </a:solidFill>
        </p:spPr>
        <p:txBody>
          <a:bodyPr/>
          <a:lstStyle/>
          <a:p>
            <a:pPr marL="0" indent="0" algn="just">
              <a:buNone/>
            </a:pPr>
            <a:r>
              <a:rPr lang="it-IT" b="1" dirty="0"/>
              <a:t>Caso di necessità</a:t>
            </a:r>
            <a:r>
              <a:rPr lang="it-IT" dirty="0"/>
              <a:t>: laddove a causa della insufficienza numerica del clero non sia possibile assicurare la celebrazione della messa nelle feste di precetto o nelle domeniche. Il can. 1248 raccomanda che i fedeli che prendano parte ad una liturgia della parola da tenersi nella chiesa o altro luogo, lo facciano secondo le prescrizioni del loro vescovo. Se non si possa disporre di un diacono, è evidente la necessità di ricorrere ad un laico se non si vuole privare la comunità dell’aiuto della predicazione. Il can. 203 dispone che: </a:t>
            </a:r>
          </a:p>
          <a:p>
            <a:pPr marL="0" indent="0" algn="just">
              <a:buNone/>
            </a:pPr>
            <a:endParaRPr lang="it-IT" dirty="0"/>
          </a:p>
          <a:p>
            <a:pPr marL="0" indent="0" algn="ctr">
              <a:buNone/>
            </a:pPr>
            <a:r>
              <a:rPr lang="it-IT" b="1" i="1" dirty="0"/>
              <a:t>Quando la necessità lo richieda, i laici possono, in mancanza di ministri, supplire ad alcuni loro uffici ed in particolare esercitare il ministero della parola.</a:t>
            </a:r>
          </a:p>
        </p:txBody>
      </p:sp>
    </p:spTree>
    <p:extLst>
      <p:ext uri="{BB962C8B-B14F-4D97-AF65-F5344CB8AC3E}">
        <p14:creationId xmlns:p14="http://schemas.microsoft.com/office/powerpoint/2010/main" val="2359058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D7C0408E-22E2-47D6-9FB2-24B1F63654A0}"/>
              </a:ext>
            </a:extLst>
          </p:cNvPr>
          <p:cNvSpPr>
            <a:spLocks noGrp="1"/>
          </p:cNvSpPr>
          <p:nvPr>
            <p:ph idx="1"/>
          </p:nvPr>
        </p:nvSpPr>
        <p:spPr>
          <a:solidFill>
            <a:schemeClr val="accent1">
              <a:lumMod val="20000"/>
              <a:lumOff val="80000"/>
            </a:schemeClr>
          </a:solidFill>
        </p:spPr>
        <p:txBody>
          <a:bodyPr/>
          <a:lstStyle/>
          <a:p>
            <a:pPr algn="just"/>
            <a:r>
              <a:rPr lang="it-IT" b="1" dirty="0"/>
              <a:t>Caso di utilità</a:t>
            </a:r>
            <a:r>
              <a:rPr lang="it-IT" dirty="0"/>
              <a:t>: ogni più precisa determinazione è lasciata alle Conferenze Episcopali che per lo più hanno preferito sottrarsi al difficile compito  ricorrendo alla soluzione di affidare al vescovo diocesano la responsabilità di definire le circostanze che rendono opportuna la predicazione di laici nelle chiese.</a:t>
            </a:r>
          </a:p>
          <a:p>
            <a:pPr algn="just"/>
            <a:r>
              <a:rPr lang="it-IT" dirty="0"/>
              <a:t>IL CODICE NON LASCIA ALCUNA DESCRIZIONALITA’ ALLE CONFERENZE EPISCOPALI SOLO RIGUARDO ALL’OMELIA: vale a dire alla predicazione che avviene nel contesto della messa per esporre alla luce del testo sacro i misteri della fede e le norme della vita cristiana. Essa, in quanto parte integrante della celebrazione, è riservata ai sacerdoti o diacono con una disposizione tassativa di cui al can. 767.</a:t>
            </a:r>
          </a:p>
        </p:txBody>
      </p:sp>
    </p:spTree>
    <p:extLst>
      <p:ext uri="{BB962C8B-B14F-4D97-AF65-F5344CB8AC3E}">
        <p14:creationId xmlns:p14="http://schemas.microsoft.com/office/powerpoint/2010/main" val="1390712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ECF152D-EDFF-48BB-A4D7-B5AC21343BA9}"/>
              </a:ext>
            </a:extLst>
          </p:cNvPr>
          <p:cNvSpPr>
            <a:spLocks noGrp="1"/>
          </p:cNvSpPr>
          <p:nvPr>
            <p:ph idx="1"/>
          </p:nvPr>
        </p:nvSpPr>
        <p:spPr>
          <a:xfrm>
            <a:off x="2589212" y="1417983"/>
            <a:ext cx="8915400" cy="4493239"/>
          </a:xfrm>
        </p:spPr>
        <p:txBody>
          <a:bodyPr>
            <a:normAutofit lnSpcReduction="10000"/>
          </a:bodyPr>
          <a:lstStyle/>
          <a:p>
            <a:pPr algn="just"/>
            <a:r>
              <a:rPr lang="it-IT" dirty="0"/>
              <a:t>In Italia la predicazione dei laici nelle chiese non pone particolari problemi in quanto a differenza di quanto avviene  in altri paesi ed in Germania,  è raramente praticata.</a:t>
            </a:r>
          </a:p>
          <a:p>
            <a:pPr algn="just"/>
            <a:r>
              <a:rPr lang="it-IT" dirty="0"/>
              <a:t>La CEI non ha emanato una normativa di dettaglio, si limita a stabilire solo che sia consentita solo a quei laici che abbiano ricevuto il mandato dall’ordinario del luogo ( </a:t>
            </a:r>
            <a:r>
              <a:rPr lang="it-IT" i="1" dirty="0"/>
              <a:t>presentino poi i ss. requisiti : l’ortodossia di fede, la preparazione teologico- spirituale, l’esemplarità di vita e la capacità di comunicazione);</a:t>
            </a:r>
          </a:p>
          <a:p>
            <a:pPr algn="just"/>
            <a:r>
              <a:rPr lang="it-IT" dirty="0"/>
              <a:t>Molto frequente invece la collaborazione dei laici nella istruzione catechistica. Can. 776. In linea di massima la predicazione ha fini esortativi, la catechesi ha lo scopo di aumentare le conoscenze circa le verità della fede, di particolare importanza nell’azione missionaria can. 786.</a:t>
            </a:r>
          </a:p>
          <a:p>
            <a:pPr algn="just"/>
            <a:r>
              <a:rPr lang="it-IT" dirty="0"/>
              <a:t>I laici qualora presentino i necessari requisiti hanno la capacità di ricevere dalla legittima autorità ecclesiastica il mandato di insegnare le scienze sacra can. 229.</a:t>
            </a:r>
          </a:p>
        </p:txBody>
      </p:sp>
    </p:spTree>
    <p:extLst>
      <p:ext uri="{BB962C8B-B14F-4D97-AF65-F5344CB8AC3E}">
        <p14:creationId xmlns:p14="http://schemas.microsoft.com/office/powerpoint/2010/main" val="3899641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62E620D-0644-4844-9846-F1B919679E1E}"/>
              </a:ext>
            </a:extLst>
          </p:cNvPr>
          <p:cNvSpPr>
            <a:spLocks noGrp="1"/>
          </p:cNvSpPr>
          <p:nvPr>
            <p:ph type="title"/>
          </p:nvPr>
        </p:nvSpPr>
        <p:spPr>
          <a:solidFill>
            <a:schemeClr val="accent1">
              <a:lumMod val="20000"/>
              <a:lumOff val="80000"/>
            </a:schemeClr>
          </a:solidFill>
        </p:spPr>
        <p:txBody>
          <a:bodyPr/>
          <a:lstStyle/>
          <a:p>
            <a:r>
              <a:rPr lang="it-IT" dirty="0"/>
              <a:t>La funzione di santificare</a:t>
            </a:r>
          </a:p>
        </p:txBody>
      </p:sp>
      <p:sp>
        <p:nvSpPr>
          <p:cNvPr id="3" name="Segnaposto contenuto 2">
            <a:extLst>
              <a:ext uri="{FF2B5EF4-FFF2-40B4-BE49-F238E27FC236}">
                <a16:creationId xmlns:a16="http://schemas.microsoft.com/office/drawing/2014/main" xmlns="" id="{5E23A018-366F-411B-9877-C2638CA6523F}"/>
              </a:ext>
            </a:extLst>
          </p:cNvPr>
          <p:cNvSpPr>
            <a:spLocks noGrp="1"/>
          </p:cNvSpPr>
          <p:nvPr>
            <p:ph idx="1"/>
          </p:nvPr>
        </p:nvSpPr>
        <p:spPr>
          <a:xfrm>
            <a:off x="2589212" y="2133600"/>
            <a:ext cx="8915400" cy="4100290"/>
          </a:xfrm>
        </p:spPr>
        <p:txBody>
          <a:bodyPr>
            <a:normAutofit fontScale="92500" lnSpcReduction="20000"/>
          </a:bodyPr>
          <a:lstStyle/>
          <a:p>
            <a:pPr algn="just"/>
            <a:r>
              <a:rPr lang="it-IT" dirty="0"/>
              <a:t>Tutti i laici in quanto fedeli sono partecipi dell’ufficio sacerdotale di Cristo, ma alcuni di essi sono chiamati dalla gerarchia a contribuire alla missione santificatrice della Chiesa nell’esercizio di incarichi determinati.</a:t>
            </a:r>
          </a:p>
          <a:p>
            <a:pPr algn="just"/>
            <a:r>
              <a:rPr lang="it-IT" dirty="0"/>
              <a:t>Il codice avverte che i laici possono assumere stabilmente mediante il rito liturgico prescritto il ministero del lettore e di accolito. Can. 230. La determinazione dell’età e delle doti richieste è rimessa alle Conferenze Episcopali. Età minima 25 anni e possesso di doti fondamentali ( maturità umana, buona fama, pietà, disponibilità, adeguata preparazione teologica e liturgica e attitudine all’impegno pastorale).</a:t>
            </a:r>
          </a:p>
          <a:p>
            <a:pPr algn="just"/>
            <a:r>
              <a:rPr lang="it-IT" dirty="0"/>
              <a:t>Alcuni dei compiti propri dei lettori e degli accoliti possono essere comunque svolti anche da altri fedeli che ne siano stati incaricati in modo temporaneo</a:t>
            </a:r>
          </a:p>
          <a:p>
            <a:pPr algn="just"/>
            <a:r>
              <a:rPr lang="it-IT" dirty="0"/>
              <a:t>Can. 1168: qualora l’ordinario del luogo lo ritenga opportuno i laici dotati delle qualità convenienti ricevono le facoltà di amministrare alcuni sacramentali, vale a dire impartire determinate benedizioni. Non è nemmeno escluso che un laico possa guidare le esequie ecclesiastiche, MA SOLO NEL CASO DI VERA MANCANZA DI UN MINISTRO ORDINATO E OSSERVANDO LE NORME LITURGICHE ( ART. 12 Congregazione per il Clero)</a:t>
            </a:r>
          </a:p>
          <a:p>
            <a:pPr algn="just"/>
            <a:endParaRPr lang="it-IT" dirty="0"/>
          </a:p>
        </p:txBody>
      </p:sp>
    </p:spTree>
    <p:extLst>
      <p:ext uri="{BB962C8B-B14F-4D97-AF65-F5344CB8AC3E}">
        <p14:creationId xmlns:p14="http://schemas.microsoft.com/office/powerpoint/2010/main" val="2059507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0C650F88-4B04-4A84-966C-E7C2DA4A2C7E}"/>
              </a:ext>
            </a:extLst>
          </p:cNvPr>
          <p:cNvSpPr>
            <a:spLocks noGrp="1"/>
          </p:cNvSpPr>
          <p:nvPr>
            <p:ph idx="1"/>
          </p:nvPr>
        </p:nvSpPr>
        <p:spPr/>
        <p:txBody>
          <a:bodyPr>
            <a:normAutofit fontScale="92500"/>
          </a:bodyPr>
          <a:lstStyle/>
          <a:p>
            <a:pPr algn="just"/>
            <a:r>
              <a:rPr lang="it-IT" dirty="0"/>
              <a:t>Il codice autorizza i laici ad esercitare altre funzioni relative alla santificazione come la presidenza delle preghiere liturgiche nel caso previsto dal canone 1248 ma solo qualora il bene della comunità cristiana lo esiga e non sia possibile avvalersi del ministero dei sacerdoti o diaconi. Così in loro assenza o impedimento, chi può lecitamente impartire il battesimo? E se non si può fare altrimenti può farlo un non battezzato? Can. 861;</a:t>
            </a:r>
          </a:p>
          <a:p>
            <a:pPr algn="just"/>
            <a:r>
              <a:rPr lang="it-IT" dirty="0"/>
              <a:t>Can. 910 i laici autorizzati possono distribuire l’eucarestia ai fedeli? Si purché avvenga quando manchino il sacerdote, il diacono e l’accolito oppure il sacerdote sia impedito dalle sue condizioni fisiche a provvedere personalmente o il numero dei fedeli che si accostano alla comunione sia così elevato da far prolungare in maniera eccessiva la celebrazione della messa.</a:t>
            </a:r>
          </a:p>
          <a:p>
            <a:pPr algn="just"/>
            <a:r>
              <a:rPr lang="it-IT" dirty="0"/>
              <a:t>Can. 943 in speciali circostanze il laico incaricato di distribuire l’eucarestia può procedere all’esposizione del santissimo sacramento.</a:t>
            </a:r>
          </a:p>
          <a:p>
            <a:pPr algn="just"/>
            <a:endParaRPr lang="it-IT" dirty="0"/>
          </a:p>
        </p:txBody>
      </p:sp>
    </p:spTree>
    <p:extLst>
      <p:ext uri="{BB962C8B-B14F-4D97-AF65-F5344CB8AC3E}">
        <p14:creationId xmlns:p14="http://schemas.microsoft.com/office/powerpoint/2010/main" val="795743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pattFill prst="plaid">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438689E9-5756-4F22-937E-876008810567}"/>
              </a:ext>
            </a:extLst>
          </p:cNvPr>
          <p:cNvSpPr>
            <a:spLocks noGrp="1"/>
          </p:cNvSpPr>
          <p:nvPr>
            <p:ph idx="1"/>
          </p:nvPr>
        </p:nvSpPr>
        <p:spPr>
          <a:xfrm>
            <a:off x="2547009" y="2771335"/>
            <a:ext cx="8915400" cy="2883877"/>
          </a:xfrm>
        </p:spPr>
        <p:txBody>
          <a:bodyPr/>
          <a:lstStyle/>
          <a:p>
            <a:pPr marL="0" indent="0" algn="just">
              <a:buNone/>
            </a:pPr>
            <a:r>
              <a:rPr lang="it-IT" dirty="0"/>
              <a:t>Laddove manchino sacerdoti o diaconi, il vescovo diocesano purché abbia ottenuto il consenso della conferenza  episcopale e ricevuta dalla Santa Sede la relativa facoltà, possa delegare l’assistenza ai matrimoni a dei laici, scegliendoli tra persone di ambo i sessi in grado di istruire i nubendi sul significato del sacramento che si apprestano a celebrare e di compiere nel modo dovuto il rito liturgico can. 1112. Tale disposizione non ha trovato attuazione in Italia dal momento che la CEI ha ritenuto che la scarsità del clero non fosse tale da esigere il ricorso ai laici.</a:t>
            </a:r>
          </a:p>
          <a:p>
            <a:pPr marL="0" indent="0" algn="just">
              <a:buNone/>
            </a:pPr>
            <a:endParaRPr lang="it-IT" dirty="0"/>
          </a:p>
        </p:txBody>
      </p:sp>
    </p:spTree>
    <p:extLst>
      <p:ext uri="{BB962C8B-B14F-4D97-AF65-F5344CB8AC3E}">
        <p14:creationId xmlns:p14="http://schemas.microsoft.com/office/powerpoint/2010/main" val="1373774563"/>
      </p:ext>
    </p:extLst>
  </p:cSld>
  <p:clrMapOvr>
    <a:masterClrMapping/>
  </p:clrMapOvr>
</p:sld>
</file>

<file path=ppt/theme/theme1.xml><?xml version="1.0" encoding="utf-8"?>
<a:theme xmlns:a="http://schemas.openxmlformats.org/drawingml/2006/main" name="Filo">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123</TotalTime>
  <Words>1290</Words>
  <Application>Microsoft Office PowerPoint</Application>
  <PresentationFormat>Personalizzato</PresentationFormat>
  <Paragraphs>35</Paragraphs>
  <Slides>10</Slides>
  <Notes>0</Notes>
  <HiddenSlides>0</HiddenSlides>
  <MMClips>0</MMClips>
  <ScaleCrop>false</ScaleCrop>
  <HeadingPairs>
    <vt:vector size="4" baseType="variant">
      <vt:variant>
        <vt:lpstr>Tema</vt:lpstr>
      </vt:variant>
      <vt:variant>
        <vt:i4>1</vt:i4>
      </vt:variant>
      <vt:variant>
        <vt:lpstr>Titoli diapositive</vt:lpstr>
      </vt:variant>
      <vt:variant>
        <vt:i4>10</vt:i4>
      </vt:variant>
    </vt:vector>
  </HeadingPairs>
  <TitlesOfParts>
    <vt:vector size="11" baseType="lpstr">
      <vt:lpstr>Filo</vt:lpstr>
      <vt:lpstr>I laici</vt:lpstr>
      <vt:lpstr>PREMESSA</vt:lpstr>
      <vt:lpstr> La funzione di insegnare</vt:lpstr>
      <vt:lpstr>Presentazione standard di PowerPoint</vt:lpstr>
      <vt:lpstr>Presentazione standard di PowerPoint</vt:lpstr>
      <vt:lpstr>Presentazione standard di PowerPoint</vt:lpstr>
      <vt:lpstr>La funzione di santificare</vt:lpstr>
      <vt:lpstr>Presentazione standard di PowerPoint</vt:lpstr>
      <vt:lpstr>Presentazione standard di PowerPoint</vt:lpstr>
      <vt:lpstr> DOMANDE PER IL RIPASSO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laici</dc:title>
  <dc:creator>lucia sarti</dc:creator>
  <cp:lastModifiedBy>Utente Windows</cp:lastModifiedBy>
  <cp:revision>10</cp:revision>
  <dcterms:created xsi:type="dcterms:W3CDTF">2018-10-07T18:35:50Z</dcterms:created>
  <dcterms:modified xsi:type="dcterms:W3CDTF">2018-10-12T11:01:21Z</dcterms:modified>
</cp:coreProperties>
</file>