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2" r:id="rId3"/>
    <p:sldId id="273" r:id="rId4"/>
    <p:sldId id="257" r:id="rId5"/>
    <p:sldId id="258" r:id="rId6"/>
    <p:sldId id="260" r:id="rId7"/>
    <p:sldId id="261" r:id="rId8"/>
    <p:sldId id="262" r:id="rId9"/>
    <p:sldId id="259" r:id="rId10"/>
    <p:sldId id="276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4" r:id="rId19"/>
    <p:sldId id="275" r:id="rId20"/>
    <p:sldId id="270" r:id="rId21"/>
    <p:sldId id="271" r:id="rId22"/>
    <p:sldId id="277" r:id="rId23"/>
    <p:sldId id="278" r:id="rId24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9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4C19-2935-0B42-8A8E-A03D00EF5823}" type="datetimeFigureOut">
              <a:rPr lang="it-IT" smtClean="0"/>
              <a:t>16/10/2017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AFE3-B44B-9944-AE5E-E2E7856C3F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5577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4C19-2935-0B42-8A8E-A03D00EF5823}" type="datetimeFigureOut">
              <a:rPr lang="it-IT" smtClean="0"/>
              <a:t>16/10/2017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AFE3-B44B-9944-AE5E-E2E7856C3F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2053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4C19-2935-0B42-8A8E-A03D00EF5823}" type="datetimeFigureOut">
              <a:rPr lang="it-IT" smtClean="0"/>
              <a:t>16/10/2017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AFE3-B44B-9944-AE5E-E2E7856C3F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217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4C19-2935-0B42-8A8E-A03D00EF5823}" type="datetimeFigureOut">
              <a:rPr lang="it-IT" smtClean="0"/>
              <a:t>16/10/2017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AFE3-B44B-9944-AE5E-E2E7856C3F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862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4C19-2935-0B42-8A8E-A03D00EF5823}" type="datetimeFigureOut">
              <a:rPr lang="it-IT" smtClean="0"/>
              <a:t>16/10/2017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AFE3-B44B-9944-AE5E-E2E7856C3F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5707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4C19-2935-0B42-8A8E-A03D00EF5823}" type="datetimeFigureOut">
              <a:rPr lang="it-IT" smtClean="0"/>
              <a:t>16/10/2017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AFE3-B44B-9944-AE5E-E2E7856C3F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2786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4C19-2935-0B42-8A8E-A03D00EF5823}" type="datetimeFigureOut">
              <a:rPr lang="it-IT" smtClean="0"/>
              <a:t>16/10/2017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AFE3-B44B-9944-AE5E-E2E7856C3F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2765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4C19-2935-0B42-8A8E-A03D00EF5823}" type="datetimeFigureOut">
              <a:rPr lang="it-IT" smtClean="0"/>
              <a:t>16/10/2017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AFE3-B44B-9944-AE5E-E2E7856C3F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4247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4C19-2935-0B42-8A8E-A03D00EF5823}" type="datetimeFigureOut">
              <a:rPr lang="it-IT" smtClean="0"/>
              <a:t>16/10/2017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AFE3-B44B-9944-AE5E-E2E7856C3F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2302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4C19-2935-0B42-8A8E-A03D00EF5823}" type="datetimeFigureOut">
              <a:rPr lang="it-IT" smtClean="0"/>
              <a:t>16/10/2017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AFE3-B44B-9944-AE5E-E2E7856C3F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6267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4C19-2935-0B42-8A8E-A03D00EF5823}" type="datetimeFigureOut">
              <a:rPr lang="it-IT" smtClean="0"/>
              <a:t>16/10/2017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AFE3-B44B-9944-AE5E-E2E7856C3F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150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24C19-2935-0B42-8A8E-A03D00EF5823}" type="datetimeFigureOut">
              <a:rPr lang="it-IT" smtClean="0"/>
              <a:t>16/10/2017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0AFE3-B44B-9944-AE5E-E2E7856C3F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12254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redereoggi.it/upload/1998/articolo103_35.asp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digital.library.ucla.edu/canonlaw/toc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FF00"/>
                </a:solidFill>
              </a:rPr>
              <a:t>ISTITUZIONI DI DIRITTO CANONICO 2/7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it-IT" dirty="0" smtClean="0"/>
              <a:t>SCUOLA DIOCESANA DI TEOLOGIA JESI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085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Approfondimento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352961" cy="3951288"/>
          </a:xfrm>
        </p:spPr>
        <p:txBody>
          <a:bodyPr/>
          <a:lstStyle/>
          <a:p>
            <a:r>
              <a:rPr lang="it-IT" dirty="0" smtClean="0">
                <a:hlinkClick r:id="rId2"/>
              </a:rPr>
              <a:t>http://www.credereoggi.it/upload/1998/articolo103_35.asp</a:t>
            </a:r>
            <a:endParaRPr lang="it-IT" dirty="0" smtClean="0"/>
          </a:p>
          <a:p>
            <a:r>
              <a:rPr lang="it-IT" dirty="0" smtClean="0"/>
              <a:t>Nello Cipriani, “Il </a:t>
            </a:r>
            <a:r>
              <a:rPr lang="it-IT" dirty="0"/>
              <a:t>primato del vescovo di Roma nel primo </a:t>
            </a:r>
            <a:r>
              <a:rPr lang="it-IT" dirty="0" smtClean="0"/>
              <a:t>millennio”, Credere Oggi, web</a:t>
            </a:r>
            <a:endParaRPr lang="it-IT" dirty="0"/>
          </a:p>
          <a:p>
            <a:endParaRPr lang="it-IT" dirty="0"/>
          </a:p>
          <a:p>
            <a:endParaRPr lang="it-IT" dirty="0" smtClean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11838" r="11838"/>
          <a:stretch>
            <a:fillRect/>
          </a:stretch>
        </p:blipFill>
        <p:spPr>
          <a:xfrm>
            <a:off x="3810161" y="1084269"/>
            <a:ext cx="4876639" cy="5041894"/>
          </a:xfrm>
        </p:spPr>
      </p:pic>
    </p:spTree>
    <p:extLst>
      <p:ext uri="{BB962C8B-B14F-4D97-AF65-F5344CB8AC3E}">
        <p14:creationId xmlns:p14="http://schemas.microsoft.com/office/powerpoint/2010/main" val="316600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Altre istituzioni canoniche di rilievo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Legati Pontifici</a:t>
            </a:r>
          </a:p>
          <a:p>
            <a:r>
              <a:rPr lang="it-IT" dirty="0" smtClean="0"/>
              <a:t>Diocesi (IV secolo)</a:t>
            </a:r>
          </a:p>
          <a:p>
            <a:r>
              <a:rPr lang="it-IT" dirty="0" err="1" smtClean="0"/>
              <a:t>Metropolie</a:t>
            </a:r>
            <a:r>
              <a:rPr lang="it-IT" dirty="0" smtClean="0"/>
              <a:t> (VII sec.)</a:t>
            </a:r>
          </a:p>
          <a:p>
            <a:r>
              <a:rPr lang="it-IT" dirty="0" smtClean="0"/>
              <a:t>Sinodi ( Dei vescovi, Diocesani)</a:t>
            </a:r>
          </a:p>
          <a:p>
            <a:r>
              <a:rPr lang="it-IT" dirty="0" smtClean="0"/>
              <a:t>Istituti di vita consacrata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4169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STORIA DELLE FONTI 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E DELLA SCIENZA CANONICA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IUS VETUS </a:t>
            </a:r>
            <a:r>
              <a:rPr lang="it-IT" dirty="0" smtClean="0"/>
              <a:t>(fino al </a:t>
            </a:r>
            <a:r>
              <a:rPr lang="it-IT" dirty="0" err="1" smtClean="0"/>
              <a:t>Decretum</a:t>
            </a:r>
            <a:r>
              <a:rPr lang="it-IT" dirty="0" smtClean="0"/>
              <a:t> </a:t>
            </a:r>
            <a:r>
              <a:rPr lang="it-IT" dirty="0" err="1" smtClean="0"/>
              <a:t>Gratiani</a:t>
            </a:r>
            <a:r>
              <a:rPr lang="it-IT" dirty="0" smtClean="0"/>
              <a:t> 1140 DG)</a:t>
            </a:r>
          </a:p>
          <a:p>
            <a:r>
              <a:rPr lang="it-IT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IUS NOVUM </a:t>
            </a:r>
            <a:r>
              <a:rPr lang="it-IT" dirty="0" smtClean="0"/>
              <a:t>(dal DG al Concilio di Trento)</a:t>
            </a:r>
          </a:p>
          <a:p>
            <a:r>
              <a:rPr lang="it-IT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IUS NOVISSIMUM </a:t>
            </a:r>
            <a:r>
              <a:rPr lang="it-IT" dirty="0" smtClean="0"/>
              <a:t>(da Trento ai due codici 1917 e 1983)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5128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Criteri generali di distinzione per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it-IT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AUTORE	</a:t>
            </a:r>
          </a:p>
          <a:p>
            <a:pPr lvl="1"/>
            <a:r>
              <a:rPr lang="it-IT" dirty="0" smtClean="0"/>
              <a:t>Divino</a:t>
            </a:r>
          </a:p>
          <a:p>
            <a:pPr lvl="1"/>
            <a:r>
              <a:rPr lang="it-IT" dirty="0" smtClean="0"/>
              <a:t>Umano Canonico ESTENSIONE</a:t>
            </a:r>
          </a:p>
          <a:p>
            <a:r>
              <a:rPr lang="it-IT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ESTENSIONE</a:t>
            </a:r>
          </a:p>
          <a:p>
            <a:pPr lvl="1"/>
            <a:r>
              <a:rPr lang="it-IT" dirty="0" smtClean="0"/>
              <a:t>Territoriale (universale o patriarcale)</a:t>
            </a:r>
          </a:p>
          <a:p>
            <a:pPr lvl="1"/>
            <a:r>
              <a:rPr lang="it-IT" dirty="0" smtClean="0"/>
              <a:t>Personale (generale o propria)</a:t>
            </a:r>
          </a:p>
          <a:p>
            <a:r>
              <a:rPr lang="it-IT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GENUINITA’</a:t>
            </a:r>
          </a:p>
          <a:p>
            <a:pPr lvl="1"/>
            <a:r>
              <a:rPr lang="it-IT" dirty="0" smtClean="0"/>
              <a:t>Autentiche</a:t>
            </a:r>
          </a:p>
          <a:p>
            <a:pPr lvl="1"/>
            <a:r>
              <a:rPr lang="it-IT" dirty="0" smtClean="0"/>
              <a:t>False</a:t>
            </a:r>
          </a:p>
          <a:p>
            <a:r>
              <a:rPr lang="it-IT" dirty="0" smtClean="0">
                <a:solidFill>
                  <a:srgbClr val="B3A2C7"/>
                </a:solidFill>
              </a:rPr>
              <a:t>REDAZIONE</a:t>
            </a:r>
          </a:p>
          <a:p>
            <a:pPr lvl="1"/>
            <a:r>
              <a:rPr lang="it-IT" dirty="0" smtClean="0"/>
              <a:t>Cronologiche</a:t>
            </a:r>
          </a:p>
          <a:p>
            <a:pPr lvl="1"/>
            <a:r>
              <a:rPr lang="it-IT" dirty="0" smtClean="0"/>
              <a:t>Geografiche</a:t>
            </a:r>
            <a:endParaRPr lang="it-IT" dirty="0"/>
          </a:p>
          <a:p>
            <a:pPr lvl="1"/>
            <a:r>
              <a:rPr lang="it-IT" dirty="0" smtClean="0"/>
              <a:t>sistematiche</a:t>
            </a:r>
          </a:p>
          <a:p>
            <a:r>
              <a:rPr lang="it-IT" dirty="0" smtClean="0">
                <a:solidFill>
                  <a:srgbClr val="B3A2C7"/>
                </a:solidFill>
              </a:rPr>
              <a:t>AUTORITA’</a:t>
            </a:r>
          </a:p>
          <a:p>
            <a:pPr lvl="1"/>
            <a:r>
              <a:rPr lang="it-IT" dirty="0" smtClean="0"/>
              <a:t>Private</a:t>
            </a:r>
          </a:p>
          <a:p>
            <a:pPr lvl="1"/>
            <a:r>
              <a:rPr lang="it-IT" dirty="0" smtClean="0"/>
              <a:t>Autentiche (1° grado = promulgate dall’autorità, 2° grado = dichiarate autentiche</a:t>
            </a:r>
          </a:p>
          <a:p>
            <a:pPr lvl="1"/>
            <a:r>
              <a:rPr lang="it-IT" dirty="0" smtClean="0"/>
              <a:t>Speciali (in uso con permesso)</a:t>
            </a:r>
          </a:p>
          <a:p>
            <a:pPr lvl="1"/>
            <a:endParaRPr lang="it-IT" dirty="0" smtClean="0"/>
          </a:p>
          <a:p>
            <a:endParaRPr lang="it-IT" dirty="0" smtClean="0"/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9570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B3A2C7"/>
                </a:solidFill>
              </a:rPr>
              <a:t>IUS VETUS (Fino al DG)</a:t>
            </a:r>
            <a:r>
              <a:rPr lang="it-IT" dirty="0" smtClean="0"/>
              <a:t> : </a:t>
            </a:r>
            <a:br>
              <a:rPr lang="it-IT" dirty="0" smtClean="0"/>
            </a:br>
            <a:r>
              <a:rPr lang="it-IT" dirty="0" smtClean="0">
                <a:solidFill>
                  <a:srgbClr val="3366FF"/>
                </a:solidFill>
              </a:rPr>
              <a:t>Collezioni fino al sec. VIII</a:t>
            </a:r>
            <a:endParaRPr lang="it-IT" dirty="0">
              <a:solidFill>
                <a:srgbClr val="3366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err="1" smtClean="0"/>
              <a:t>Pseudoapostoliche</a:t>
            </a:r>
            <a:r>
              <a:rPr lang="it-IT" dirty="0" smtClean="0"/>
              <a:t>: sec. I – III</a:t>
            </a:r>
          </a:p>
          <a:p>
            <a:pPr lvl="1"/>
            <a:r>
              <a:rPr lang="it-IT" dirty="0" smtClean="0"/>
              <a:t>NT: concilio Gerusalemme, istituzioni paoline</a:t>
            </a:r>
          </a:p>
          <a:p>
            <a:pPr lvl="1"/>
            <a:r>
              <a:rPr lang="it-IT" dirty="0" err="1" smtClean="0"/>
              <a:t>Didaké</a:t>
            </a:r>
            <a:r>
              <a:rPr lang="it-IT" dirty="0" smtClean="0"/>
              <a:t> (100), </a:t>
            </a:r>
            <a:r>
              <a:rPr lang="it-IT" dirty="0" err="1" smtClean="0"/>
              <a:t>Traditio</a:t>
            </a:r>
            <a:r>
              <a:rPr lang="it-IT" dirty="0" smtClean="0"/>
              <a:t> Apostolica (218), Didascalia </a:t>
            </a:r>
            <a:r>
              <a:rPr lang="it-IT" dirty="0" err="1" smtClean="0"/>
              <a:t>Apostolorum</a:t>
            </a:r>
            <a:r>
              <a:rPr lang="it-IT" dirty="0" smtClean="0"/>
              <a:t> (230/40), Canone Ecclesiastici Sanctorum </a:t>
            </a:r>
            <a:r>
              <a:rPr lang="it-IT" dirty="0" err="1" smtClean="0"/>
              <a:t>Apostolorum</a:t>
            </a:r>
            <a:r>
              <a:rPr lang="it-IT" dirty="0" smtClean="0"/>
              <a:t> (II- III sec), </a:t>
            </a:r>
            <a:r>
              <a:rPr lang="it-IT" dirty="0" err="1" smtClean="0"/>
              <a:t>Caones</a:t>
            </a:r>
            <a:r>
              <a:rPr lang="it-IT" dirty="0" smtClean="0"/>
              <a:t> </a:t>
            </a:r>
            <a:r>
              <a:rPr lang="it-IT" dirty="0" err="1" smtClean="0"/>
              <a:t>Apostolorum</a:t>
            </a:r>
            <a:endParaRPr lang="it-IT" dirty="0" smtClean="0"/>
          </a:p>
          <a:p>
            <a:r>
              <a:rPr lang="it-IT" dirty="0" smtClean="0"/>
              <a:t>Collezioni dei concili: sec. IV-V</a:t>
            </a:r>
          </a:p>
          <a:p>
            <a:pPr lvl="1"/>
            <a:r>
              <a:rPr lang="it-IT" dirty="0" smtClean="0"/>
              <a:t>Africani: </a:t>
            </a:r>
            <a:r>
              <a:rPr lang="it-IT" dirty="0" err="1" smtClean="0"/>
              <a:t>Breviarium</a:t>
            </a:r>
            <a:r>
              <a:rPr lang="it-IT" dirty="0" smtClean="0"/>
              <a:t> </a:t>
            </a:r>
            <a:r>
              <a:rPr lang="it-IT" dirty="0" err="1" smtClean="0"/>
              <a:t>Hipponense</a:t>
            </a:r>
            <a:r>
              <a:rPr lang="it-IT" dirty="0" smtClean="0"/>
              <a:t> 393, </a:t>
            </a:r>
            <a:r>
              <a:rPr lang="it-IT" dirty="0" err="1" smtClean="0"/>
              <a:t>Coll</a:t>
            </a:r>
            <a:r>
              <a:rPr lang="it-IT" dirty="0" smtClean="0"/>
              <a:t>. </a:t>
            </a:r>
            <a:r>
              <a:rPr lang="it-IT" dirty="0" err="1" smtClean="0"/>
              <a:t>Conc</a:t>
            </a:r>
            <a:r>
              <a:rPr lang="it-IT" dirty="0" smtClean="0"/>
              <a:t>. </a:t>
            </a:r>
            <a:r>
              <a:rPr lang="it-IT" dirty="0" err="1" smtClean="0"/>
              <a:t>Carthaginensis</a:t>
            </a:r>
            <a:endParaRPr lang="it-IT" dirty="0" smtClean="0"/>
          </a:p>
          <a:p>
            <a:pPr lvl="1"/>
            <a:r>
              <a:rPr lang="it-IT" dirty="0" smtClean="0"/>
              <a:t>Spagna: Concilio Toledano I (400)</a:t>
            </a:r>
          </a:p>
          <a:p>
            <a:pPr lvl="1"/>
            <a:r>
              <a:rPr lang="it-IT" dirty="0" smtClean="0"/>
              <a:t>Gallia: </a:t>
            </a:r>
            <a:r>
              <a:rPr lang="it-IT" dirty="0" err="1" smtClean="0"/>
              <a:t>Coll</a:t>
            </a:r>
            <a:r>
              <a:rPr lang="it-IT" dirty="0" smtClean="0"/>
              <a:t>. </a:t>
            </a:r>
            <a:r>
              <a:rPr lang="it-IT" dirty="0" err="1" smtClean="0"/>
              <a:t>Arletanensis</a:t>
            </a:r>
            <a:r>
              <a:rPr lang="it-IT" dirty="0" smtClean="0"/>
              <a:t>, </a:t>
            </a:r>
            <a:r>
              <a:rPr lang="it-IT" dirty="0" err="1" smtClean="0"/>
              <a:t>Coll</a:t>
            </a:r>
            <a:r>
              <a:rPr lang="it-IT" dirty="0" smtClean="0"/>
              <a:t>. Ecclesia Unica, </a:t>
            </a:r>
            <a:r>
              <a:rPr lang="it-IT" dirty="0" err="1" smtClean="0"/>
              <a:t>Coll</a:t>
            </a:r>
            <a:r>
              <a:rPr lang="it-IT" dirty="0" smtClean="0"/>
              <a:t>. </a:t>
            </a:r>
            <a:r>
              <a:rPr lang="it-IT" dirty="0" err="1" smtClean="0"/>
              <a:t>Andegavensis</a:t>
            </a:r>
            <a:r>
              <a:rPr lang="it-IT" dirty="0" smtClean="0"/>
              <a:t>, </a:t>
            </a:r>
            <a:r>
              <a:rPr lang="it-IT" dirty="0" err="1" smtClean="0"/>
              <a:t>Coll</a:t>
            </a:r>
            <a:r>
              <a:rPr lang="it-IT" dirty="0" smtClean="0"/>
              <a:t>. </a:t>
            </a:r>
            <a:r>
              <a:rPr lang="it-IT" dirty="0" err="1" smtClean="0"/>
              <a:t>Quesnelliana</a:t>
            </a:r>
            <a:endParaRPr lang="it-IT" dirty="0" smtClean="0"/>
          </a:p>
          <a:p>
            <a:pPr lvl="1"/>
            <a:r>
              <a:rPr lang="it-IT" dirty="0" smtClean="0"/>
              <a:t>ITALIA: </a:t>
            </a:r>
            <a:r>
              <a:rPr lang="it-IT" dirty="0" err="1" smtClean="0"/>
              <a:t>Vetus</a:t>
            </a:r>
            <a:r>
              <a:rPr lang="it-IT" dirty="0" smtClean="0"/>
              <a:t> Romana, </a:t>
            </a:r>
            <a:r>
              <a:rPr lang="it-IT" dirty="0" err="1" smtClean="0"/>
              <a:t>Isidoriana</a:t>
            </a:r>
            <a:r>
              <a:rPr lang="it-IT" dirty="0" smtClean="0"/>
              <a:t>, Prisca, Raccolta di Dionigi il Piccolo 8500-545)</a:t>
            </a:r>
          </a:p>
        </p:txBody>
      </p:sp>
    </p:spTree>
    <p:extLst>
      <p:ext uri="{BB962C8B-B14F-4D97-AF65-F5344CB8AC3E}">
        <p14:creationId xmlns:p14="http://schemas.microsoft.com/office/powerpoint/2010/main" val="70322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7881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IUS VETUS: Fino al DG </a:t>
            </a:r>
            <a:br>
              <a:rPr lang="it-IT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it-IT" dirty="0" smtClean="0">
                <a:solidFill>
                  <a:srgbClr val="0000FF"/>
                </a:solidFill>
              </a:rPr>
              <a:t>sviluppo delle collezioni sec. VI-VII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/>
              <a:t>Da notare: in Spagna collaborazione diritto canonico e civile, diffusione dei libri penitenziali.</a:t>
            </a:r>
          </a:p>
          <a:p>
            <a:r>
              <a:rPr lang="it-IT" dirty="0" smtClean="0"/>
              <a:t>Riforma Carolingia VIII- IX sec: Dionisio </a:t>
            </a:r>
            <a:r>
              <a:rPr lang="it-IT" dirty="0" err="1" smtClean="0"/>
              <a:t>Hadriana</a:t>
            </a:r>
            <a:r>
              <a:rPr lang="it-IT" dirty="0" smtClean="0"/>
              <a:t> 774 (a Carlo Magno: codice dei canoni della riforma) </a:t>
            </a:r>
            <a:r>
              <a:rPr lang="it-IT" dirty="0" err="1" smtClean="0"/>
              <a:t>Dacheriana</a:t>
            </a:r>
            <a:r>
              <a:rPr lang="it-IT" dirty="0"/>
              <a:t> </a:t>
            </a:r>
            <a:r>
              <a:rPr lang="it-IT" dirty="0" smtClean="0"/>
              <a:t>(parla di penitenza, processi, ordini sacri)</a:t>
            </a:r>
          </a:p>
          <a:p>
            <a:r>
              <a:rPr lang="it-IT" dirty="0" smtClean="0"/>
              <a:t>Riforma Gregoriana: Raccolta di </a:t>
            </a:r>
            <a:r>
              <a:rPr lang="it-IT" dirty="0" err="1" smtClean="0"/>
              <a:t>Burchardo</a:t>
            </a:r>
            <a:r>
              <a:rPr lang="it-IT" dirty="0" smtClean="0"/>
              <a:t> di Worms (XX vol. istruzioni del clero e manuale per i sinodi con i principi della riforma imperiale)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990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IU</a:t>
            </a:r>
            <a:r>
              <a:rPr lang="it-IT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 VETUS:</a:t>
            </a:r>
            <a:br>
              <a:rPr lang="it-IT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it-IT" dirty="0" smtClean="0">
                <a:solidFill>
                  <a:srgbClr val="3366FF"/>
                </a:solidFill>
              </a:rPr>
              <a:t>Sintesi sul primo millennio</a:t>
            </a:r>
            <a:endParaRPr lang="it-IT" dirty="0">
              <a:solidFill>
                <a:srgbClr val="3366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smtClean="0"/>
              <a:t>Esiste il diritto nella Chiesa e si creano le fonti</a:t>
            </a:r>
          </a:p>
          <a:p>
            <a:r>
              <a:rPr lang="it-IT" dirty="0" smtClean="0"/>
              <a:t>C’è presa di coscienza delle fonti che vengono precostituite o legittimate.</a:t>
            </a:r>
          </a:p>
          <a:p>
            <a:r>
              <a:rPr lang="it-IT" dirty="0" smtClean="0"/>
              <a:t>In particolare sono importanti:</a:t>
            </a:r>
          </a:p>
          <a:p>
            <a:pPr lvl="1"/>
            <a:r>
              <a:rPr lang="it-IT" dirty="0" smtClean="0"/>
              <a:t>Sacra Scrittura (con disposizioni normative)</a:t>
            </a:r>
          </a:p>
          <a:p>
            <a:pPr lvl="1"/>
            <a:r>
              <a:rPr lang="it-IT" dirty="0" smtClean="0"/>
              <a:t>Tradizione, consuetudini, leggi non scritte (per trasmissione orale ma sono norma vincolante per tutti)</a:t>
            </a:r>
          </a:p>
          <a:p>
            <a:pPr lvl="1"/>
            <a:r>
              <a:rPr lang="it-IT" dirty="0" smtClean="0"/>
              <a:t>Normativa scritta conciliare</a:t>
            </a:r>
          </a:p>
          <a:p>
            <a:pPr lvl="1"/>
            <a:r>
              <a:rPr lang="it-IT" dirty="0" smtClean="0"/>
              <a:t>Normativa scritta pontificia (</a:t>
            </a:r>
            <a:r>
              <a:rPr lang="it-IT" dirty="0" err="1" smtClean="0"/>
              <a:t>Decretales</a:t>
            </a:r>
            <a:r>
              <a:rPr lang="it-IT" dirty="0" smtClean="0"/>
              <a:t>)</a:t>
            </a:r>
          </a:p>
          <a:p>
            <a:pPr lvl="1"/>
            <a:r>
              <a:rPr lang="it-IT" dirty="0" smtClean="0"/>
              <a:t>Testi di Padri Scrittori, dottori della chiesa, Santi</a:t>
            </a:r>
          </a:p>
          <a:p>
            <a:pPr lvl="1"/>
            <a:r>
              <a:rPr lang="it-IT" dirty="0" smtClean="0"/>
              <a:t>Regole monastiche</a:t>
            </a:r>
          </a:p>
          <a:p>
            <a:pPr lvl="1"/>
            <a:r>
              <a:rPr lang="it-IT" dirty="0" smtClean="0"/>
              <a:t>Accoglienza del diritto civile e influenza di fattori storici (invasioni barbariche)</a:t>
            </a:r>
          </a:p>
        </p:txBody>
      </p:sp>
    </p:spTree>
    <p:extLst>
      <p:ext uri="{BB962C8B-B14F-4D97-AF65-F5344CB8AC3E}">
        <p14:creationId xmlns:p14="http://schemas.microsoft.com/office/powerpoint/2010/main" val="299470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IUS NOVUM: </a:t>
            </a:r>
            <a:br>
              <a:rPr lang="it-IT" dirty="0" smtClean="0">
                <a:solidFill>
                  <a:srgbClr val="FFFF00"/>
                </a:solidFill>
              </a:rPr>
            </a:br>
            <a:r>
              <a:rPr lang="it-IT" dirty="0" smtClean="0">
                <a:solidFill>
                  <a:srgbClr val="0000FF"/>
                </a:solidFill>
              </a:rPr>
              <a:t>Il DECRETUM GRATIANI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Graziano, n. fine sec XI, Maestro di teologia a Bologna</a:t>
            </a:r>
          </a:p>
          <a:p>
            <a:r>
              <a:rPr lang="it-IT" dirty="0" smtClean="0"/>
              <a:t> 1140 </a:t>
            </a:r>
            <a:r>
              <a:rPr lang="it-IT" dirty="0" err="1" smtClean="0"/>
              <a:t>Concordantia</a:t>
            </a:r>
            <a:r>
              <a:rPr lang="it-IT" dirty="0" smtClean="0"/>
              <a:t> </a:t>
            </a:r>
            <a:r>
              <a:rPr lang="it-IT" dirty="0" err="1" smtClean="0"/>
              <a:t>Discordantium</a:t>
            </a:r>
            <a:r>
              <a:rPr lang="it-IT" dirty="0" smtClean="0"/>
              <a:t> </a:t>
            </a:r>
            <a:r>
              <a:rPr lang="it-IT" dirty="0" err="1" smtClean="0"/>
              <a:t>Canonum</a:t>
            </a:r>
            <a:endParaRPr lang="it-IT" dirty="0" smtClean="0"/>
          </a:p>
          <a:p>
            <a:pPr lvl="1"/>
            <a:r>
              <a:rPr lang="it-IT" dirty="0" smtClean="0"/>
              <a:t>Prima opera ragionata. Il diritto canonico è parte integrante della cultura medievale</a:t>
            </a:r>
          </a:p>
          <a:p>
            <a:pPr lvl="1"/>
            <a:r>
              <a:rPr lang="it-IT" dirty="0" smtClean="0"/>
              <a:t>Precedenti: Riforma Gregoriana, Ivo di Chartres (</a:t>
            </a:r>
            <a:r>
              <a:rPr lang="it-IT" dirty="0" err="1" smtClean="0"/>
              <a:t>concordantia</a:t>
            </a:r>
            <a:r>
              <a:rPr lang="it-IT" dirty="0" smtClean="0"/>
              <a:t>), Abelardo (sic et non), nasce la scienza de legisti glossatori al </a:t>
            </a:r>
            <a:r>
              <a:rPr lang="it-IT" dirty="0" err="1" smtClean="0"/>
              <a:t>decretum</a:t>
            </a:r>
            <a:r>
              <a:rPr lang="it-IT" dirty="0" smtClean="0"/>
              <a:t>. </a:t>
            </a:r>
          </a:p>
          <a:p>
            <a:pPr lvl="1"/>
            <a:r>
              <a:rPr lang="en-US" u="sng" dirty="0">
                <a:hlinkClick r:id="rId2"/>
              </a:rPr>
              <a:t>http://digital.library.ucla.edu/canonlaw/toc.html</a:t>
            </a:r>
            <a:endParaRPr lang="it-IT" dirty="0"/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973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Segnaposto immagine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407" r="7407"/>
          <a:stretch>
            <a:fillRect/>
          </a:stretch>
        </p:blipFill>
        <p:spPr>
          <a:xfrm>
            <a:off x="229508" y="-6026"/>
            <a:ext cx="8675712" cy="6357462"/>
          </a:xfrm>
        </p:spPr>
      </p:pic>
      <p:sp>
        <p:nvSpPr>
          <p:cNvPr id="6" name="Segnaposto testo 5"/>
          <p:cNvSpPr>
            <a:spLocks noGrp="1"/>
          </p:cNvSpPr>
          <p:nvPr>
            <p:ph type="body" sz="half" idx="2"/>
          </p:nvPr>
        </p:nvSpPr>
        <p:spPr>
          <a:xfrm>
            <a:off x="612023" y="6351436"/>
            <a:ext cx="8078698" cy="373690"/>
          </a:xfrm>
        </p:spPr>
        <p:txBody>
          <a:bodyPr/>
          <a:lstStyle/>
          <a:p>
            <a:pPr algn="ctr"/>
            <a:r>
              <a:rPr lang="it-IT" dirty="0" smtClean="0"/>
              <a:t>Pagina del decreto di Graziano con glosse al testo che si trova nella parte centrale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486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5221" b="25221"/>
          <a:stretch>
            <a:fillRect/>
          </a:stretch>
        </p:blipFill>
        <p:spPr>
          <a:xfrm>
            <a:off x="325259" y="395344"/>
            <a:ext cx="8642560" cy="5568134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80142" y="6133862"/>
            <a:ext cx="8208884" cy="542135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Testo a stampa del Decreto di graziano sulla distinzione tra tipi di legge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8432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FFFF00"/>
                </a:solidFill>
              </a:rPr>
              <a:t>Sal</a:t>
            </a:r>
            <a:r>
              <a:rPr lang="it-IT" dirty="0" smtClean="0">
                <a:solidFill>
                  <a:srgbClr val="FFFF00"/>
                </a:solidFill>
              </a:rPr>
              <a:t> 119 (GHIMEL)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5413"/>
          </a:xfrm>
        </p:spPr>
        <p:txBody>
          <a:bodyPr>
            <a:normAutofit fontScale="25000" lnSpcReduction="20000"/>
          </a:bodyPr>
          <a:lstStyle/>
          <a:p>
            <a:r>
              <a:rPr lang="it-IT" sz="7400" dirty="0"/>
              <a:t/>
            </a:r>
            <a:br>
              <a:rPr lang="it-IT" sz="7400" dirty="0"/>
            </a:br>
            <a:r>
              <a:rPr lang="it-IT" sz="7400" b="1" dirty="0"/>
              <a:t>17</a:t>
            </a:r>
            <a:r>
              <a:rPr lang="it-IT" sz="7400" dirty="0"/>
              <a:t> Fa' del bene al tuo servo perché io viva</a:t>
            </a:r>
            <a:br>
              <a:rPr lang="it-IT" sz="7400" dirty="0"/>
            </a:br>
            <a:r>
              <a:rPr lang="it-IT" sz="7400" dirty="0"/>
              <a:t>e osservi la </a:t>
            </a:r>
            <a:r>
              <a:rPr lang="it-IT" sz="7400" dirty="0">
                <a:solidFill>
                  <a:srgbClr val="FF0000"/>
                </a:solidFill>
              </a:rPr>
              <a:t>tua parola</a:t>
            </a:r>
            <a:r>
              <a:rPr lang="it-IT" sz="7400" dirty="0"/>
              <a:t>.</a:t>
            </a:r>
            <a:br>
              <a:rPr lang="it-IT" sz="7400" dirty="0"/>
            </a:br>
            <a:r>
              <a:rPr lang="it-IT" sz="7400" b="1" dirty="0"/>
              <a:t>18</a:t>
            </a:r>
            <a:r>
              <a:rPr lang="it-IT" sz="7400" dirty="0"/>
              <a:t> Apri i miei occhi, e contemplerò</a:t>
            </a:r>
            <a:br>
              <a:rPr lang="it-IT" sz="7400" dirty="0"/>
            </a:br>
            <a:r>
              <a:rPr lang="it-IT" sz="7400" dirty="0"/>
              <a:t>le meraviglie della </a:t>
            </a:r>
            <a:r>
              <a:rPr lang="it-IT" sz="7400" dirty="0">
                <a:solidFill>
                  <a:srgbClr val="FF0000"/>
                </a:solidFill>
              </a:rPr>
              <a:t>tua legge</a:t>
            </a:r>
            <a:r>
              <a:rPr lang="it-IT" sz="7400" dirty="0"/>
              <a:t>.</a:t>
            </a:r>
            <a:br>
              <a:rPr lang="it-IT" sz="7400" dirty="0"/>
            </a:br>
            <a:r>
              <a:rPr lang="it-IT" sz="7400" b="1" dirty="0"/>
              <a:t>19</a:t>
            </a:r>
            <a:r>
              <a:rPr lang="it-IT" sz="7400" dirty="0"/>
              <a:t> Io sono straniero sulla terra;</a:t>
            </a:r>
            <a:br>
              <a:rPr lang="it-IT" sz="7400" dirty="0"/>
            </a:br>
            <a:r>
              <a:rPr lang="it-IT" sz="7400" dirty="0"/>
              <a:t>non nascondermi i tuoi </a:t>
            </a:r>
            <a:r>
              <a:rPr lang="it-IT" sz="7400" dirty="0">
                <a:solidFill>
                  <a:srgbClr val="FF0000"/>
                </a:solidFill>
              </a:rPr>
              <a:t>comandamenti</a:t>
            </a:r>
            <a:r>
              <a:rPr lang="it-IT" sz="7400" dirty="0"/>
              <a:t>.</a:t>
            </a:r>
            <a:br>
              <a:rPr lang="it-IT" sz="7400" dirty="0"/>
            </a:br>
            <a:r>
              <a:rPr lang="it-IT" sz="7400" b="1" dirty="0"/>
              <a:t>20</a:t>
            </a:r>
            <a:r>
              <a:rPr lang="it-IT" sz="7400" dirty="0"/>
              <a:t> L'anima mia si consuma per il desiderio dei tuoi </a:t>
            </a:r>
            <a:r>
              <a:rPr lang="it-IT" sz="7400" dirty="0">
                <a:solidFill>
                  <a:srgbClr val="FF0000"/>
                </a:solidFill>
              </a:rPr>
              <a:t>giudizi</a:t>
            </a:r>
            <a:r>
              <a:rPr lang="it-IT" sz="7400" dirty="0"/>
              <a:t> in ogni tempo.</a:t>
            </a:r>
            <a:br>
              <a:rPr lang="it-IT" sz="7400" dirty="0"/>
            </a:br>
            <a:r>
              <a:rPr lang="it-IT" sz="7400" b="1" dirty="0"/>
              <a:t>21</a:t>
            </a:r>
            <a:r>
              <a:rPr lang="it-IT" sz="7400" dirty="0"/>
              <a:t> Tu rimproveri i superbi, i maledetti,</a:t>
            </a:r>
            <a:br>
              <a:rPr lang="it-IT" sz="7400" dirty="0"/>
            </a:br>
            <a:r>
              <a:rPr lang="it-IT" sz="7400" dirty="0"/>
              <a:t>che si allontanano dai tuoi </a:t>
            </a:r>
            <a:r>
              <a:rPr lang="it-IT" sz="7400" dirty="0">
                <a:solidFill>
                  <a:srgbClr val="FF0000"/>
                </a:solidFill>
              </a:rPr>
              <a:t>comandamenti</a:t>
            </a:r>
            <a:r>
              <a:rPr lang="it-IT" sz="7400" dirty="0"/>
              <a:t>.</a:t>
            </a:r>
            <a:br>
              <a:rPr lang="it-IT" sz="7400" dirty="0"/>
            </a:br>
            <a:r>
              <a:rPr lang="it-IT" sz="7400" b="1" dirty="0"/>
              <a:t>22</a:t>
            </a:r>
            <a:r>
              <a:rPr lang="it-IT" sz="7400" dirty="0"/>
              <a:t> Togli via da me l'insulto e il disprezzo</a:t>
            </a:r>
            <a:br>
              <a:rPr lang="it-IT" sz="7400" dirty="0"/>
            </a:br>
            <a:r>
              <a:rPr lang="it-IT" sz="7400" dirty="0"/>
              <a:t>perché ho osservato le tue </a:t>
            </a:r>
            <a:r>
              <a:rPr lang="it-IT" sz="7400" dirty="0">
                <a:solidFill>
                  <a:srgbClr val="FF0000"/>
                </a:solidFill>
              </a:rPr>
              <a:t>testimonianze</a:t>
            </a:r>
            <a:r>
              <a:rPr lang="it-IT" sz="7400" dirty="0"/>
              <a:t>.</a:t>
            </a:r>
            <a:br>
              <a:rPr lang="it-IT" sz="7400" dirty="0"/>
            </a:br>
            <a:r>
              <a:rPr lang="it-IT" sz="7400" b="1" dirty="0"/>
              <a:t>23</a:t>
            </a:r>
            <a:r>
              <a:rPr lang="it-IT" sz="7400" dirty="0"/>
              <a:t> Quando i potenti si siedono a sparlare di me,</a:t>
            </a:r>
            <a:br>
              <a:rPr lang="it-IT" sz="7400" dirty="0"/>
            </a:br>
            <a:r>
              <a:rPr lang="it-IT" sz="7400" dirty="0"/>
              <a:t>il tuo servo medita i tuoi </a:t>
            </a:r>
            <a:r>
              <a:rPr lang="it-IT" sz="7400" dirty="0">
                <a:solidFill>
                  <a:srgbClr val="FF0000"/>
                </a:solidFill>
              </a:rPr>
              <a:t>statuti</a:t>
            </a:r>
            <a:r>
              <a:rPr lang="it-IT" sz="7400" dirty="0"/>
              <a:t>.</a:t>
            </a:r>
            <a:br>
              <a:rPr lang="it-IT" sz="7400" dirty="0"/>
            </a:br>
            <a:r>
              <a:rPr lang="it-IT" sz="7400" b="1" dirty="0"/>
              <a:t>24</a:t>
            </a:r>
            <a:r>
              <a:rPr lang="it-IT" sz="7400" dirty="0"/>
              <a:t> Le tue </a:t>
            </a:r>
            <a:r>
              <a:rPr lang="it-IT" sz="7400" dirty="0">
                <a:solidFill>
                  <a:srgbClr val="FF0000"/>
                </a:solidFill>
              </a:rPr>
              <a:t>testimonianze</a:t>
            </a:r>
            <a:r>
              <a:rPr lang="it-IT" sz="7400" dirty="0"/>
              <a:t> sono la mia gioia;</a:t>
            </a:r>
            <a:br>
              <a:rPr lang="it-IT" sz="7400" dirty="0"/>
            </a:br>
            <a:r>
              <a:rPr lang="it-IT" sz="7400" dirty="0"/>
              <a:t>esse sono i miei consiglieri.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9936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00FF"/>
                </a:solidFill>
              </a:rPr>
              <a:t>Struttura del DG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 smtClean="0"/>
              <a:t>PARS I: 101 </a:t>
            </a:r>
            <a:r>
              <a:rPr lang="it-IT" dirty="0" err="1" smtClean="0">
                <a:solidFill>
                  <a:srgbClr val="FF0000"/>
                </a:solidFill>
              </a:rPr>
              <a:t>D</a:t>
            </a:r>
            <a:r>
              <a:rPr lang="it-IT" dirty="0" err="1" smtClean="0"/>
              <a:t>istintiones</a:t>
            </a:r>
            <a:r>
              <a:rPr lang="it-IT" dirty="0" smtClean="0"/>
              <a:t> suddivise in </a:t>
            </a:r>
            <a:r>
              <a:rPr lang="it-IT" dirty="0" err="1" smtClean="0">
                <a:solidFill>
                  <a:srgbClr val="FF0000"/>
                </a:solidFill>
              </a:rPr>
              <a:t>c</a:t>
            </a:r>
            <a:r>
              <a:rPr lang="it-IT" dirty="0" err="1" smtClean="0"/>
              <a:t>apitula</a:t>
            </a:r>
            <a:r>
              <a:rPr lang="it-IT" dirty="0" smtClean="0"/>
              <a:t> a volte separati da un </a:t>
            </a:r>
            <a:r>
              <a:rPr lang="it-IT" dirty="0" err="1" smtClean="0"/>
              <a:t>dictum</a:t>
            </a:r>
            <a:r>
              <a:rPr lang="it-IT" dirty="0" smtClean="0"/>
              <a:t>: nozione di diritto, fonti, </a:t>
            </a:r>
            <a:r>
              <a:rPr lang="it-IT" dirty="0" err="1" smtClean="0"/>
              <a:t>perosne</a:t>
            </a:r>
            <a:r>
              <a:rPr lang="it-IT" dirty="0" smtClean="0"/>
              <a:t> e uffici ecclesiastici. Esempio: D. 32 c. 2</a:t>
            </a:r>
          </a:p>
          <a:p>
            <a:r>
              <a:rPr lang="it-IT" dirty="0" smtClean="0"/>
              <a:t>PARS II: suddivisa in 36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C</a:t>
            </a:r>
            <a:r>
              <a:rPr lang="it-IT" dirty="0" err="1" smtClean="0"/>
              <a:t>ausae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suddivise a loro volta in più </a:t>
            </a:r>
            <a:r>
              <a:rPr lang="it-IT" dirty="0" err="1" smtClean="0">
                <a:solidFill>
                  <a:srgbClr val="FF0000"/>
                </a:solidFill>
              </a:rPr>
              <a:t>q</a:t>
            </a:r>
            <a:r>
              <a:rPr lang="it-IT" dirty="0" err="1" smtClean="0"/>
              <a:t>uaestiones</a:t>
            </a:r>
            <a:r>
              <a:rPr lang="it-IT" dirty="0" smtClean="0"/>
              <a:t>: patrimoniali, matrimoniali, processuali, ordine e confessione. Esempio: C.33 q.3 = quaestio de </a:t>
            </a:r>
            <a:r>
              <a:rPr lang="it-IT" dirty="0" err="1" smtClean="0"/>
              <a:t>poenitentia</a:t>
            </a:r>
            <a:endParaRPr lang="it-IT" dirty="0" smtClean="0"/>
          </a:p>
          <a:p>
            <a:r>
              <a:rPr lang="it-IT" dirty="0" smtClean="0"/>
              <a:t>PARS III: suddivisa in 5 </a:t>
            </a:r>
            <a:r>
              <a:rPr lang="it-IT" dirty="0" err="1">
                <a:solidFill>
                  <a:srgbClr val="FF0000"/>
                </a:solidFill>
              </a:rPr>
              <a:t>D</a:t>
            </a:r>
            <a:r>
              <a:rPr lang="it-IT" dirty="0" err="1" smtClean="0"/>
              <a:t>istinctiones</a:t>
            </a:r>
            <a:r>
              <a:rPr lang="it-IT" dirty="0" smtClean="0"/>
              <a:t>: sacramenti, giorni festivi, la quaresima. Esempio: De </a:t>
            </a:r>
            <a:r>
              <a:rPr lang="it-IT" dirty="0" err="1" smtClean="0"/>
              <a:t>consecratione</a:t>
            </a:r>
            <a:r>
              <a:rPr lang="it-IT" dirty="0" smtClean="0"/>
              <a:t> D2 de </a:t>
            </a:r>
            <a:r>
              <a:rPr lang="it-IT" dirty="0" err="1" smtClean="0"/>
              <a:t>cons</a:t>
            </a:r>
            <a:r>
              <a:rPr lang="it-IT" dirty="0" smtClean="0"/>
              <a:t>. c.82</a:t>
            </a:r>
          </a:p>
          <a:p>
            <a:r>
              <a:rPr lang="it-IT" dirty="0" smtClean="0"/>
              <a:t>Al testo originale vennero aggiunte le </a:t>
            </a:r>
            <a:r>
              <a:rPr lang="it-IT" dirty="0" err="1" smtClean="0"/>
              <a:t>Paleae</a:t>
            </a:r>
            <a:r>
              <a:rPr lang="it-IT" dirty="0" smtClean="0"/>
              <a:t> di </a:t>
            </a:r>
            <a:r>
              <a:rPr lang="it-IT" dirty="0" err="1" smtClean="0"/>
              <a:t>Paucapalea</a:t>
            </a:r>
            <a:r>
              <a:rPr lang="it-IT" dirty="0" smtClean="0"/>
              <a:t> (discepolo di graziano) </a:t>
            </a:r>
          </a:p>
          <a:p>
            <a:r>
              <a:rPr lang="it-IT" dirty="0" smtClean="0"/>
              <a:t>Originalità: fa un analisi delle fonti, </a:t>
            </a:r>
            <a:r>
              <a:rPr lang="it-IT" dirty="0" err="1" smtClean="0"/>
              <a:t>concordantia</a:t>
            </a:r>
            <a:r>
              <a:rPr lang="it-IT" dirty="0" smtClean="0"/>
              <a:t> </a:t>
            </a:r>
            <a:r>
              <a:rPr lang="it-IT" dirty="0" err="1" smtClean="0"/>
              <a:t>discordantium</a:t>
            </a:r>
            <a:r>
              <a:rPr lang="it-IT" dirty="0" smtClean="0"/>
              <a:t> come chiave di approccio per risolvere le contraddizioni nei </a:t>
            </a:r>
            <a:r>
              <a:rPr lang="it-IT" dirty="0" err="1" smtClean="0"/>
              <a:t>dicta</a:t>
            </a:r>
            <a:r>
              <a:rPr lang="it-IT" dirty="0" smtClean="0"/>
              <a:t>, venne riconosciuta come autentica dalla cancelleria papale (ma mai promulgata) escluse ogni altra collezione canonica, inizia ad essere glossata. </a:t>
            </a:r>
          </a:p>
        </p:txBody>
      </p:sp>
    </p:spTree>
    <p:extLst>
      <p:ext uri="{BB962C8B-B14F-4D97-AF65-F5344CB8AC3E}">
        <p14:creationId xmlns:p14="http://schemas.microsoft.com/office/powerpoint/2010/main" val="185236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Un esempio di temi già trattati nella scorsa lezione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www.columbia.edu</a:t>
            </a:r>
            <a:r>
              <a:rPr lang="en-US" dirty="0" smtClean="0"/>
              <a:t>/cu/</a:t>
            </a:r>
            <a:r>
              <a:rPr lang="en-US" dirty="0" err="1" smtClean="0"/>
              <a:t>lweb</a:t>
            </a:r>
            <a:r>
              <a:rPr lang="en-US" dirty="0" smtClean="0"/>
              <a:t>/digital/collections/</a:t>
            </a:r>
            <a:r>
              <a:rPr lang="en-US" dirty="0" err="1" smtClean="0"/>
              <a:t>cul</a:t>
            </a:r>
            <a:r>
              <a:rPr lang="en-US" dirty="0" smtClean="0"/>
              <a:t>/texts/ldpd_6029936_001/pages/ldpd_6029936_001_00000059.html?toggle=</a:t>
            </a:r>
            <a:r>
              <a:rPr lang="en-US" dirty="0" err="1" smtClean="0"/>
              <a:t>image&amp;menu</a:t>
            </a:r>
            <a:r>
              <a:rPr lang="en-US" dirty="0" smtClean="0"/>
              <a:t>=</a:t>
            </a:r>
            <a:r>
              <a:rPr lang="en-US" dirty="0" err="1" smtClean="0"/>
              <a:t>maximize&amp;top</a:t>
            </a:r>
            <a:r>
              <a:rPr lang="en-US" dirty="0" smtClean="0"/>
              <a:t>=&amp;left=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0220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IUS NOVUM:</a:t>
            </a:r>
            <a:br>
              <a:rPr lang="it-IT" dirty="0" smtClean="0"/>
            </a:br>
            <a:r>
              <a:rPr lang="it-IT" dirty="0" smtClean="0"/>
              <a:t>Dal DG alle decretali di Gregorio IX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Nascono le scuole di diritto Canonico </a:t>
            </a:r>
          </a:p>
          <a:p>
            <a:pPr lvl="1"/>
            <a:r>
              <a:rPr lang="it-IT" dirty="0" smtClean="0"/>
              <a:t>Scuola di Bologna: </a:t>
            </a:r>
            <a:r>
              <a:rPr lang="it-IT" dirty="0" err="1" smtClean="0"/>
              <a:t>Summae</a:t>
            </a:r>
            <a:r>
              <a:rPr lang="it-IT" dirty="0" smtClean="0"/>
              <a:t> </a:t>
            </a:r>
            <a:r>
              <a:rPr lang="it-IT" dirty="0" err="1" smtClean="0"/>
              <a:t>Antiquae</a:t>
            </a:r>
            <a:r>
              <a:rPr lang="it-IT" dirty="0" smtClean="0"/>
              <a:t>, Summa di </a:t>
            </a:r>
            <a:r>
              <a:rPr lang="it-IT" dirty="0" err="1" smtClean="0"/>
              <a:t>Rufinus</a:t>
            </a:r>
            <a:r>
              <a:rPr lang="it-IT" dirty="0" smtClean="0"/>
              <a:t>, Simone da </a:t>
            </a:r>
            <a:r>
              <a:rPr lang="it-IT" dirty="0" err="1" smtClean="0"/>
              <a:t>Bissiano</a:t>
            </a:r>
            <a:r>
              <a:rPr lang="it-IT" dirty="0" smtClean="0"/>
              <a:t> e </a:t>
            </a:r>
            <a:r>
              <a:rPr lang="it-IT" dirty="0" err="1" smtClean="0"/>
              <a:t>Uguccio</a:t>
            </a:r>
            <a:r>
              <a:rPr lang="it-IT" dirty="0" smtClean="0"/>
              <a:t> di Pisa</a:t>
            </a:r>
          </a:p>
          <a:p>
            <a:pPr lvl="1"/>
            <a:r>
              <a:rPr lang="it-IT" dirty="0" smtClean="0"/>
              <a:t>Scuola Francescana (Parigi, Colonia Magonza)</a:t>
            </a:r>
          </a:p>
          <a:p>
            <a:pPr lvl="1"/>
            <a:r>
              <a:rPr lang="it-IT" dirty="0" smtClean="0"/>
              <a:t>Scuola Anglonormanna</a:t>
            </a:r>
          </a:p>
          <a:p>
            <a:pPr lvl="1"/>
            <a:r>
              <a:rPr lang="it-IT" dirty="0" smtClean="0"/>
              <a:t>GLOSSA ORDINARIA = composizione di tutte le glosse in un</a:t>
            </a:r>
            <a:r>
              <a:rPr lang="fr-FR" dirty="0" smtClean="0"/>
              <a:t>’</a:t>
            </a:r>
            <a:r>
              <a:rPr lang="it-IT" dirty="0" smtClean="0"/>
              <a:t>unica opera di Johannes </a:t>
            </a:r>
            <a:r>
              <a:rPr lang="it-IT" dirty="0" err="1" smtClean="0"/>
              <a:t>Teutonicus</a:t>
            </a:r>
            <a:r>
              <a:rPr lang="it-IT" dirty="0" smtClean="0"/>
              <a:t> e Bartolomeo da Brescia</a:t>
            </a:r>
          </a:p>
          <a:p>
            <a:pPr lvl="1"/>
            <a:r>
              <a:rPr lang="it-IT" dirty="0" smtClean="0"/>
              <a:t>5 </a:t>
            </a:r>
            <a:r>
              <a:rPr lang="it-IT" dirty="0" err="1" smtClean="0"/>
              <a:t>compilationes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732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IUS NOVUM:</a:t>
            </a:r>
            <a:br>
              <a:rPr lang="it-IT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it-IT" sz="3100" dirty="0" smtClean="0">
                <a:solidFill>
                  <a:srgbClr val="0000FF"/>
                </a:solidFill>
              </a:rPr>
              <a:t>FORMAZIONE DEL CORPUS IURIS CANONICI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Liber Extra</a:t>
            </a:r>
            <a:r>
              <a:rPr lang="it-IT" dirty="0" smtClean="0"/>
              <a:t>: </a:t>
            </a:r>
            <a:r>
              <a:rPr lang="it-IT" dirty="0" err="1" smtClean="0"/>
              <a:t>decretales</a:t>
            </a:r>
            <a:r>
              <a:rPr lang="it-IT" dirty="0" smtClean="0"/>
              <a:t> </a:t>
            </a:r>
            <a:r>
              <a:rPr lang="it-IT" dirty="0" err="1" smtClean="0"/>
              <a:t>Gregorii</a:t>
            </a:r>
            <a:r>
              <a:rPr lang="it-IT" dirty="0" smtClean="0"/>
              <a:t> IX, 1230</a:t>
            </a:r>
          </a:p>
          <a:p>
            <a:r>
              <a:rPr lang="it-IT" dirty="0" err="1" smtClean="0">
                <a:solidFill>
                  <a:srgbClr val="FAC090"/>
                </a:solidFill>
              </a:rPr>
              <a:t>Extravagantes</a:t>
            </a:r>
            <a:r>
              <a:rPr lang="it-IT" dirty="0" smtClean="0">
                <a:solidFill>
                  <a:srgbClr val="FAC090"/>
                </a:solidFill>
              </a:rPr>
              <a:t>, 1234</a:t>
            </a:r>
            <a:r>
              <a:rPr lang="it-IT" dirty="0" smtClean="0"/>
              <a:t>: (</a:t>
            </a:r>
            <a:r>
              <a:rPr lang="it-IT" dirty="0" err="1" smtClean="0"/>
              <a:t>Judex</a:t>
            </a:r>
            <a:r>
              <a:rPr lang="it-IT" dirty="0" smtClean="0"/>
              <a:t>, </a:t>
            </a:r>
            <a:r>
              <a:rPr lang="it-IT" dirty="0" err="1" smtClean="0"/>
              <a:t>Iudicium</a:t>
            </a:r>
            <a:r>
              <a:rPr lang="it-IT" dirty="0" smtClean="0"/>
              <a:t>, </a:t>
            </a:r>
            <a:r>
              <a:rPr lang="it-IT" dirty="0" err="1" smtClean="0"/>
              <a:t>Clerus</a:t>
            </a:r>
            <a:r>
              <a:rPr lang="it-IT" dirty="0" smtClean="0"/>
              <a:t>, </a:t>
            </a:r>
            <a:r>
              <a:rPr lang="it-IT" dirty="0" err="1" smtClean="0"/>
              <a:t>Connubia</a:t>
            </a:r>
            <a:r>
              <a:rPr lang="it-IT" dirty="0" smtClean="0"/>
              <a:t>, </a:t>
            </a:r>
            <a:r>
              <a:rPr lang="it-IT" dirty="0" err="1" smtClean="0"/>
              <a:t>Crimen</a:t>
            </a:r>
            <a:r>
              <a:rPr lang="it-IT" dirty="0" smtClean="0"/>
              <a:t>)</a:t>
            </a:r>
          </a:p>
          <a:p>
            <a:r>
              <a:rPr lang="it-IT" dirty="0" smtClean="0">
                <a:solidFill>
                  <a:srgbClr val="FAC090"/>
                </a:solidFill>
              </a:rPr>
              <a:t>Liber </a:t>
            </a:r>
            <a:r>
              <a:rPr lang="it-IT" dirty="0" err="1" smtClean="0">
                <a:solidFill>
                  <a:srgbClr val="FAC090"/>
                </a:solidFill>
              </a:rPr>
              <a:t>Sextus</a:t>
            </a:r>
            <a:r>
              <a:rPr lang="it-IT" dirty="0" smtClean="0">
                <a:solidFill>
                  <a:srgbClr val="FAC090"/>
                </a:solidFill>
              </a:rPr>
              <a:t> </a:t>
            </a:r>
            <a:r>
              <a:rPr lang="it-IT" dirty="0" smtClean="0"/>
              <a:t>(Bonifacio VIII) commissionato a 3 esperti su richiesta dell’Università di Bologna: 108 decreti da Gregorio IX a Bonifacio VIII, 88 </a:t>
            </a:r>
            <a:r>
              <a:rPr lang="it-IT" dirty="0" err="1" smtClean="0"/>
              <a:t>regulae</a:t>
            </a:r>
            <a:r>
              <a:rPr lang="it-IT" dirty="0" smtClean="0"/>
              <a:t> </a:t>
            </a:r>
            <a:r>
              <a:rPr lang="it-IT" dirty="0" err="1" smtClean="0"/>
              <a:t>Iuris</a:t>
            </a:r>
            <a:endParaRPr lang="it-IT" dirty="0" smtClean="0"/>
          </a:p>
          <a:p>
            <a:r>
              <a:rPr lang="it-IT" dirty="0" err="1" smtClean="0">
                <a:solidFill>
                  <a:srgbClr val="FAC090"/>
                </a:solidFill>
              </a:rPr>
              <a:t>Clementinae</a:t>
            </a:r>
            <a:r>
              <a:rPr lang="it-IT" dirty="0" smtClean="0"/>
              <a:t> (clemente V) sempre con la divisione in 5 libri</a:t>
            </a:r>
          </a:p>
          <a:p>
            <a:r>
              <a:rPr lang="it-IT" dirty="0" smtClean="0">
                <a:solidFill>
                  <a:srgbClr val="FAC090"/>
                </a:solidFill>
              </a:rPr>
              <a:t>Raccolte </a:t>
            </a:r>
            <a:r>
              <a:rPr lang="it-IT" dirty="0" err="1" smtClean="0">
                <a:solidFill>
                  <a:srgbClr val="FAC090"/>
                </a:solidFill>
              </a:rPr>
              <a:t>Extravagantes</a:t>
            </a:r>
            <a:r>
              <a:rPr lang="it-IT" dirty="0" smtClean="0"/>
              <a:t>: </a:t>
            </a:r>
            <a:r>
              <a:rPr lang="it-IT" dirty="0" err="1" smtClean="0"/>
              <a:t>Extrav</a:t>
            </a:r>
            <a:r>
              <a:rPr lang="it-IT" dirty="0" smtClean="0"/>
              <a:t>. </a:t>
            </a:r>
            <a:r>
              <a:rPr lang="it-IT" dirty="0" err="1" smtClean="0">
                <a:solidFill>
                  <a:srgbClr val="FAC090"/>
                </a:solidFill>
              </a:rPr>
              <a:t>Johannis</a:t>
            </a:r>
            <a:r>
              <a:rPr lang="it-IT" dirty="0" smtClean="0">
                <a:solidFill>
                  <a:srgbClr val="FAC090"/>
                </a:solidFill>
              </a:rPr>
              <a:t> XXIII </a:t>
            </a:r>
            <a:r>
              <a:rPr lang="it-IT" dirty="0" smtClean="0"/>
              <a:t>appendice alle clementine in 14 titoli + </a:t>
            </a:r>
            <a:r>
              <a:rPr lang="it-IT" dirty="0" err="1" smtClean="0">
                <a:solidFill>
                  <a:srgbClr val="FAC090"/>
                </a:solidFill>
              </a:rPr>
              <a:t>Extravagantes</a:t>
            </a:r>
            <a:r>
              <a:rPr lang="it-IT" dirty="0" smtClean="0">
                <a:solidFill>
                  <a:srgbClr val="FAC090"/>
                </a:solidFill>
              </a:rPr>
              <a:t> </a:t>
            </a:r>
            <a:r>
              <a:rPr lang="it-IT" dirty="0" err="1" smtClean="0">
                <a:solidFill>
                  <a:srgbClr val="FAC090"/>
                </a:solidFill>
              </a:rPr>
              <a:t>Communes</a:t>
            </a:r>
            <a:r>
              <a:rPr lang="it-IT" dirty="0" smtClean="0">
                <a:solidFill>
                  <a:srgbClr val="FAC090"/>
                </a:solidFill>
              </a:rPr>
              <a:t> </a:t>
            </a:r>
            <a:r>
              <a:rPr lang="it-IT" dirty="0" smtClean="0"/>
              <a:t>appendice da Urbano IV a Sisto V</a:t>
            </a:r>
          </a:p>
          <a:p>
            <a:r>
              <a:rPr lang="it-IT" dirty="0" smtClean="0">
                <a:solidFill>
                  <a:srgbClr val="0000FF"/>
                </a:solidFill>
              </a:rPr>
              <a:t>CORPUS IURIS CANONICI</a:t>
            </a:r>
            <a:r>
              <a:rPr lang="it-IT" dirty="0" smtClean="0"/>
              <a:t>: RACCOLTA COMPLETA DI LEGGI DELLA CHIESA approvata dal Concilio di Basilea 1431-37( Dal DG alle </a:t>
            </a:r>
            <a:r>
              <a:rPr lang="it-IT" dirty="0" err="1" smtClean="0"/>
              <a:t>Clementinae</a:t>
            </a:r>
            <a:r>
              <a:rPr lang="it-IT" dirty="0" smtClean="0"/>
              <a:t> + tutte le </a:t>
            </a:r>
            <a:r>
              <a:rPr lang="it-IT" dirty="0" err="1" smtClean="0"/>
              <a:t>extravagantes</a:t>
            </a:r>
            <a:r>
              <a:rPr lang="it-IT" dirty="0" smtClean="0"/>
              <a:t>) 1582 </a:t>
            </a:r>
            <a:r>
              <a:rPr lang="it-IT" dirty="0" err="1" smtClean="0"/>
              <a:t>Editio</a:t>
            </a:r>
            <a:r>
              <a:rPr lang="it-IT" dirty="0" smtClean="0"/>
              <a:t> Romana dopo il Concilio di Trento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3997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Sal</a:t>
            </a:r>
            <a:r>
              <a:rPr lang="it-IT" dirty="0" smtClean="0"/>
              <a:t> 119 (DALET)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b="1" dirty="0"/>
              <a:t>25</a:t>
            </a:r>
            <a:r>
              <a:rPr lang="it-IT" dirty="0"/>
              <a:t> L'anima mia è avvilita nella polvere;</a:t>
            </a:r>
            <a:br>
              <a:rPr lang="it-IT" dirty="0"/>
            </a:br>
            <a:r>
              <a:rPr lang="it-IT" dirty="0"/>
              <a:t>ravvivami secondo la tua </a:t>
            </a:r>
            <a:r>
              <a:rPr lang="it-IT" dirty="0">
                <a:solidFill>
                  <a:srgbClr val="FF0000"/>
                </a:solidFill>
              </a:rPr>
              <a:t>parola</a:t>
            </a:r>
            <a:r>
              <a:rPr lang="it-IT" dirty="0"/>
              <a:t>.</a:t>
            </a:r>
            <a:br>
              <a:rPr lang="it-IT" dirty="0"/>
            </a:br>
            <a:r>
              <a:rPr lang="it-IT" b="1" dirty="0"/>
              <a:t>26</a:t>
            </a:r>
            <a:r>
              <a:rPr lang="it-IT" dirty="0"/>
              <a:t> Ti ho confidato le mie vie, e tu m'hai risposto;</a:t>
            </a:r>
            <a:br>
              <a:rPr lang="it-IT" dirty="0"/>
            </a:br>
            <a:r>
              <a:rPr lang="it-IT" dirty="0"/>
              <a:t>insegnami i </a:t>
            </a:r>
            <a:r>
              <a:rPr lang="it-IT" dirty="0">
                <a:solidFill>
                  <a:srgbClr val="FF0000"/>
                </a:solidFill>
              </a:rPr>
              <a:t>tuoi statuti</a:t>
            </a:r>
            <a:r>
              <a:rPr lang="it-IT" dirty="0"/>
              <a:t>.</a:t>
            </a:r>
            <a:br>
              <a:rPr lang="it-IT" dirty="0"/>
            </a:br>
            <a:r>
              <a:rPr lang="it-IT" b="1" dirty="0"/>
              <a:t>27</a:t>
            </a:r>
            <a:r>
              <a:rPr lang="it-IT" dirty="0"/>
              <a:t> Fammi comprendere la via dei </a:t>
            </a:r>
            <a:r>
              <a:rPr lang="it-IT" dirty="0">
                <a:solidFill>
                  <a:srgbClr val="FF0000"/>
                </a:solidFill>
              </a:rPr>
              <a:t>tuoi precetti</a:t>
            </a:r>
            <a:r>
              <a:rPr lang="it-IT" dirty="0"/>
              <a:t>,</a:t>
            </a:r>
            <a:br>
              <a:rPr lang="it-IT" dirty="0"/>
            </a:br>
            <a:r>
              <a:rPr lang="it-IT" dirty="0"/>
              <a:t>e io mediterò sui tuoi prodigi.</a:t>
            </a:r>
            <a:br>
              <a:rPr lang="it-IT" dirty="0"/>
            </a:br>
            <a:r>
              <a:rPr lang="it-IT" b="1" dirty="0"/>
              <a:t>28</a:t>
            </a:r>
            <a:r>
              <a:rPr lang="it-IT" dirty="0"/>
              <a:t> L'anima mia, dal dolore, si consuma in lacrime;</a:t>
            </a:r>
            <a:br>
              <a:rPr lang="it-IT" dirty="0"/>
            </a:br>
            <a:r>
              <a:rPr lang="it-IT" dirty="0"/>
              <a:t>dammi sollievo con la tua </a:t>
            </a:r>
            <a:r>
              <a:rPr lang="it-IT" dirty="0">
                <a:solidFill>
                  <a:srgbClr val="FF0000"/>
                </a:solidFill>
              </a:rPr>
              <a:t>parola</a:t>
            </a:r>
            <a:r>
              <a:rPr lang="it-IT" dirty="0"/>
              <a:t>.</a:t>
            </a:r>
            <a:br>
              <a:rPr lang="it-IT" dirty="0"/>
            </a:br>
            <a:r>
              <a:rPr lang="it-IT" b="1" dirty="0"/>
              <a:t>29</a:t>
            </a:r>
            <a:r>
              <a:rPr lang="it-IT" dirty="0"/>
              <a:t> Tieni lontana da me la via della menzogna</a:t>
            </a:r>
            <a:br>
              <a:rPr lang="it-IT" dirty="0"/>
            </a:br>
            <a:r>
              <a:rPr lang="it-IT" dirty="0"/>
              <a:t>e, nella tua grazia, fammi comprendere la tua </a:t>
            </a:r>
            <a:r>
              <a:rPr lang="it-IT" dirty="0">
                <a:solidFill>
                  <a:srgbClr val="FF0000"/>
                </a:solidFill>
              </a:rPr>
              <a:t>legge</a:t>
            </a:r>
            <a:r>
              <a:rPr lang="it-IT" dirty="0"/>
              <a:t>.</a:t>
            </a:r>
            <a:br>
              <a:rPr lang="it-IT" dirty="0"/>
            </a:br>
            <a:r>
              <a:rPr lang="it-IT" b="1" dirty="0"/>
              <a:t>30</a:t>
            </a:r>
            <a:r>
              <a:rPr lang="it-IT" dirty="0"/>
              <a:t> Io ho scelto la </a:t>
            </a:r>
            <a:r>
              <a:rPr lang="it-IT" dirty="0">
                <a:solidFill>
                  <a:srgbClr val="FF0000"/>
                </a:solidFill>
              </a:rPr>
              <a:t>via della fedeltà,</a:t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>ho posto i tuoi </a:t>
            </a:r>
            <a:r>
              <a:rPr lang="it-IT" dirty="0"/>
              <a:t>giudizi davanti ai miei occhi.</a:t>
            </a:r>
            <a:br>
              <a:rPr lang="it-IT" dirty="0"/>
            </a:br>
            <a:r>
              <a:rPr lang="it-IT" b="1" dirty="0"/>
              <a:t>31</a:t>
            </a:r>
            <a:r>
              <a:rPr lang="it-IT" dirty="0"/>
              <a:t> Ho aderito ai </a:t>
            </a:r>
            <a:r>
              <a:rPr lang="it-IT" dirty="0">
                <a:solidFill>
                  <a:srgbClr val="FF0000"/>
                </a:solidFill>
              </a:rPr>
              <a:t>tuoi statuti</a:t>
            </a:r>
            <a:r>
              <a:rPr lang="it-IT" dirty="0"/>
              <a:t>;</a:t>
            </a:r>
            <a:br>
              <a:rPr lang="it-IT" dirty="0"/>
            </a:br>
            <a:r>
              <a:rPr lang="it-IT" dirty="0"/>
              <a:t>o SIGNORE, non permettere che io sia confuso.</a:t>
            </a:r>
            <a:br>
              <a:rPr lang="it-IT" dirty="0"/>
            </a:br>
            <a:r>
              <a:rPr lang="it-IT" b="1" dirty="0"/>
              <a:t>32</a:t>
            </a:r>
            <a:r>
              <a:rPr lang="it-IT" dirty="0"/>
              <a:t> Io correrò per la via dei tuoi </a:t>
            </a:r>
            <a:r>
              <a:rPr lang="it-IT" dirty="0">
                <a:solidFill>
                  <a:srgbClr val="FF0000"/>
                </a:solidFill>
              </a:rPr>
              <a:t>comandamenti,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perché mi hai allargato il cuore.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7600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STORIA DELLE ISTITUIZIONI E DELLE FONTI DEL DIRITTO CANONICO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FONTI</a:t>
            </a:r>
            <a:r>
              <a:rPr lang="it-IT" dirty="0" smtClean="0"/>
              <a:t>: storia esterna</a:t>
            </a:r>
          </a:p>
          <a:p>
            <a:pPr lvl="1"/>
            <a:r>
              <a:rPr lang="it-IT" dirty="0" smtClean="0"/>
              <a:t>Delle FONTI (collezioni)</a:t>
            </a:r>
          </a:p>
          <a:p>
            <a:pPr lvl="1"/>
            <a:r>
              <a:rPr lang="it-IT" dirty="0" smtClean="0"/>
              <a:t>Della SCIENZA giuridica</a:t>
            </a:r>
          </a:p>
          <a:p>
            <a:r>
              <a:rPr lang="it-IT" dirty="0"/>
              <a:t> </a:t>
            </a:r>
            <a:r>
              <a:rPr lang="it-IT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ISTITUZIONI: </a:t>
            </a:r>
            <a:r>
              <a:rPr lang="it-IT" dirty="0" smtClean="0"/>
              <a:t>storia interna</a:t>
            </a:r>
          </a:p>
          <a:p>
            <a:pPr lvl="1"/>
            <a:r>
              <a:rPr lang="it-IT" dirty="0" smtClean="0"/>
              <a:t>Struttura stabile, disposta per la vita collettiva</a:t>
            </a:r>
          </a:p>
          <a:p>
            <a:pPr lvl="1"/>
            <a:endParaRPr lang="it-IT" dirty="0"/>
          </a:p>
          <a:p>
            <a:pPr lvl="1"/>
            <a:endParaRPr lang="it-IT" dirty="0" smtClean="0"/>
          </a:p>
          <a:p>
            <a:pPr lvl="1"/>
            <a:endParaRPr lang="it-IT" dirty="0"/>
          </a:p>
          <a:p>
            <a:pPr marL="457200" lvl="1" indent="0">
              <a:buNone/>
            </a:pPr>
            <a:endParaRPr lang="it-IT" dirty="0" smtClean="0"/>
          </a:p>
          <a:p>
            <a:pPr lvl="1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97939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Dalla Chiesa Primitiva alla Riforma Gregoriana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it-IT" dirty="0" smtClean="0">
                <a:solidFill>
                  <a:srgbClr val="FF0000"/>
                </a:solidFill>
              </a:rPr>
              <a:t>Stato e Chiesa (sec I-V)</a:t>
            </a:r>
          </a:p>
          <a:p>
            <a:pPr lvl="1" algn="just"/>
            <a:r>
              <a:rPr lang="it-IT" dirty="0" smtClean="0"/>
              <a:t>Rapporto con l’ebraismo (circoncisione, sabato)</a:t>
            </a:r>
          </a:p>
          <a:p>
            <a:pPr lvl="1" algn="just"/>
            <a:r>
              <a:rPr lang="it-IT" dirty="0" smtClean="0"/>
              <a:t>Rapporto con i non ebrei (</a:t>
            </a:r>
            <a:r>
              <a:rPr lang="it-IT" dirty="0" err="1" smtClean="0"/>
              <a:t>Conc</a:t>
            </a:r>
            <a:r>
              <a:rPr lang="it-IT" dirty="0" smtClean="0"/>
              <a:t>. Gerusalemme 49 d.C.)</a:t>
            </a:r>
          </a:p>
          <a:p>
            <a:pPr lvl="1" algn="just"/>
            <a:r>
              <a:rPr lang="it-IT" dirty="0" smtClean="0"/>
              <a:t>Persecuzioni, Martiri, Apologetica, Vescovo, Sacramenti (e problema dei </a:t>
            </a:r>
            <a:r>
              <a:rPr lang="it-IT" i="1" dirty="0" err="1" smtClean="0"/>
              <a:t>Laps</a:t>
            </a:r>
            <a:r>
              <a:rPr lang="it-IT" dirty="0" err="1" smtClean="0"/>
              <a:t>i</a:t>
            </a:r>
            <a:r>
              <a:rPr lang="it-IT" dirty="0" smtClean="0"/>
              <a:t>)</a:t>
            </a:r>
          </a:p>
          <a:p>
            <a:pPr lvl="1" algn="just"/>
            <a:r>
              <a:rPr lang="it-IT" dirty="0" smtClean="0"/>
              <a:t>Origine apostolica e autorità apostolica, sviluppo di sinodi e concili</a:t>
            </a:r>
          </a:p>
          <a:p>
            <a:pPr lvl="1" algn="just"/>
            <a:r>
              <a:rPr lang="it-IT" dirty="0" smtClean="0"/>
              <a:t>Uffici Ecclesiastici organizzati: i 12, i 7 diaconi, sorveglianza, ordinazione, istituzionalizzazione del pensiero, rapporti di superiorità e subordinazione tra uffici (sacerdoti, diaconi, clero con ordini minori) , divisione territoriale, primato romano, istituzione del catecumenato e altri sacramenti</a:t>
            </a:r>
          </a:p>
          <a:p>
            <a:pPr algn="just"/>
            <a:r>
              <a:rPr lang="it-IT" dirty="0" smtClean="0">
                <a:solidFill>
                  <a:srgbClr val="FF0000"/>
                </a:solidFill>
              </a:rPr>
              <a:t>Da Costantino alla fine dell’Impero Romano (sec IV-V)</a:t>
            </a:r>
          </a:p>
          <a:p>
            <a:pPr lvl="1" algn="just"/>
            <a:r>
              <a:rPr lang="it-IT" dirty="0" smtClean="0"/>
              <a:t>Ambrogio: L’imperatore è Nella chiesa e non superiore alla Chiesa, distinzione dei poteri (</a:t>
            </a:r>
            <a:r>
              <a:rPr lang="it-IT" dirty="0" err="1" smtClean="0"/>
              <a:t>imperium</a:t>
            </a:r>
            <a:r>
              <a:rPr lang="it-IT" dirty="0" smtClean="0"/>
              <a:t> e </a:t>
            </a:r>
            <a:r>
              <a:rPr lang="it-IT" dirty="0" err="1" smtClean="0"/>
              <a:t>sacerdotium</a:t>
            </a:r>
            <a:r>
              <a:rPr lang="it-IT" dirty="0" smtClean="0"/>
              <a:t>)</a:t>
            </a:r>
          </a:p>
          <a:p>
            <a:pPr lvl="1" algn="just"/>
            <a:r>
              <a:rPr lang="it-IT" dirty="0" smtClean="0"/>
              <a:t>La Chiesa entra nel  </a:t>
            </a:r>
            <a:r>
              <a:rPr lang="it-IT" dirty="0" err="1" smtClean="0"/>
              <a:t>iritto</a:t>
            </a:r>
            <a:r>
              <a:rPr lang="it-IT" dirty="0" smtClean="0"/>
              <a:t> Pubblico, gode di pubblica reputazione, i vescovi hanno </a:t>
            </a:r>
            <a:r>
              <a:rPr lang="it-IT" dirty="0" err="1" smtClean="0"/>
              <a:t>rpivilegi</a:t>
            </a:r>
            <a:r>
              <a:rPr lang="it-IT" dirty="0" smtClean="0"/>
              <a:t> e competenze (muta la </a:t>
            </a:r>
            <a:r>
              <a:rPr lang="it-IT" dirty="0" err="1" smtClean="0"/>
              <a:t>concezioen</a:t>
            </a:r>
            <a:r>
              <a:rPr lang="it-IT" dirty="0" smtClean="0"/>
              <a:t> dell’ufficio ecclesiastico), organizzazione e diritto interno della Chiesa</a:t>
            </a:r>
          </a:p>
          <a:p>
            <a:pPr lvl="1" algn="just"/>
            <a:r>
              <a:rPr lang="it-IT" dirty="0" smtClean="0"/>
              <a:t>Sviluppo dei concili per definire la fede e dei Canoni (Nicea 325, Costantinopoli 381, Efeso 431, </a:t>
            </a:r>
            <a:r>
              <a:rPr lang="it-IT" dirty="0" err="1" smtClean="0"/>
              <a:t>Cacledonia</a:t>
            </a:r>
            <a:r>
              <a:rPr lang="it-IT" dirty="0" smtClean="0"/>
              <a:t> 451)</a:t>
            </a:r>
          </a:p>
        </p:txBody>
      </p:sp>
    </p:spTree>
    <p:extLst>
      <p:ext uri="{BB962C8B-B14F-4D97-AF65-F5344CB8AC3E}">
        <p14:creationId xmlns:p14="http://schemas.microsoft.com/office/powerpoint/2010/main" val="295684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Trasformazione del cristianesimo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it-IT" dirty="0" smtClean="0">
                <a:solidFill>
                  <a:srgbClr val="B3A2C7"/>
                </a:solidFill>
              </a:rPr>
              <a:t>Assimilazione e trasformazione</a:t>
            </a:r>
            <a:r>
              <a:rPr lang="it-IT" dirty="0" smtClean="0"/>
              <a:t>: incontro con le popolazioni germaniche che adattano la costituzione originaria della chiesa alle loro esigenze. Particolarismo giuridico, </a:t>
            </a:r>
            <a:r>
              <a:rPr lang="it-IT" dirty="0" err="1" smtClean="0"/>
              <a:t>ius</a:t>
            </a:r>
            <a:r>
              <a:rPr lang="it-IT" dirty="0" smtClean="0"/>
              <a:t> insulare (Abate Vescovo), prassi penitenziale</a:t>
            </a:r>
          </a:p>
          <a:p>
            <a:pPr algn="just"/>
            <a:r>
              <a:rPr lang="it-IT" dirty="0" smtClean="0"/>
              <a:t>Influsso del diritto germanico:</a:t>
            </a:r>
          </a:p>
          <a:p>
            <a:pPr lvl="1" algn="just"/>
            <a:r>
              <a:rPr lang="it-IT" dirty="0" smtClean="0"/>
              <a:t>Particolarismo tribale, indole consuetudinaria. Concetto di autorità (</a:t>
            </a:r>
            <a:r>
              <a:rPr lang="it-IT" i="1" dirty="0" err="1" smtClean="0">
                <a:solidFill>
                  <a:srgbClr val="FFFF00"/>
                </a:solidFill>
              </a:rPr>
              <a:t>þing</a:t>
            </a:r>
            <a:r>
              <a:rPr lang="it-IT" i="1" dirty="0" smtClean="0"/>
              <a:t>: assemblea)</a:t>
            </a:r>
            <a:r>
              <a:rPr lang="it-IT" dirty="0" smtClean="0"/>
              <a:t> che per le guerre elegge un Herzog da cui nasce la figura del Re.</a:t>
            </a:r>
          </a:p>
          <a:p>
            <a:pPr lvl="1" algn="just"/>
            <a:r>
              <a:rPr lang="it-IT" dirty="0" smtClean="0"/>
              <a:t>Dissoluzione dell’organizzazione centralizzata: episcopato feudale, investitura, vassallaggio (bastone pastorale), indipendenza del parroco, del capitolo, innovazioni processuali (giuramento, testimonianze, giudizio di dio o ordalia), sviluppo della scomunica. In questo periodo il patrimonio è alla base delle istituzioni (lotta per le investiture)</a:t>
            </a:r>
          </a:p>
        </p:txBody>
      </p:sp>
    </p:spTree>
    <p:extLst>
      <p:ext uri="{BB962C8B-B14F-4D97-AF65-F5344CB8AC3E}">
        <p14:creationId xmlns:p14="http://schemas.microsoft.com/office/powerpoint/2010/main" val="107881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Dalla riforma Gregoriana al Concilio di Trento sec. XI- XVI</a:t>
            </a:r>
            <a:endParaRPr lang="it-IT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smtClean="0"/>
              <a:t>Conflitto tra le </a:t>
            </a:r>
            <a:r>
              <a:rPr lang="it-IT" dirty="0" err="1" smtClean="0"/>
              <a:t>autoirtà</a:t>
            </a:r>
            <a:r>
              <a:rPr lang="it-IT" dirty="0" smtClean="0"/>
              <a:t>; </a:t>
            </a:r>
            <a:r>
              <a:rPr lang="it-IT" dirty="0" err="1" smtClean="0"/>
              <a:t>eigenkirche</a:t>
            </a:r>
            <a:r>
              <a:rPr lang="it-IT" dirty="0" smtClean="0"/>
              <a:t>, Feudalesimo</a:t>
            </a:r>
          </a:p>
          <a:p>
            <a:r>
              <a:rPr lang="it-IT" dirty="0" smtClean="0"/>
              <a:t>Gregorio VII (</a:t>
            </a:r>
            <a:r>
              <a:rPr lang="it-IT" dirty="0" err="1" smtClean="0"/>
              <a:t>el</a:t>
            </a:r>
            <a:r>
              <a:rPr lang="it-IT" dirty="0" smtClean="0"/>
              <a:t>. 22.4.1073)</a:t>
            </a:r>
          </a:p>
          <a:p>
            <a:pPr lvl="1"/>
            <a:r>
              <a:rPr lang="it-IT" dirty="0" smtClean="0"/>
              <a:t>Concezione del pontificato (autorità immediata e universale) con un chiaro programma</a:t>
            </a:r>
          </a:p>
          <a:p>
            <a:pPr lvl="1"/>
            <a:r>
              <a:rPr lang="it-IT" dirty="0" smtClean="0"/>
              <a:t>Concilio Romano 1074 (Condanna Nicolaismo e Simonia)</a:t>
            </a:r>
          </a:p>
          <a:p>
            <a:pPr lvl="1"/>
            <a:r>
              <a:rPr lang="it-IT" dirty="0" smtClean="0"/>
              <a:t>Concilio Romano 1075 (decreto sull’investitura laica)</a:t>
            </a:r>
          </a:p>
          <a:p>
            <a:pPr lvl="1"/>
            <a:r>
              <a:rPr lang="it-IT" dirty="0" err="1" smtClean="0"/>
              <a:t>Dictatus</a:t>
            </a:r>
            <a:r>
              <a:rPr lang="it-IT" dirty="0" smtClean="0"/>
              <a:t> </a:t>
            </a:r>
            <a:r>
              <a:rPr lang="it-IT" dirty="0" err="1" smtClean="0"/>
              <a:t>Papae</a:t>
            </a:r>
            <a:r>
              <a:rPr lang="it-IT" dirty="0" smtClean="0"/>
              <a:t> (1075) 27 proposizioni che definiscono diritti e prerogative del Romano Pontefice</a:t>
            </a:r>
          </a:p>
          <a:p>
            <a:pPr lvl="1"/>
            <a:r>
              <a:rPr lang="it-IT" dirty="0" smtClean="0"/>
              <a:t>Lotta contro Enrico IV sulla nomina del vescovo di Milano</a:t>
            </a:r>
          </a:p>
          <a:p>
            <a:pPr lvl="1"/>
            <a:r>
              <a:rPr lang="it-IT" dirty="0" smtClean="0"/>
              <a:t>Assemblea di Worms (24.01.1076) per la deposizione del Papa (Enrico IV ritiene di aver ricevuto il regno da Dio)</a:t>
            </a:r>
          </a:p>
          <a:p>
            <a:pPr lvl="1"/>
            <a:r>
              <a:rPr lang="it-IT" dirty="0" smtClean="0"/>
              <a:t>Canossa (espiazione pubblica) affermazione della preminenza del </a:t>
            </a:r>
            <a:r>
              <a:rPr lang="it-IT" dirty="0" err="1" smtClean="0"/>
              <a:t>sacerdotium</a:t>
            </a:r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3911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Sviluppo delle istituzioni medievali: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err="1" smtClean="0"/>
              <a:t>Negotium</a:t>
            </a:r>
            <a:r>
              <a:rPr lang="it-IT" dirty="0" smtClean="0"/>
              <a:t> </a:t>
            </a:r>
            <a:r>
              <a:rPr lang="it-IT" dirty="0" err="1" smtClean="0"/>
              <a:t>Fidei</a:t>
            </a:r>
            <a:r>
              <a:rPr lang="it-IT" dirty="0" smtClean="0"/>
              <a:t>: compiti di difesa e propagazione della fede</a:t>
            </a:r>
          </a:p>
          <a:p>
            <a:r>
              <a:rPr lang="it-IT" dirty="0" smtClean="0"/>
              <a:t>Ordini Mendicanti (Domenicani 1221, Francescani 1226, Agostiniani 1256, Carmelitani 1265): mancanza di proprietà, facoltà di mendicare, associazione di persone non legata a un luogo, formazione dei chierici e cura d’anime</a:t>
            </a:r>
          </a:p>
          <a:p>
            <a:r>
              <a:rPr lang="it-IT" dirty="0" smtClean="0"/>
              <a:t>Crociate </a:t>
            </a:r>
          </a:p>
          <a:p>
            <a:r>
              <a:rPr lang="it-IT" dirty="0" smtClean="0"/>
              <a:t>Eresie e lotta agli eretici (in ambito accademico, poi Catari, Valdesi… Concilio Lateranense IV c. 3 De </a:t>
            </a:r>
            <a:r>
              <a:rPr lang="it-IT" dirty="0" err="1" smtClean="0"/>
              <a:t>Hereticis</a:t>
            </a:r>
            <a:r>
              <a:rPr lang="it-IT" dirty="0" smtClean="0"/>
              <a:t> (Scomunica, punizione secolare, confisca beni)</a:t>
            </a:r>
          </a:p>
        </p:txBody>
      </p:sp>
    </p:spTree>
    <p:extLst>
      <p:ext uri="{BB962C8B-B14F-4D97-AF65-F5344CB8AC3E}">
        <p14:creationId xmlns:p14="http://schemas.microsoft.com/office/powerpoint/2010/main" val="308714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Profilo di una delle istituzioni:</a:t>
            </a:r>
            <a:br>
              <a:rPr lang="it-IT" dirty="0" smtClean="0"/>
            </a:br>
            <a:r>
              <a:rPr lang="it-IT" dirty="0" smtClean="0"/>
              <a:t>PRIMATO ROMANO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dirty="0" smtClean="0"/>
              <a:t>Papa appellativo del R.P. soltanto dal IX secolo</a:t>
            </a:r>
          </a:p>
          <a:p>
            <a:r>
              <a:rPr lang="it-IT" dirty="0" smtClean="0"/>
              <a:t>NT: Mt 16, 13-19 e </a:t>
            </a:r>
            <a:r>
              <a:rPr lang="it-IT" dirty="0" err="1" smtClean="0"/>
              <a:t>Gv</a:t>
            </a:r>
            <a:r>
              <a:rPr lang="it-IT" dirty="0" smtClean="0"/>
              <a:t> 21,15-17</a:t>
            </a:r>
          </a:p>
          <a:p>
            <a:r>
              <a:rPr lang="it-IT" dirty="0" smtClean="0"/>
              <a:t>Pietro ruolo di leader: 195 </a:t>
            </a:r>
            <a:r>
              <a:rPr lang="it-IT" dirty="0" err="1" smtClean="0"/>
              <a:t>cutazioni</a:t>
            </a:r>
            <a:r>
              <a:rPr lang="it-IT" dirty="0" smtClean="0"/>
              <a:t> in Vangeli e atti (tutti altri 130), primo negli elenchi apostolici, preoccupazione della chiesa fino al 150 sui suoi compiti, Roma come tradizione di unità.</a:t>
            </a:r>
          </a:p>
          <a:p>
            <a:r>
              <a:rPr lang="it-IT" dirty="0" smtClean="0"/>
              <a:t>Clemente Romano (95-100): preoccupazione per le altre chiese</a:t>
            </a:r>
          </a:p>
          <a:p>
            <a:r>
              <a:rPr lang="it-IT" dirty="0" smtClean="0"/>
              <a:t>Punto di riferimento per la soluzione della controversia sulla pasqua</a:t>
            </a:r>
          </a:p>
          <a:p>
            <a:r>
              <a:rPr lang="it-IT" dirty="0" smtClean="0"/>
              <a:t>Ignazio di Antiochia (110) Vescovo di Roma presiede nella carità (preminenza spirituale)</a:t>
            </a:r>
          </a:p>
          <a:p>
            <a:r>
              <a:rPr lang="it-IT" dirty="0" smtClean="0"/>
              <a:t>315 Sinodo di Arles: Roma unica chiesa protetta dall’eresia</a:t>
            </a:r>
          </a:p>
          <a:p>
            <a:r>
              <a:rPr lang="it-IT" dirty="0" smtClean="0"/>
              <a:t>Ireneo di Lione (</a:t>
            </a:r>
            <a:r>
              <a:rPr lang="it-IT" dirty="0" err="1" smtClean="0"/>
              <a:t>Adversus</a:t>
            </a:r>
            <a:r>
              <a:rPr lang="it-IT" dirty="0" smtClean="0"/>
              <a:t> </a:t>
            </a:r>
            <a:r>
              <a:rPr lang="it-IT" dirty="0" err="1" smtClean="0"/>
              <a:t>Haereses</a:t>
            </a:r>
            <a:r>
              <a:rPr lang="it-IT" dirty="0" smtClean="0"/>
              <a:t>) riferimento essenziale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1089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1486</Words>
  <Application>Microsoft Office PowerPoint</Application>
  <PresentationFormat>Presentazione su schermo (4:3)</PresentationFormat>
  <Paragraphs>141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Tema di Office</vt:lpstr>
      <vt:lpstr>ISTITUZIONI DI DIRITTO CANONICO 2/7</vt:lpstr>
      <vt:lpstr>Sal 119 (GHIMEL)</vt:lpstr>
      <vt:lpstr>Sal 119 (DALET)</vt:lpstr>
      <vt:lpstr>STORIA DELLE ISTITUIZIONI E DELLE FONTI DEL DIRITTO CANONICO</vt:lpstr>
      <vt:lpstr>Dalla Chiesa Primitiva alla Riforma Gregoriana</vt:lpstr>
      <vt:lpstr>Trasformazione del cristianesimo</vt:lpstr>
      <vt:lpstr>Dalla riforma Gregoriana al Concilio di Trento sec. XI- XVI</vt:lpstr>
      <vt:lpstr>Sviluppo delle istituzioni medievali:</vt:lpstr>
      <vt:lpstr>Profilo di una delle istituzioni: PRIMATO ROMANO</vt:lpstr>
      <vt:lpstr>Approfondimento </vt:lpstr>
      <vt:lpstr>Altre istituzioni canoniche di rilievo</vt:lpstr>
      <vt:lpstr>STORIA DELLE FONTI  E DELLA SCIENZA CANONICA</vt:lpstr>
      <vt:lpstr>Criteri generali di distinzione per</vt:lpstr>
      <vt:lpstr>IUS VETUS (Fino al DG) :  Collezioni fino al sec. VIII</vt:lpstr>
      <vt:lpstr>   IUS VETUS: Fino al DG  sviluppo delle collezioni sec. VI-VII   </vt:lpstr>
      <vt:lpstr>IUS VETUS: Sintesi sul primo millennio</vt:lpstr>
      <vt:lpstr>IUS NOVUM:  Il DECRETUM GRATIANI</vt:lpstr>
      <vt:lpstr>Presentazione standard di PowerPoint</vt:lpstr>
      <vt:lpstr>Presentazione standard di PowerPoint</vt:lpstr>
      <vt:lpstr>Struttura del DG</vt:lpstr>
      <vt:lpstr>Un esempio di temi già trattati nella scorsa lezione </vt:lpstr>
      <vt:lpstr>IUS NOVUM: Dal DG alle decretali di Gregorio IX</vt:lpstr>
      <vt:lpstr>IUS NOVUM: FORMAZIONE DEL CORPUS IURIS CANONICI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Cristiano Marasca</dc:creator>
  <cp:lastModifiedBy>Beatrice</cp:lastModifiedBy>
  <cp:revision>13</cp:revision>
  <dcterms:created xsi:type="dcterms:W3CDTF">2017-10-12T14:02:26Z</dcterms:created>
  <dcterms:modified xsi:type="dcterms:W3CDTF">2017-10-16T15:34:22Z</dcterms:modified>
</cp:coreProperties>
</file>