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3" r:id="rId6"/>
    <p:sldId id="274" r:id="rId7"/>
    <p:sldId id="260" r:id="rId8"/>
    <p:sldId id="261" r:id="rId9"/>
    <p:sldId id="262" r:id="rId10"/>
    <p:sldId id="263" r:id="rId11"/>
    <p:sldId id="276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t>‹N›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t>‹N›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t>‹N›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t>‹N›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92626-37D2-4832-BF7A-BC283494A20D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92886-E571-45D5-8B56-343DC94F8FA6}" type="slidenum">
              <a:rPr kumimoji="0" lang="en-US" smtClean="0"/>
              <a:t>‹N›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t>‹N›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48D92626-37D2-4832-BF7A-BC283494A20D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t>‹N›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fld id="{48D92626-37D2-4832-BF7A-BC283494A20D}" type="datetimeFigureOut">
              <a:rPr lang="en-US" smtClean="0"/>
              <a:t>10/16/2017</a:t>
            </a:fld>
            <a:endParaRPr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300" dirty="0">
              <a:solidFill>
                <a:schemeClr val="bg2">
                  <a:tint val="60000"/>
                  <a:satMod val="15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8C592886-E571-45D5-8B56-343DC94F8FA6}" type="slidenum">
              <a:rPr kumimoji="0" lang="en-US" smtClean="0"/>
              <a:t>‹N›</a:t>
            </a:fld>
            <a:endParaRPr kumimoji="0" lang="en-US" sz="1600" b="1" dirty="0">
              <a:solidFill>
                <a:schemeClr val="tx2">
                  <a:shade val="9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tican.va/archive/ITA0276/_INDEX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it-IT" dirty="0" smtClean="0">
                <a:solidFill>
                  <a:srgbClr val="FF0000"/>
                </a:solidFill>
              </a:rPr>
              <a:t>ISTITUZIONI DI DIRITTO CANONICO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Scuola Diocesana di Teologia </a:t>
            </a:r>
          </a:p>
          <a:p>
            <a:r>
              <a:rPr lang="it-IT" dirty="0"/>
              <a:t>-</a:t>
            </a:r>
            <a:r>
              <a:rPr lang="it-IT" dirty="0" smtClean="0"/>
              <a:t> Jesi – 5 ottobre 2017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324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NATURALE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La dimensione della giuridicità NON coincide nel suo principio con quella del diritto posto dal legislatore all’interno della comunità politica</a:t>
            </a:r>
          </a:p>
          <a:p>
            <a:r>
              <a:rPr lang="it-IT" dirty="0" smtClean="0"/>
              <a:t>Esiste:</a:t>
            </a:r>
          </a:p>
          <a:p>
            <a:pPr lvl="1"/>
            <a:r>
              <a:rPr lang="it-IT" dirty="0" smtClean="0"/>
              <a:t>Un diritto meta-positivo</a:t>
            </a:r>
          </a:p>
          <a:p>
            <a:pPr lvl="1"/>
            <a:r>
              <a:rPr lang="it-IT" dirty="0" smtClean="0"/>
              <a:t>Esso è intrinsecamente valido anche se non posto dal legislatore</a:t>
            </a:r>
          </a:p>
          <a:p>
            <a:pPr lvl="1"/>
            <a:r>
              <a:rPr lang="it-IT" dirty="0" smtClean="0"/>
              <a:t>Esso è assiologicamente superiore al diritto positivo</a:t>
            </a:r>
          </a:p>
          <a:p>
            <a:pPr lvl="1"/>
            <a:r>
              <a:rPr lang="it-IT" dirty="0" smtClean="0"/>
              <a:t>In caso di contrasto col diritto positivo gli è superiore</a:t>
            </a:r>
          </a:p>
          <a:p>
            <a:pPr lvl="1"/>
            <a:r>
              <a:rPr lang="it-IT" dirty="0" smtClean="0"/>
              <a:t>Antigone di Sofocle  (442 a. C.)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489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DIRITTO CANONICO è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1</a:t>
            </a:r>
            <a:r>
              <a:rPr lang="en-US" dirty="0"/>
              <a:t>) </a:t>
            </a:r>
            <a:r>
              <a:rPr lang="en-US" dirty="0" err="1">
                <a:solidFill>
                  <a:srgbClr val="FFFF00"/>
                </a:solidFill>
              </a:rPr>
              <a:t>Ius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divinum</a:t>
            </a:r>
            <a:r>
              <a:rPr lang="en-US" dirty="0">
                <a:solidFill>
                  <a:srgbClr val="FFFF00"/>
                </a:solidFill>
              </a:rPr>
              <a:t> </a:t>
            </a:r>
            <a:endParaRPr lang="en-US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dirty="0" smtClean="0">
                <a:solidFill>
                  <a:srgbClr val="008000"/>
                </a:solidFill>
              </a:rPr>
              <a:t>NATURALE </a:t>
            </a:r>
            <a:r>
              <a:rPr lang="en-US" dirty="0" smtClean="0"/>
              <a:t>(</a:t>
            </a:r>
            <a:r>
              <a:rPr lang="en-US" dirty="0" err="1" smtClean="0"/>
              <a:t>Creazione</a:t>
            </a:r>
            <a:r>
              <a:rPr lang="en-US" dirty="0"/>
              <a:t>) </a:t>
            </a: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POSITIVO</a:t>
            </a:r>
            <a:r>
              <a:rPr lang="en-US" dirty="0" smtClean="0"/>
              <a:t> (</a:t>
            </a:r>
            <a:r>
              <a:rPr lang="en-US" dirty="0" err="1" smtClean="0"/>
              <a:t>Rivelazione</a:t>
            </a:r>
            <a:r>
              <a:rPr lang="en-US" dirty="0" smtClean="0"/>
              <a:t>)</a:t>
            </a:r>
          </a:p>
          <a:p>
            <a:pPr algn="ctr"/>
            <a:r>
              <a:rPr lang="en-US" dirty="0" smtClean="0"/>
              <a:t>	+ </a:t>
            </a:r>
          </a:p>
          <a:p>
            <a:pPr algn="ctr"/>
            <a:r>
              <a:rPr lang="en-US" dirty="0" smtClean="0"/>
              <a:t>2</a:t>
            </a:r>
            <a:r>
              <a:rPr lang="en-US" dirty="0"/>
              <a:t>) </a:t>
            </a:r>
            <a:r>
              <a:rPr lang="en-US" dirty="0" err="1">
                <a:solidFill>
                  <a:schemeClr val="accent4"/>
                </a:solidFill>
              </a:rPr>
              <a:t>Ius</a:t>
            </a:r>
            <a:r>
              <a:rPr lang="en-US" dirty="0">
                <a:solidFill>
                  <a:schemeClr val="accent4"/>
                </a:solidFill>
              </a:rPr>
              <a:t> mere </a:t>
            </a:r>
            <a:r>
              <a:rPr lang="en-US" dirty="0" err="1">
                <a:solidFill>
                  <a:schemeClr val="accent4"/>
                </a:solidFill>
              </a:rPr>
              <a:t>ecclesiasticum</a:t>
            </a:r>
            <a:r>
              <a:rPr lang="en-US" dirty="0"/>
              <a:t>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organizzazione</a:t>
            </a:r>
            <a:r>
              <a:rPr lang="en-US" dirty="0" smtClean="0"/>
              <a:t> </a:t>
            </a:r>
            <a:r>
              <a:rPr lang="en-US" dirty="0" err="1"/>
              <a:t>giuridica</a:t>
            </a:r>
            <a:r>
              <a:rPr lang="en-US" dirty="0"/>
              <a:t> '</a:t>
            </a:r>
            <a:r>
              <a:rPr lang="en-US" dirty="0" err="1" smtClean="0"/>
              <a:t>umana</a:t>
            </a:r>
            <a:r>
              <a:rPr lang="en-US" dirty="0" smtClean="0"/>
              <a:t>’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342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Chiesa ha bisogno del diritto?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dimensione giuridica della fede di Israele e dell’Alleanza in rapporto di continuità tra Antica e Nuova.</a:t>
            </a:r>
          </a:p>
          <a:p>
            <a:r>
              <a:rPr lang="it-IT" dirty="0"/>
              <a:t>Matteo </a:t>
            </a:r>
            <a:r>
              <a:rPr lang="it-IT" dirty="0" smtClean="0"/>
              <a:t>5,17</a:t>
            </a:r>
            <a:r>
              <a:rPr lang="en-US" dirty="0"/>
              <a:t> </a:t>
            </a:r>
            <a:r>
              <a:rPr lang="it-IT" dirty="0" smtClean="0"/>
              <a:t> </a:t>
            </a:r>
            <a:r>
              <a:rPr lang="it-IT" dirty="0"/>
              <a:t>Non pensate che io sia venuto ad abolire la Legge o i Profeti; non son venuto per abolire, ma per dare compimento</a:t>
            </a:r>
            <a:r>
              <a:rPr lang="it-IT" dirty="0" smtClean="0"/>
              <a:t>.</a:t>
            </a:r>
          </a:p>
          <a:p>
            <a:r>
              <a:rPr lang="it-IT" dirty="0" smtClean="0"/>
              <a:t>Galati 6, </a:t>
            </a:r>
            <a:r>
              <a:rPr lang="en-US" b="1" dirty="0"/>
              <a:t>2</a:t>
            </a:r>
            <a:r>
              <a:rPr lang="en-US" dirty="0"/>
              <a:t> </a:t>
            </a:r>
            <a:r>
              <a:rPr lang="en-US" dirty="0" err="1"/>
              <a:t>Portate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pesi</a:t>
            </a:r>
            <a:r>
              <a:rPr lang="en-US" dirty="0"/>
              <a:t>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uni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altri</a:t>
            </a:r>
            <a:r>
              <a:rPr lang="en-US" dirty="0"/>
              <a:t> e </a:t>
            </a:r>
            <a:r>
              <a:rPr lang="en-US" dirty="0" err="1"/>
              <a:t>adempirete</a:t>
            </a:r>
            <a:r>
              <a:rPr lang="en-US" dirty="0"/>
              <a:t> </a:t>
            </a:r>
            <a:r>
              <a:rPr lang="en-US" dirty="0" err="1"/>
              <a:t>così</a:t>
            </a:r>
            <a:r>
              <a:rPr lang="en-US" dirty="0"/>
              <a:t> la </a:t>
            </a:r>
            <a:r>
              <a:rPr lang="en-US" dirty="0" err="1"/>
              <a:t>legge</a:t>
            </a:r>
            <a:r>
              <a:rPr lang="en-US" dirty="0"/>
              <a:t> di Cristo.</a:t>
            </a:r>
          </a:p>
          <a:p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634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Chiesa ha bisogno del diritto?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3374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t-IT" dirty="0"/>
              <a:t>gli scritti del Nuovo Testamento ci consentono di percepire ancor più l'importanza stessa della </a:t>
            </a:r>
            <a:r>
              <a:rPr lang="it-IT" dirty="0">
                <a:solidFill>
                  <a:srgbClr val="FF0000"/>
                </a:solidFill>
              </a:rPr>
              <a:t>disciplina</a:t>
            </a:r>
            <a:r>
              <a:rPr lang="it-IT" dirty="0"/>
              <a:t> e ci fanno meglio comprendere come essa sia più </a:t>
            </a:r>
            <a:r>
              <a:rPr lang="it-IT" dirty="0">
                <a:solidFill>
                  <a:srgbClr val="FF0000"/>
                </a:solidFill>
              </a:rPr>
              <a:t>strettamente congiunta con il carattere salvifico dello stesso messaggio eva</a:t>
            </a:r>
            <a:r>
              <a:rPr lang="it-IT" dirty="0"/>
              <a:t>ngelico</a:t>
            </a:r>
            <a:r>
              <a:rPr lang="it-IT" dirty="0" smtClean="0"/>
              <a:t>. SDL</a:t>
            </a:r>
            <a:endParaRPr lang="en-US" dirty="0"/>
          </a:p>
          <a:p>
            <a:pPr algn="just"/>
            <a:r>
              <a:rPr lang="it-IT" dirty="0" smtClean="0"/>
              <a:t>Le norme non hanno lo “</a:t>
            </a:r>
            <a:r>
              <a:rPr lang="it-IT" dirty="0"/>
              <a:t>scopo in nessun modo di sostituire la fede, la grazia, i carismi e soprattutto la carità dei fedeli nella vita della Chiesa. Al contrario, il suo fine è piuttosto di </a:t>
            </a:r>
            <a:r>
              <a:rPr lang="it-IT" dirty="0">
                <a:solidFill>
                  <a:srgbClr val="FF0000"/>
                </a:solidFill>
              </a:rPr>
              <a:t>creare tale ordine nella società </a:t>
            </a:r>
            <a:r>
              <a:rPr lang="it-IT" dirty="0"/>
              <a:t>ecclesiale che, assegnando il primato all'amore, alla grazia e al carisma, rende più agevole contemporaneamente il loro organico sviluppo nella vita sia della società ecclesiale, sia anche delle singole persone che ad essa </a:t>
            </a:r>
            <a:r>
              <a:rPr lang="it-IT" dirty="0" smtClean="0"/>
              <a:t>appartengono  SDL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96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necessità del diritto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/>
              <a:t>fondato nell'eredità giuridico-legislativa della rivelazione e della tradizione, va riguardato come lo </a:t>
            </a:r>
            <a:r>
              <a:rPr lang="it-IT" dirty="0">
                <a:solidFill>
                  <a:srgbClr val="FF0000"/>
                </a:solidFill>
              </a:rPr>
              <a:t>strumento indispensabile per assicurare il debito ordine sia nella vita individuale e sociale, sia nell'attività stessa della Chiesa</a:t>
            </a:r>
            <a:r>
              <a:rPr lang="it-IT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Chiesa</a:t>
            </a:r>
            <a:r>
              <a:rPr lang="en-US" dirty="0" smtClean="0"/>
              <a:t> come in </a:t>
            </a:r>
            <a:r>
              <a:rPr lang="en-US" dirty="0" err="1" smtClean="0"/>
              <a:t>qualsiasi</a:t>
            </a:r>
            <a:r>
              <a:rPr lang="en-US" dirty="0" smtClean="0"/>
              <a:t> </a:t>
            </a:r>
            <a:r>
              <a:rPr lang="en-US" dirty="0" err="1"/>
              <a:t>complesso</a:t>
            </a:r>
            <a:r>
              <a:rPr lang="en-US" dirty="0"/>
              <a:t> di </a:t>
            </a:r>
            <a:r>
              <a:rPr lang="en-US" dirty="0" err="1"/>
              <a:t>norme</a:t>
            </a:r>
            <a:r>
              <a:rPr lang="en-US" dirty="0"/>
              <a:t> e </a:t>
            </a:r>
            <a:r>
              <a:rPr lang="en-US" dirty="0" err="1"/>
              <a:t>istituzioni</a:t>
            </a:r>
            <a:r>
              <a:rPr lang="en-US" dirty="0"/>
              <a:t>, </a:t>
            </a:r>
            <a:r>
              <a:rPr lang="en-US" dirty="0" err="1"/>
              <a:t>mediante</a:t>
            </a:r>
            <a:r>
              <a:rPr lang="en-US" dirty="0"/>
              <a:t> le </a:t>
            </a:r>
            <a:r>
              <a:rPr lang="en-US" dirty="0" err="1"/>
              <a:t>quali</a:t>
            </a:r>
            <a:r>
              <a:rPr lang="en-US" dirty="0"/>
              <a:t> </a:t>
            </a:r>
            <a:r>
              <a:rPr lang="en-US" dirty="0" err="1"/>
              <a:t>viene</a:t>
            </a:r>
            <a:r>
              <a:rPr lang="en-US" dirty="0"/>
              <a:t> </a:t>
            </a:r>
            <a:r>
              <a:rPr lang="en-US" dirty="0" err="1"/>
              <a:t>regolato</a:t>
            </a:r>
            <a:r>
              <a:rPr lang="en-US" dirty="0"/>
              <a:t> e </a:t>
            </a:r>
            <a:r>
              <a:rPr lang="en-US" dirty="0" err="1"/>
              <a:t>diretto</a:t>
            </a:r>
            <a:r>
              <a:rPr lang="en-US" dirty="0"/>
              <a:t> lo </a:t>
            </a:r>
            <a:r>
              <a:rPr lang="en-US" dirty="0" err="1"/>
              <a:t>svolgimento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vita </a:t>
            </a:r>
            <a:r>
              <a:rPr lang="en-US" dirty="0" err="1"/>
              <a:t>sociale</a:t>
            </a:r>
            <a:r>
              <a:rPr lang="en-US" dirty="0"/>
              <a:t> e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rapporti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singoli</a:t>
            </a:r>
            <a:r>
              <a:rPr lang="en-US" dirty="0" smtClean="0"/>
              <a:t>.</a:t>
            </a:r>
          </a:p>
          <a:p>
            <a:r>
              <a:rPr lang="en-US" dirty="0" err="1"/>
              <a:t>L'ordinamento</a:t>
            </a:r>
            <a:r>
              <a:rPr lang="en-US" dirty="0"/>
              <a:t> di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collettività</a:t>
            </a:r>
            <a:r>
              <a:rPr lang="en-US" dirty="0"/>
              <a:t> </a:t>
            </a:r>
            <a:r>
              <a:rPr lang="en-US" dirty="0" err="1" smtClean="0"/>
              <a:t>è</a:t>
            </a:r>
            <a:r>
              <a:rPr lang="en-US" dirty="0"/>
              <a:t> </a:t>
            </a:r>
            <a:r>
              <a:rPr lang="en-US" dirty="0" err="1" smtClean="0"/>
              <a:t>costituito</a:t>
            </a:r>
            <a:r>
              <a:rPr lang="en-US" dirty="0" smtClean="0"/>
              <a:t> da </a:t>
            </a:r>
            <a:r>
              <a:rPr lang="en-US" dirty="0" err="1" smtClean="0"/>
              <a:t>regole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ciascuna</a:t>
            </a:r>
            <a:r>
              <a:rPr lang="en-US" dirty="0" smtClean="0"/>
              <a:t> </a:t>
            </a:r>
            <a:r>
              <a:rPr lang="en-US" dirty="0" err="1" smtClean="0"/>
              <a:t>concorre</a:t>
            </a:r>
            <a:r>
              <a:rPr lang="en-US" dirty="0" smtClean="0"/>
              <a:t> a </a:t>
            </a:r>
            <a:r>
              <a:rPr lang="en-US" dirty="0" err="1" smtClean="0"/>
              <a:t>disciplinare</a:t>
            </a:r>
            <a:r>
              <a:rPr lang="en-US" dirty="0" smtClean="0"/>
              <a:t> la vita </a:t>
            </a:r>
            <a:r>
              <a:rPr lang="en-US" dirty="0" err="1" smtClean="0"/>
              <a:t>organizzata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comunità</a:t>
            </a:r>
            <a:r>
              <a:rPr lang="en-US" dirty="0" smtClean="0"/>
              <a:t>,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chiama</a:t>
            </a:r>
            <a:r>
              <a:rPr lang="en-US" dirty="0"/>
              <a:t> </a:t>
            </a:r>
            <a:r>
              <a:rPr lang="en-US" dirty="0" smtClean="0">
                <a:solidFill>
                  <a:srgbClr val="FF6600"/>
                </a:solidFill>
              </a:rPr>
              <a:t>NORMA</a:t>
            </a:r>
            <a:r>
              <a:rPr lang="en-US" dirty="0" smtClean="0"/>
              <a:t>; </a:t>
            </a:r>
            <a:r>
              <a:rPr lang="en-US" dirty="0" err="1" smtClean="0"/>
              <a:t>asssicura</a:t>
            </a:r>
            <a:r>
              <a:rPr lang="en-US" dirty="0" smtClean="0"/>
              <a:t> </a:t>
            </a:r>
            <a:r>
              <a:rPr lang="en-US" dirty="0" err="1"/>
              <a:t>l'ordine</a:t>
            </a:r>
            <a:r>
              <a:rPr lang="en-US" dirty="0"/>
              <a:t> di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 smtClean="0"/>
              <a:t>società</a:t>
            </a:r>
            <a:r>
              <a:rPr lang="en-US" dirty="0" smtClean="0"/>
              <a:t>, </a:t>
            </a:r>
            <a:r>
              <a:rPr lang="en-US" dirty="0" err="1"/>
              <a:t>rappresenta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"</a:t>
            </a:r>
            <a:r>
              <a:rPr lang="en-US" dirty="0" err="1"/>
              <a:t>diritto</a:t>
            </a:r>
            <a:r>
              <a:rPr lang="en-US" dirty="0"/>
              <a:t>" di </a:t>
            </a:r>
            <a:r>
              <a:rPr lang="en-US" dirty="0" err="1"/>
              <a:t>quella</a:t>
            </a:r>
            <a:r>
              <a:rPr lang="en-US" dirty="0"/>
              <a:t> </a:t>
            </a:r>
            <a:r>
              <a:rPr lang="en-US" dirty="0" err="1"/>
              <a:t>società</a:t>
            </a:r>
            <a:r>
              <a:rPr lang="en-US" dirty="0"/>
              <a:t>, </a:t>
            </a:r>
            <a:r>
              <a:rPr lang="en-US" dirty="0" err="1"/>
              <a:t>ciascuna</a:t>
            </a:r>
            <a:r>
              <a:rPr lang="en-US" dirty="0"/>
              <a:t> di </a:t>
            </a:r>
            <a:r>
              <a:rPr lang="en-US" dirty="0" err="1"/>
              <a:t>tali</a:t>
            </a:r>
            <a:r>
              <a:rPr lang="en-US" dirty="0"/>
              <a:t> </a:t>
            </a:r>
            <a:r>
              <a:rPr lang="en-US" dirty="0" err="1"/>
              <a:t>norme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dice </a:t>
            </a:r>
            <a:r>
              <a:rPr lang="en-US" dirty="0" err="1"/>
              <a:t>giuridica</a:t>
            </a:r>
            <a:r>
              <a:rPr lang="en-US" dirty="0"/>
              <a:t>.</a:t>
            </a:r>
          </a:p>
          <a:p>
            <a:endParaRPr lang="it-IT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4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IL DIRITTO NELLA CHIESA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Il </a:t>
            </a:r>
            <a:r>
              <a:rPr lang="en-US" dirty="0" err="1"/>
              <a:t>complesso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norme</a:t>
            </a:r>
            <a:r>
              <a:rPr lang="en-US" dirty="0"/>
              <a:t> da cui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costituito</a:t>
            </a:r>
            <a:r>
              <a:rPr lang="en-US" dirty="0"/>
              <a:t> </a:t>
            </a:r>
            <a:r>
              <a:rPr lang="en-US" dirty="0" err="1"/>
              <a:t>ciascun</a:t>
            </a:r>
            <a:r>
              <a:rPr lang="en-US" dirty="0"/>
              <a:t> </a:t>
            </a:r>
            <a:r>
              <a:rPr lang="en-US" dirty="0" err="1"/>
              <a:t>ordinamento</a:t>
            </a:r>
            <a:r>
              <a:rPr lang="en-US" dirty="0"/>
              <a:t> </a:t>
            </a:r>
            <a:r>
              <a:rPr lang="en-US" dirty="0" err="1"/>
              <a:t>giuridico</a:t>
            </a:r>
            <a:r>
              <a:rPr lang="en-US" dirty="0"/>
              <a:t> </a:t>
            </a:r>
            <a:r>
              <a:rPr lang="en-US" dirty="0" err="1"/>
              <a:t>rappresenta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diritto</a:t>
            </a:r>
            <a:r>
              <a:rPr lang="en-US" dirty="0"/>
              <a:t> </a:t>
            </a:r>
            <a:r>
              <a:rPr lang="en-US" dirty="0" err="1"/>
              <a:t>positivo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quella</a:t>
            </a:r>
            <a:r>
              <a:rPr lang="en-US" dirty="0"/>
              <a:t> </a:t>
            </a:r>
            <a:r>
              <a:rPr lang="en-US" dirty="0" err="1" smtClean="0"/>
              <a:t>società</a:t>
            </a:r>
            <a:endParaRPr lang="it-IT" dirty="0" smtClean="0"/>
          </a:p>
          <a:p>
            <a:r>
              <a:rPr lang="it-IT" dirty="0" smtClean="0"/>
              <a:t> “Perciò</a:t>
            </a:r>
            <a:r>
              <a:rPr lang="it-IT" dirty="0"/>
              <a:t>, oltre a contenere gli elementi fondamentali della struttura gerarchica e organica della Chiesa quali furono stabiliti dal suo </a:t>
            </a:r>
            <a:r>
              <a:rPr lang="it-IT" dirty="0" err="1"/>
              <a:t>divin</a:t>
            </a:r>
            <a:r>
              <a:rPr lang="it-IT" dirty="0"/>
              <a:t> Fondatore oppure radicati nella tradizione apostolica, o in ogni caso antichissima, e oltre alle principali norme concernenti l'esercizio del triplice ufficio affidato alla stessa Chiesa, il Codice deve definire anche alcune regole e norme di </a:t>
            </a:r>
            <a:r>
              <a:rPr lang="it-IT" dirty="0" smtClean="0"/>
              <a:t>comportamento”. </a:t>
            </a:r>
            <a:r>
              <a:rPr lang="it-IT" dirty="0"/>
              <a:t>SDL</a:t>
            </a: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503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FORME DI </a:t>
            </a:r>
            <a:r>
              <a:rPr lang="it-IT" dirty="0" smtClean="0">
                <a:solidFill>
                  <a:srgbClr val="FF6600"/>
                </a:solidFill>
              </a:rPr>
              <a:t>OPPOSIZIONE</a:t>
            </a:r>
            <a:r>
              <a:rPr lang="it-IT" dirty="0" smtClean="0"/>
              <a:t> AL DIRITTO CANONICO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/>
              <a:t>opposizione</a:t>
            </a:r>
            <a:r>
              <a:rPr lang="en-US" dirty="0"/>
              <a:t> </a:t>
            </a:r>
            <a:r>
              <a:rPr lang="en-US" dirty="0" smtClean="0">
                <a:solidFill>
                  <a:srgbClr val="FF6600"/>
                </a:solidFill>
              </a:rPr>
              <a:t>MANICHEA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(</a:t>
            </a:r>
            <a:r>
              <a:rPr lang="en-US" dirty="0" err="1" smtClean="0"/>
              <a:t>dallo</a:t>
            </a:r>
            <a:r>
              <a:rPr lang="en-US" dirty="0" smtClean="0"/>
              <a:t> </a:t>
            </a:r>
            <a:r>
              <a:rPr lang="en-US" dirty="0" err="1" smtClean="0"/>
              <a:t>gnosticismo</a:t>
            </a:r>
            <a:r>
              <a:rPr lang="en-US" dirty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catari</a:t>
            </a:r>
            <a:r>
              <a:rPr lang="en-US" dirty="0"/>
              <a:t>, </a:t>
            </a:r>
            <a:r>
              <a:rPr lang="en-US" dirty="0" err="1"/>
              <a:t>albigesi</a:t>
            </a:r>
            <a:r>
              <a:rPr lang="en-US" dirty="0"/>
              <a:t>, etc.). </a:t>
            </a:r>
            <a:r>
              <a:rPr lang="en-US" dirty="0" err="1" smtClean="0"/>
              <a:t>mondo</a:t>
            </a:r>
            <a:r>
              <a:rPr lang="en-US" dirty="0" smtClean="0"/>
              <a:t> =  </a:t>
            </a:r>
            <a:r>
              <a:rPr lang="en-US" dirty="0" err="1"/>
              <a:t>sede</a:t>
            </a:r>
            <a:r>
              <a:rPr lang="en-US" dirty="0"/>
              <a:t> del male,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/>
              <a:t>stessa</a:t>
            </a:r>
            <a:r>
              <a:rPr lang="en-US" dirty="0"/>
              <a:t> </a:t>
            </a:r>
            <a:r>
              <a:rPr lang="en-US" dirty="0" err="1"/>
              <a:t>incarnazione</a:t>
            </a:r>
            <a:r>
              <a:rPr lang="en-US" dirty="0" smtClean="0"/>
              <a:t>, ci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adoperera</a:t>
            </a:r>
            <a:r>
              <a:rPr lang="en-US" dirty="0" smtClean="0"/>
              <a:t> </a:t>
            </a:r>
            <a:r>
              <a:rPr lang="en-US" dirty="0"/>
              <a:t>per </a:t>
            </a:r>
            <a:r>
              <a:rPr lang="en-US" dirty="0" err="1"/>
              <a:t>fuggirlo</a:t>
            </a:r>
            <a:r>
              <a:rPr lang="en-US" dirty="0"/>
              <a:t> </a:t>
            </a:r>
            <a:r>
              <a:rPr lang="en-US" dirty="0" err="1" smtClean="0"/>
              <a:t>quindi</a:t>
            </a:r>
            <a:r>
              <a:rPr lang="en-US" dirty="0" smtClean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cristiano</a:t>
            </a:r>
            <a:r>
              <a:rPr lang="en-US" dirty="0"/>
              <a:t> </a:t>
            </a:r>
            <a:r>
              <a:rPr lang="en-US" dirty="0" err="1"/>
              <a:t>rinuncia</a:t>
            </a:r>
            <a:r>
              <a:rPr lang="en-US" dirty="0"/>
              <a:t> a </a:t>
            </a:r>
            <a:r>
              <a:rPr lang="en-US" dirty="0" err="1"/>
              <a:t>vivere</a:t>
            </a:r>
            <a:r>
              <a:rPr lang="en-US" dirty="0"/>
              <a:t> “</a:t>
            </a:r>
            <a:r>
              <a:rPr lang="en-US" dirty="0" err="1"/>
              <a:t>mondanamente</a:t>
            </a:r>
            <a:r>
              <a:rPr lang="en-US" dirty="0"/>
              <a:t>”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abbandona</a:t>
            </a:r>
            <a:r>
              <a:rPr lang="en-US" dirty="0" smtClean="0"/>
              <a:t> </a:t>
            </a:r>
            <a:r>
              <a:rPr lang="en-US" dirty="0" err="1" smtClean="0"/>
              <a:t>anche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/>
              <a:t>diritto</a:t>
            </a:r>
            <a:r>
              <a:rPr lang="en-US" dirty="0"/>
              <a:t> come </a:t>
            </a:r>
            <a:r>
              <a:rPr lang="en-US" dirty="0" err="1"/>
              <a:t>strumento</a:t>
            </a:r>
            <a:r>
              <a:rPr lang="en-US" dirty="0"/>
              <a:t> di </a:t>
            </a:r>
            <a:r>
              <a:rPr lang="en-US" dirty="0" err="1"/>
              <a:t>organizzazione</a:t>
            </a:r>
            <a:r>
              <a:rPr lang="en-US" dirty="0"/>
              <a:t> </a:t>
            </a:r>
            <a:r>
              <a:rPr lang="en-US" dirty="0" err="1"/>
              <a:t>sociale</a:t>
            </a:r>
            <a:r>
              <a:rPr lang="en-US" dirty="0"/>
              <a:t>.</a:t>
            </a:r>
          </a:p>
          <a:p>
            <a:pPr algn="just"/>
            <a:r>
              <a:rPr lang="it-IT" dirty="0" smtClean="0"/>
              <a:t>O</a:t>
            </a:r>
            <a:r>
              <a:rPr lang="en-US" dirty="0" err="1" smtClean="0"/>
              <a:t>pposizione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6600"/>
                </a:solidFill>
              </a:rPr>
              <a:t>CONCILIARISTA</a:t>
            </a:r>
            <a:r>
              <a:rPr lang="en-US" dirty="0" smtClean="0"/>
              <a:t> –</a:t>
            </a:r>
            <a:r>
              <a:rPr lang="en-US" dirty="0"/>
              <a:t> </a:t>
            </a:r>
            <a:r>
              <a:rPr lang="en-US" dirty="0" err="1" smtClean="0"/>
              <a:t>viene</a:t>
            </a:r>
            <a:r>
              <a:rPr lang="en-US" dirty="0" smtClean="0"/>
              <a:t> </a:t>
            </a:r>
            <a:r>
              <a:rPr lang="en-US" dirty="0" err="1" smtClean="0"/>
              <a:t>dall'opposizione</a:t>
            </a:r>
            <a:r>
              <a:rPr lang="en-US" dirty="0" smtClean="0"/>
              <a:t> al  </a:t>
            </a:r>
            <a:r>
              <a:rPr lang="en-US" dirty="0" err="1"/>
              <a:t>papato</a:t>
            </a:r>
            <a:r>
              <a:rPr lang="en-US" dirty="0"/>
              <a:t> </a:t>
            </a:r>
            <a:r>
              <a:rPr lang="en-US" dirty="0" smtClean="0"/>
              <a:t>per far </a:t>
            </a:r>
            <a:r>
              <a:rPr lang="en-US" dirty="0" err="1" smtClean="0"/>
              <a:t>prevalere</a:t>
            </a:r>
            <a:r>
              <a:rPr lang="en-US" dirty="0" smtClean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Concilio</a:t>
            </a:r>
            <a:r>
              <a:rPr lang="en-US" dirty="0"/>
              <a:t>, </a:t>
            </a:r>
            <a:r>
              <a:rPr lang="en-US" dirty="0" err="1"/>
              <a:t>inteso</a:t>
            </a:r>
            <a:r>
              <a:rPr lang="en-US" dirty="0"/>
              <a:t> come </a:t>
            </a:r>
            <a:r>
              <a:rPr lang="en-US" dirty="0" err="1"/>
              <a:t>insieme</a:t>
            </a:r>
            <a:r>
              <a:rPr lang="en-US" dirty="0"/>
              <a:t> di </a:t>
            </a:r>
            <a:r>
              <a:rPr lang="en-US" dirty="0" err="1"/>
              <a:t>tutti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vescovi</a:t>
            </a:r>
            <a:r>
              <a:rPr lang="en-US" dirty="0" smtClean="0"/>
              <a:t>, </a:t>
            </a:r>
            <a:r>
              <a:rPr lang="en-US" dirty="0" err="1" smtClean="0"/>
              <a:t>favorendo</a:t>
            </a:r>
            <a:r>
              <a:rPr lang="en-US" dirty="0" smtClean="0"/>
              <a:t> </a:t>
            </a:r>
            <a:r>
              <a:rPr lang="en-US" dirty="0" err="1" smtClean="0"/>
              <a:t>l'opinione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volta</a:t>
            </a:r>
            <a:r>
              <a:rPr lang="en-US" dirty="0"/>
              <a:t> in </a:t>
            </a:r>
            <a:r>
              <a:rPr lang="en-US" dirty="0" err="1"/>
              <a:t>volta</a:t>
            </a:r>
            <a:r>
              <a:rPr lang="en-US" dirty="0"/>
              <a:t> </a:t>
            </a:r>
            <a:r>
              <a:rPr lang="en-US" dirty="0" err="1"/>
              <a:t>espressa</a:t>
            </a:r>
            <a:r>
              <a:rPr lang="en-US" dirty="0"/>
              <a:t> dal </a:t>
            </a:r>
            <a:r>
              <a:rPr lang="en-US" dirty="0" err="1"/>
              <a:t>Concilio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 err="1"/>
              <a:t>P</a:t>
            </a:r>
            <a:r>
              <a:rPr lang="en-US" dirty="0" err="1" smtClean="0"/>
              <a:t>osizione</a:t>
            </a:r>
            <a:r>
              <a:rPr lang="en-US" dirty="0" smtClean="0"/>
              <a:t> </a:t>
            </a:r>
            <a:r>
              <a:rPr lang="en-US" dirty="0" err="1" smtClean="0"/>
              <a:t>superata</a:t>
            </a:r>
            <a:r>
              <a:rPr lang="en-US" dirty="0" smtClean="0"/>
              <a:t> </a:t>
            </a:r>
            <a:r>
              <a:rPr lang="en-US" dirty="0"/>
              <a:t>dal </a:t>
            </a:r>
            <a:r>
              <a:rPr lang="en-US" dirty="0" err="1"/>
              <a:t>Concilio</a:t>
            </a:r>
            <a:r>
              <a:rPr lang="en-US" dirty="0"/>
              <a:t> </a:t>
            </a:r>
            <a:r>
              <a:rPr lang="en-US" dirty="0" err="1"/>
              <a:t>Vaticano</a:t>
            </a:r>
            <a:r>
              <a:rPr lang="en-US" dirty="0"/>
              <a:t> I (1869-1870)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FORME DI </a:t>
            </a:r>
            <a:r>
              <a:rPr lang="it-IT" dirty="0" smtClean="0">
                <a:solidFill>
                  <a:srgbClr val="FF6600"/>
                </a:solidFill>
              </a:rPr>
              <a:t>OPPOSIZIONE</a:t>
            </a:r>
            <a:r>
              <a:rPr lang="it-IT" dirty="0" smtClean="0"/>
              <a:t> AL DIRITTO CANONICO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opposizione</a:t>
            </a:r>
            <a:r>
              <a:rPr lang="en-US" dirty="0"/>
              <a:t> </a:t>
            </a:r>
            <a:r>
              <a:rPr lang="en-US" dirty="0" smtClean="0">
                <a:solidFill>
                  <a:srgbClr val="FF6600"/>
                </a:solidFill>
              </a:rPr>
              <a:t>SPIRITUALISTA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 smtClean="0"/>
              <a:t>ritiene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/>
              <a:t>diritto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 smtClean="0"/>
              <a:t>sovrastruttura</a:t>
            </a:r>
            <a:r>
              <a:rPr lang="en-US" dirty="0" smtClean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 smtClean="0"/>
              <a:t>soffoca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purezza</a:t>
            </a:r>
            <a:r>
              <a:rPr lang="en-US" dirty="0"/>
              <a:t> </a:t>
            </a:r>
            <a:r>
              <a:rPr lang="en-US" dirty="0" err="1"/>
              <a:t>evangelica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Chiesa</a:t>
            </a:r>
            <a:r>
              <a:rPr lang="en-US" dirty="0"/>
              <a:t>, </a:t>
            </a:r>
            <a:r>
              <a:rPr lang="en-US" dirty="0" err="1"/>
              <a:t>attraverso</a:t>
            </a:r>
            <a:r>
              <a:rPr lang="en-US" dirty="0"/>
              <a:t> </a:t>
            </a:r>
            <a:r>
              <a:rPr lang="en-US" dirty="0" err="1"/>
              <a:t>prescrizioni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regole</a:t>
            </a:r>
            <a:r>
              <a:rPr lang="en-US" dirty="0" smtClean="0"/>
              <a:t>. “</a:t>
            </a:r>
            <a:r>
              <a:rPr lang="en-US" dirty="0" err="1"/>
              <a:t>carismatismo</a:t>
            </a:r>
            <a:r>
              <a:rPr lang="en-US" dirty="0"/>
              <a:t>” </a:t>
            </a:r>
            <a:r>
              <a:rPr lang="en-US" dirty="0" err="1"/>
              <a:t>eccessivo</a:t>
            </a:r>
            <a:r>
              <a:rPr lang="en-US" dirty="0"/>
              <a:t>, </a:t>
            </a:r>
            <a:r>
              <a:rPr lang="en-US" dirty="0" err="1" smtClean="0"/>
              <a:t>brama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ritorno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“</a:t>
            </a:r>
            <a:r>
              <a:rPr lang="en-US" dirty="0" err="1"/>
              <a:t>Chiesa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origini</a:t>
            </a:r>
            <a:r>
              <a:rPr lang="en-US" dirty="0"/>
              <a:t>”, </a:t>
            </a:r>
            <a:r>
              <a:rPr lang="en-US" dirty="0" err="1" smtClean="0"/>
              <a:t>evangelicamente</a:t>
            </a:r>
            <a:r>
              <a:rPr lang="en-US" dirty="0"/>
              <a:t> </a:t>
            </a:r>
            <a:r>
              <a:rPr lang="en-US" dirty="0" err="1" smtClean="0"/>
              <a:t>perfetta</a:t>
            </a:r>
            <a:r>
              <a:rPr lang="en-US" dirty="0" smtClean="0"/>
              <a:t> </a:t>
            </a:r>
            <a:r>
              <a:rPr lang="en-US" dirty="0" err="1"/>
              <a:t>rispetto</a:t>
            </a:r>
            <a:r>
              <a:rPr lang="en-US" dirty="0"/>
              <a:t> a </a:t>
            </a:r>
            <a:r>
              <a:rPr lang="en-US" dirty="0" err="1"/>
              <a:t>quella</a:t>
            </a:r>
            <a:r>
              <a:rPr lang="en-US" dirty="0"/>
              <a:t> </a:t>
            </a:r>
            <a:r>
              <a:rPr lang="en-US" dirty="0" err="1"/>
              <a:t>attuale</a:t>
            </a:r>
            <a:r>
              <a:rPr lang="en-US" dirty="0"/>
              <a:t>, </a:t>
            </a:r>
            <a:r>
              <a:rPr lang="en-US" dirty="0" err="1"/>
              <a:t>secolarizzata</a:t>
            </a:r>
            <a:r>
              <a:rPr lang="en-US" dirty="0"/>
              <a:t>, </a:t>
            </a:r>
            <a:r>
              <a:rPr lang="en-US" dirty="0" err="1"/>
              <a:t>mondana</a:t>
            </a:r>
            <a:r>
              <a:rPr lang="en-US" dirty="0"/>
              <a:t> e </a:t>
            </a:r>
            <a:r>
              <a:rPr lang="en-US" dirty="0" err="1" smtClean="0"/>
              <a:t>giuridicizzata</a:t>
            </a:r>
            <a:r>
              <a:rPr lang="en-US" dirty="0"/>
              <a:t>. In </a:t>
            </a:r>
            <a:r>
              <a:rPr lang="en-US" dirty="0" err="1" smtClean="0"/>
              <a:t>questavisione</a:t>
            </a:r>
            <a:r>
              <a:rPr lang="en-US" dirty="0" smtClean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diritto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visto</a:t>
            </a:r>
            <a:r>
              <a:rPr lang="en-US" dirty="0"/>
              <a:t> in </a:t>
            </a:r>
            <a:r>
              <a:rPr lang="en-US" dirty="0" err="1" smtClean="0"/>
              <a:t>contrapposizione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</a:t>
            </a:r>
            <a:r>
              <a:rPr lang="en-US" dirty="0" err="1" smtClean="0"/>
              <a:t>carità</a:t>
            </a:r>
            <a:r>
              <a:rPr lang="en-US" dirty="0" smtClean="0"/>
              <a:t>. </a:t>
            </a:r>
            <a:r>
              <a:rPr lang="en-US" dirty="0" err="1" smtClean="0"/>
              <a:t>Posizione</a:t>
            </a:r>
            <a:r>
              <a:rPr lang="en-US" dirty="0" smtClean="0"/>
              <a:t> </a:t>
            </a:r>
            <a:r>
              <a:rPr lang="en-US" dirty="0" err="1" smtClean="0"/>
              <a:t>raramente</a:t>
            </a:r>
            <a:r>
              <a:rPr lang="en-US" dirty="0" smtClean="0"/>
              <a:t> </a:t>
            </a:r>
            <a:r>
              <a:rPr lang="en-US" dirty="0" err="1" smtClean="0"/>
              <a:t>sostenuta</a:t>
            </a:r>
            <a:r>
              <a:rPr lang="en-US" dirty="0" smtClean="0"/>
              <a:t> in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rigoroso</a:t>
            </a:r>
            <a:r>
              <a:rPr lang="en-US" dirty="0" smtClean="0"/>
              <a:t> </a:t>
            </a:r>
            <a:r>
              <a:rPr lang="en-US" dirty="0" err="1"/>
              <a:t>ed</a:t>
            </a:r>
            <a:r>
              <a:rPr lang="en-US" dirty="0"/>
              <a:t> </a:t>
            </a:r>
            <a:r>
              <a:rPr lang="en-US" dirty="0" err="1"/>
              <a:t>esplicito</a:t>
            </a:r>
            <a:r>
              <a:rPr lang="en-US" dirty="0"/>
              <a:t>,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/>
              <a:t>esprime</a:t>
            </a:r>
            <a:r>
              <a:rPr lang="en-US" dirty="0"/>
              <a:t> per lo </a:t>
            </a:r>
            <a:r>
              <a:rPr lang="en-US" dirty="0" err="1"/>
              <a:t>più</a:t>
            </a:r>
            <a:r>
              <a:rPr lang="en-US" dirty="0"/>
              <a:t> in un </a:t>
            </a:r>
            <a:r>
              <a:rPr lang="en-US" dirty="0" err="1" smtClean="0"/>
              <a:t>atteggiamento</a:t>
            </a:r>
            <a:r>
              <a:rPr lang="en-US" dirty="0"/>
              <a:t> </a:t>
            </a:r>
            <a:r>
              <a:rPr lang="en-US" dirty="0" err="1" smtClean="0"/>
              <a:t>pratico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/>
              <a:t>decisa</a:t>
            </a:r>
            <a:r>
              <a:rPr lang="en-US" dirty="0"/>
              <a:t> </a:t>
            </a:r>
            <a:r>
              <a:rPr lang="en-US" dirty="0" err="1"/>
              <a:t>insofferenza</a:t>
            </a:r>
            <a:r>
              <a:rPr lang="en-US" dirty="0"/>
              <a:t> o di </a:t>
            </a:r>
            <a:r>
              <a:rPr lang="en-US" dirty="0" err="1"/>
              <a:t>totale</a:t>
            </a:r>
            <a:r>
              <a:rPr lang="en-US" dirty="0"/>
              <a:t> </a:t>
            </a:r>
            <a:r>
              <a:rPr lang="en-US" dirty="0" err="1"/>
              <a:t>indifferenza</a:t>
            </a:r>
            <a:r>
              <a:rPr lang="en-US" dirty="0"/>
              <a:t> </a:t>
            </a:r>
            <a:r>
              <a:rPr lang="en-US" dirty="0" err="1"/>
              <a:t>nei</a:t>
            </a:r>
            <a:r>
              <a:rPr lang="en-US" dirty="0"/>
              <a:t> </a:t>
            </a:r>
            <a:r>
              <a:rPr lang="en-US" dirty="0" err="1"/>
              <a:t>confronti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dimensione</a:t>
            </a:r>
            <a:r>
              <a:rPr lang="en-US" dirty="0"/>
              <a:t> </a:t>
            </a:r>
            <a:r>
              <a:rPr lang="en-US" dirty="0" err="1" smtClean="0"/>
              <a:t>giuridica</a:t>
            </a:r>
            <a:r>
              <a:rPr lang="en-US" dirty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/>
              <a:t>vita </a:t>
            </a:r>
            <a:r>
              <a:rPr lang="en-US" dirty="0" err="1"/>
              <a:t>ecclesiale</a:t>
            </a:r>
            <a:r>
              <a:rPr lang="en-US" dirty="0"/>
              <a:t>, di </a:t>
            </a:r>
            <a:r>
              <a:rPr lang="en-US" dirty="0" err="1"/>
              <a:t>fatto</a:t>
            </a:r>
            <a:r>
              <a:rPr lang="en-US" dirty="0"/>
              <a:t> </a:t>
            </a:r>
            <a:r>
              <a:rPr lang="en-US" dirty="0" err="1"/>
              <a:t>considerata</a:t>
            </a:r>
            <a:r>
              <a:rPr lang="en-US" dirty="0"/>
              <a:t> come </a:t>
            </a:r>
            <a:r>
              <a:rPr lang="en-US" dirty="0" err="1"/>
              <a:t>nociva</a:t>
            </a:r>
            <a:r>
              <a:rPr lang="en-US" dirty="0"/>
              <a:t> o </a:t>
            </a:r>
            <a:r>
              <a:rPr lang="en-US" dirty="0" err="1"/>
              <a:t>almeno</a:t>
            </a:r>
            <a:r>
              <a:rPr lang="en-US" dirty="0"/>
              <a:t> inutile.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715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FORME DI </a:t>
            </a:r>
            <a:r>
              <a:rPr lang="it-IT" dirty="0">
                <a:solidFill>
                  <a:srgbClr val="FF6600"/>
                </a:solidFill>
              </a:rPr>
              <a:t>OPPOSIZIONE</a:t>
            </a:r>
            <a:r>
              <a:rPr lang="it-IT" dirty="0"/>
              <a:t> AL DIRITTO CANONICO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 smtClean="0"/>
              <a:t>O</a:t>
            </a:r>
            <a:r>
              <a:rPr lang="en-US" dirty="0" err="1" smtClean="0"/>
              <a:t>pposizione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6600"/>
                </a:solidFill>
              </a:rPr>
              <a:t>POSITIVISTA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err="1"/>
              <a:t>specialmente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smtClean="0"/>
              <a:t>XIX </a:t>
            </a:r>
            <a:r>
              <a:rPr lang="en-US" dirty="0"/>
              <a:t>e XX </a:t>
            </a:r>
            <a:r>
              <a:rPr lang="en-US" dirty="0" err="1"/>
              <a:t>secolo</a:t>
            </a:r>
            <a:r>
              <a:rPr lang="en-US" dirty="0"/>
              <a:t> </a:t>
            </a:r>
            <a:r>
              <a:rPr lang="en-US" dirty="0" err="1" smtClean="0"/>
              <a:t>fparti</a:t>
            </a:r>
            <a:r>
              <a:rPr lang="en-US" dirty="0" smtClean="0"/>
              <a:t> </a:t>
            </a:r>
            <a:r>
              <a:rPr lang="en-US" dirty="0" err="1" smtClean="0"/>
              <a:t>contesta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reale</a:t>
            </a:r>
            <a:r>
              <a:rPr lang="en-US" dirty="0"/>
              <a:t> </a:t>
            </a:r>
            <a:r>
              <a:rPr lang="en-US" dirty="0" err="1"/>
              <a:t>giuridicità</a:t>
            </a:r>
            <a:r>
              <a:rPr lang="en-US" dirty="0"/>
              <a:t> del </a:t>
            </a:r>
            <a:r>
              <a:rPr lang="en-US" dirty="0" err="1"/>
              <a:t>diritto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Chiesa</a:t>
            </a:r>
            <a:r>
              <a:rPr lang="en-US" dirty="0"/>
              <a:t>, in base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convinzione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smtClean="0"/>
              <a:t>non </a:t>
            </a:r>
            <a:r>
              <a:rPr lang="en-US" dirty="0" err="1" smtClean="0"/>
              <a:t>siano</a:t>
            </a:r>
            <a:r>
              <a:rPr lang="en-US" dirty="0" smtClean="0"/>
              <a:t> </a:t>
            </a:r>
            <a:r>
              <a:rPr lang="en-US" dirty="0" err="1" smtClean="0"/>
              <a:t>possibili</a:t>
            </a:r>
            <a:r>
              <a:rPr lang="en-US" dirty="0" smtClean="0"/>
              <a:t> </a:t>
            </a:r>
            <a:r>
              <a:rPr lang="en-US" dirty="0" err="1" smtClean="0"/>
              <a:t>altri</a:t>
            </a:r>
            <a:r>
              <a:rPr lang="en-US" dirty="0" smtClean="0"/>
              <a:t> </a:t>
            </a:r>
            <a:r>
              <a:rPr lang="en-US" dirty="0" err="1"/>
              <a:t>diritti</a:t>
            </a:r>
            <a:r>
              <a:rPr lang="en-US" dirty="0"/>
              <a:t> al di </a:t>
            </a:r>
            <a:r>
              <a:rPr lang="en-US" dirty="0" err="1"/>
              <a:t>fuori</a:t>
            </a:r>
            <a:r>
              <a:rPr lang="en-US" dirty="0"/>
              <a:t> di </a:t>
            </a:r>
            <a:r>
              <a:rPr lang="en-US" dirty="0" err="1"/>
              <a:t>quelli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Stati</a:t>
            </a:r>
            <a:r>
              <a:rPr lang="en-US" dirty="0"/>
              <a:t>. </a:t>
            </a:r>
            <a:r>
              <a:rPr lang="en-US" dirty="0" err="1"/>
              <a:t>L'obiezione</a:t>
            </a:r>
            <a:r>
              <a:rPr lang="en-US" dirty="0"/>
              <a:t> di </a:t>
            </a:r>
            <a:r>
              <a:rPr lang="en-US" dirty="0" err="1"/>
              <a:t>costoro</a:t>
            </a:r>
            <a:r>
              <a:rPr lang="en-US" dirty="0"/>
              <a:t> </a:t>
            </a:r>
            <a:r>
              <a:rPr lang="en-US" dirty="0" err="1" smtClean="0"/>
              <a:t>considera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Chiesa</a:t>
            </a:r>
            <a:r>
              <a:rPr lang="en-US" dirty="0"/>
              <a:t> </a:t>
            </a:r>
            <a:r>
              <a:rPr lang="en-US" dirty="0" smtClean="0"/>
              <a:t>solo </a:t>
            </a:r>
            <a:r>
              <a:rPr lang="en-US" dirty="0" err="1" smtClean="0"/>
              <a:t>un'associazione</a:t>
            </a:r>
            <a:r>
              <a:rPr lang="en-US" dirty="0" smtClean="0"/>
              <a:t> </a:t>
            </a:r>
            <a:r>
              <a:rPr lang="en-US" dirty="0" err="1"/>
              <a:t>privata</a:t>
            </a:r>
            <a:r>
              <a:rPr lang="en-US" dirty="0"/>
              <a:t>, e in </a:t>
            </a:r>
            <a:r>
              <a:rPr lang="en-US" dirty="0" err="1"/>
              <a:t>questa</a:t>
            </a:r>
            <a:r>
              <a:rPr lang="en-US" dirty="0"/>
              <a:t> </a:t>
            </a:r>
            <a:r>
              <a:rPr lang="en-US" dirty="0" err="1"/>
              <a:t>prospettiva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 smtClean="0"/>
              <a:t>suo</a:t>
            </a:r>
            <a:r>
              <a:rPr lang="en-US" dirty="0" smtClean="0"/>
              <a:t> </a:t>
            </a:r>
            <a:r>
              <a:rPr lang="en-US" dirty="0" err="1"/>
              <a:t>ordinamento</a:t>
            </a:r>
            <a:r>
              <a:rPr lang="en-US" dirty="0"/>
              <a:t> </a:t>
            </a:r>
            <a:r>
              <a:rPr lang="en-US" dirty="0" smtClean="0"/>
              <a:t>non </a:t>
            </a:r>
            <a:r>
              <a:rPr lang="en-US" dirty="0" err="1" smtClean="0"/>
              <a:t>è</a:t>
            </a:r>
            <a:r>
              <a:rPr lang="en-US" dirty="0" smtClean="0"/>
              <a:t> </a:t>
            </a:r>
            <a:r>
              <a:rPr lang="en-US" dirty="0" err="1" smtClean="0"/>
              <a:t>considerato</a:t>
            </a:r>
            <a:r>
              <a:rPr lang="en-US" dirty="0" smtClean="0"/>
              <a:t> </a:t>
            </a:r>
            <a:r>
              <a:rPr lang="en-US" dirty="0" err="1" smtClean="0"/>
              <a:t>originario</a:t>
            </a:r>
            <a:r>
              <a:rPr lang="en-US" dirty="0" smtClean="0"/>
              <a:t> .</a:t>
            </a: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5725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LE </a:t>
            </a:r>
            <a:r>
              <a:rPr lang="it-IT" dirty="0" smtClean="0">
                <a:solidFill>
                  <a:srgbClr val="008000"/>
                </a:solidFill>
              </a:rPr>
              <a:t>RAGIONI</a:t>
            </a:r>
            <a:r>
              <a:rPr lang="it-IT" dirty="0" smtClean="0"/>
              <a:t> DEL DIRITTO NELLA VITA DELLA CHIESA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 smtClean="0"/>
              <a:t>Codice</a:t>
            </a:r>
            <a:r>
              <a:rPr lang="en-US" dirty="0" smtClean="0"/>
              <a:t> e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diritto</a:t>
            </a:r>
            <a:r>
              <a:rPr lang="en-US" dirty="0" smtClean="0"/>
              <a:t> </a:t>
            </a:r>
            <a:r>
              <a:rPr lang="en-US" dirty="0" err="1" smtClean="0"/>
              <a:t>mira</a:t>
            </a:r>
            <a:r>
              <a:rPr lang="en-US" dirty="0" smtClean="0"/>
              <a:t> </a:t>
            </a:r>
            <a:r>
              <a:rPr lang="en-US" dirty="0"/>
              <a:t>ad </a:t>
            </a:r>
            <a:r>
              <a:rPr lang="en-US" dirty="0" err="1"/>
              <a:t>instaurare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società</a:t>
            </a:r>
            <a:r>
              <a:rPr lang="en-US" dirty="0"/>
              <a:t> </a:t>
            </a:r>
            <a:r>
              <a:rPr lang="en-US" dirty="0" err="1"/>
              <a:t>ecclesiastica</a:t>
            </a:r>
            <a:r>
              <a:rPr lang="en-US" dirty="0"/>
              <a:t> un </a:t>
            </a:r>
            <a:r>
              <a:rPr lang="en-US" dirty="0" err="1"/>
              <a:t>ordine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, </a:t>
            </a:r>
            <a:r>
              <a:rPr lang="en-US" dirty="0" err="1"/>
              <a:t>assegnando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primato</a:t>
            </a:r>
            <a:r>
              <a:rPr lang="en-US" dirty="0"/>
              <a:t> </a:t>
            </a:r>
            <a:r>
              <a:rPr lang="en-US" dirty="0" err="1"/>
              <a:t>all'amore</a:t>
            </a:r>
            <a:r>
              <a:rPr lang="en-US" dirty="0"/>
              <a:t>,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grazia</a:t>
            </a:r>
            <a:r>
              <a:rPr lang="en-US" dirty="0"/>
              <a:t> e </a:t>
            </a:r>
            <a:r>
              <a:rPr lang="en-US" dirty="0" err="1"/>
              <a:t>ai</a:t>
            </a:r>
            <a:r>
              <a:rPr lang="en-US" dirty="0"/>
              <a:t> </a:t>
            </a:r>
            <a:r>
              <a:rPr lang="en-US" dirty="0" err="1"/>
              <a:t>carismi</a:t>
            </a:r>
            <a:r>
              <a:rPr lang="en-US" dirty="0"/>
              <a:t> </a:t>
            </a:r>
            <a:r>
              <a:rPr lang="en-US" dirty="0" err="1"/>
              <a:t>renda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agevole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loro</a:t>
            </a:r>
            <a:r>
              <a:rPr lang="en-US" dirty="0"/>
              <a:t> </a:t>
            </a:r>
            <a:r>
              <a:rPr lang="en-US" dirty="0" err="1"/>
              <a:t>organico</a:t>
            </a:r>
            <a:r>
              <a:rPr lang="en-US" dirty="0"/>
              <a:t> </a:t>
            </a:r>
            <a:r>
              <a:rPr lang="en-US" dirty="0" err="1"/>
              <a:t>sviluppo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vita </a:t>
            </a:r>
            <a:r>
              <a:rPr lang="en-US" dirty="0" err="1"/>
              <a:t>comunitaria</a:t>
            </a:r>
            <a:r>
              <a:rPr lang="en-US" dirty="0"/>
              <a:t> e </a:t>
            </a:r>
            <a:r>
              <a:rPr lang="en-US" dirty="0" err="1"/>
              <a:t>personale</a:t>
            </a:r>
            <a:r>
              <a:rPr lang="en-US" dirty="0"/>
              <a:t>, e </a:t>
            </a:r>
            <a:r>
              <a:rPr lang="en-US" dirty="0" err="1"/>
              <a:t>dall'altro</a:t>
            </a:r>
            <a:r>
              <a:rPr lang="en-US" dirty="0"/>
              <a:t> </a:t>
            </a:r>
            <a:r>
              <a:rPr lang="en-US" dirty="0" err="1"/>
              <a:t>insista</a:t>
            </a:r>
            <a:r>
              <a:rPr lang="en-US" dirty="0"/>
              <a:t> </a:t>
            </a:r>
            <a:r>
              <a:rPr lang="en-US" dirty="0" err="1"/>
              <a:t>ampiamente</a:t>
            </a:r>
            <a:r>
              <a:rPr lang="en-US" dirty="0"/>
              <a:t> </a:t>
            </a:r>
            <a:r>
              <a:rPr lang="en-US" dirty="0" err="1"/>
              <a:t>sulla</a:t>
            </a:r>
            <a:r>
              <a:rPr lang="en-US" dirty="0"/>
              <a:t> </a:t>
            </a:r>
            <a:r>
              <a:rPr lang="en-US" dirty="0" err="1"/>
              <a:t>funzione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Chiesa</a:t>
            </a:r>
            <a:r>
              <a:rPr lang="en-US" dirty="0"/>
              <a:t>, </a:t>
            </a:r>
            <a:endParaRPr lang="en-US" dirty="0" smtClean="0"/>
          </a:p>
          <a:p>
            <a:pPr algn="just"/>
            <a:r>
              <a:rPr lang="en-US" dirty="0" smtClean="0"/>
              <a:t>in </a:t>
            </a:r>
            <a:r>
              <a:rPr lang="en-US" dirty="0" err="1"/>
              <a:t>essa</a:t>
            </a:r>
            <a:r>
              <a:rPr lang="en-US" dirty="0"/>
              <a:t> «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diritto</a:t>
            </a:r>
            <a:r>
              <a:rPr lang="en-US" dirty="0"/>
              <a:t> </a:t>
            </a:r>
            <a:r>
              <a:rPr lang="en-US" dirty="0" err="1"/>
              <a:t>c'è</a:t>
            </a:r>
            <a:r>
              <a:rPr lang="en-US" dirty="0"/>
              <a:t> </a:t>
            </a:r>
            <a:r>
              <a:rPr lang="en-US" dirty="0" err="1"/>
              <a:t>già</a:t>
            </a:r>
            <a:r>
              <a:rPr lang="en-US" dirty="0"/>
              <a:t>, non </a:t>
            </a:r>
            <a:r>
              <a:rPr lang="en-US" dirty="0" err="1"/>
              <a:t>può</a:t>
            </a:r>
            <a:r>
              <a:rPr lang="en-US" dirty="0"/>
              <a:t> non </a:t>
            </a:r>
            <a:r>
              <a:rPr lang="en-US" dirty="0" err="1"/>
              <a:t>esserci</a:t>
            </a:r>
            <a:r>
              <a:rPr lang="en-US" dirty="0"/>
              <a:t>» </a:t>
            </a:r>
            <a:endParaRPr lang="en-US" dirty="0" smtClean="0"/>
          </a:p>
          <a:p>
            <a:pPr algn="just"/>
            <a:r>
              <a:rPr lang="en-US" dirty="0" err="1" smtClean="0"/>
              <a:t>prila</a:t>
            </a:r>
            <a:r>
              <a:rPr lang="en-US" dirty="0" smtClean="0"/>
              <a:t> </a:t>
            </a:r>
            <a:r>
              <a:rPr lang="en-US" dirty="0" err="1"/>
              <a:t>legge</a:t>
            </a:r>
            <a:r>
              <a:rPr lang="en-US" dirty="0"/>
              <a:t> </a:t>
            </a:r>
            <a:r>
              <a:rPr lang="en-US" dirty="0" err="1"/>
              <a:t>canonica</a:t>
            </a:r>
            <a:r>
              <a:rPr lang="en-US" dirty="0"/>
              <a:t> «</a:t>
            </a:r>
            <a:r>
              <a:rPr lang="en-US" dirty="0" err="1"/>
              <a:t>corrisponda</a:t>
            </a:r>
            <a:r>
              <a:rPr lang="en-US" dirty="0"/>
              <a:t> in </a:t>
            </a:r>
            <a:r>
              <a:rPr lang="en-US" dirty="0" err="1"/>
              <a:t>pieno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natura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Chiesa</a:t>
            </a:r>
            <a:r>
              <a:rPr lang="en-US" dirty="0"/>
              <a:t>» e </a:t>
            </a:r>
            <a:r>
              <a:rPr lang="en-US" dirty="0" err="1"/>
              <a:t>sia</a:t>
            </a:r>
            <a:r>
              <a:rPr lang="en-US" dirty="0"/>
              <a:t> «lo </a:t>
            </a:r>
            <a:r>
              <a:rPr lang="en-US" dirty="0" err="1"/>
              <a:t>strumento</a:t>
            </a:r>
            <a:r>
              <a:rPr lang="en-US" dirty="0"/>
              <a:t> </a:t>
            </a:r>
            <a:r>
              <a:rPr lang="en-US" dirty="0" err="1"/>
              <a:t>indispensabile</a:t>
            </a:r>
            <a:r>
              <a:rPr lang="en-US" dirty="0"/>
              <a:t> per </a:t>
            </a:r>
            <a:r>
              <a:rPr lang="en-US" dirty="0" err="1"/>
              <a:t>assicurare</a:t>
            </a:r>
            <a:r>
              <a:rPr lang="en-US" dirty="0"/>
              <a:t> </a:t>
            </a:r>
            <a:r>
              <a:rPr lang="en-US" dirty="0" err="1"/>
              <a:t>ordine</a:t>
            </a:r>
            <a:r>
              <a:rPr lang="en-US" dirty="0"/>
              <a:t>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vita </a:t>
            </a:r>
            <a:r>
              <a:rPr lang="en-US" dirty="0" err="1"/>
              <a:t>individuale</a:t>
            </a:r>
            <a:r>
              <a:rPr lang="en-US" dirty="0"/>
              <a:t> e </a:t>
            </a:r>
            <a:r>
              <a:rPr lang="en-US" dirty="0" err="1"/>
              <a:t>sociale</a:t>
            </a:r>
            <a:r>
              <a:rPr lang="en-US" dirty="0"/>
              <a:t>, </a:t>
            </a:r>
            <a:r>
              <a:rPr lang="en-US" dirty="0" err="1"/>
              <a:t>sia</a:t>
            </a:r>
            <a:r>
              <a:rPr lang="en-US" dirty="0"/>
              <a:t> </a:t>
            </a:r>
            <a:r>
              <a:rPr lang="en-US" dirty="0" err="1"/>
              <a:t>nell'attività</a:t>
            </a:r>
            <a:r>
              <a:rPr lang="en-US" dirty="0"/>
              <a:t> </a:t>
            </a:r>
            <a:r>
              <a:rPr lang="en-US" dirty="0" err="1"/>
              <a:t>stessa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Chiesa</a:t>
            </a:r>
            <a:r>
              <a:rPr lang="en-US" dirty="0"/>
              <a:t>». Il </a:t>
            </a:r>
            <a:r>
              <a:rPr lang="en-US" dirty="0" err="1"/>
              <a:t>diritto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a </a:t>
            </a:r>
            <a:r>
              <a:rPr lang="en-US" dirty="0" err="1"/>
              <a:t>servizio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comunione</a:t>
            </a:r>
            <a:r>
              <a:rPr lang="en-US" dirty="0"/>
              <a:t> </a:t>
            </a:r>
            <a:r>
              <a:rPr lang="en-US" dirty="0" err="1"/>
              <a:t>ecclesiale</a:t>
            </a:r>
            <a:r>
              <a:rPr lang="en-US" dirty="0"/>
              <a:t>; </a:t>
            </a:r>
            <a:r>
              <a:rPr lang="en-US" dirty="0" err="1"/>
              <a:t>è</a:t>
            </a:r>
            <a:r>
              <a:rPr lang="en-US" dirty="0"/>
              <a:t> "</a:t>
            </a:r>
            <a:r>
              <a:rPr lang="en-US" dirty="0" err="1"/>
              <a:t>strumento</a:t>
            </a:r>
            <a:r>
              <a:rPr lang="en-US" dirty="0"/>
              <a:t>". Il </a:t>
            </a:r>
            <a:r>
              <a:rPr lang="en-US" dirty="0" err="1"/>
              <a:t>diritto</a:t>
            </a:r>
            <a:r>
              <a:rPr lang="en-US" dirty="0"/>
              <a:t> segue la vita, </a:t>
            </a:r>
            <a:r>
              <a:rPr lang="en-US" dirty="0" err="1"/>
              <a:t>l'esprime</a:t>
            </a:r>
            <a:r>
              <a:rPr lang="en-US" dirty="0"/>
              <a:t>; per </a:t>
            </a:r>
            <a:r>
              <a:rPr lang="en-US" dirty="0" err="1"/>
              <a:t>questo</a:t>
            </a:r>
            <a:r>
              <a:rPr lang="en-US" dirty="0"/>
              <a:t> non </a:t>
            </a:r>
            <a:r>
              <a:rPr lang="en-US" dirty="0" err="1"/>
              <a:t>può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anacronistico</a:t>
            </a:r>
            <a:r>
              <a:rPr lang="en-US" dirty="0"/>
              <a:t>, </a:t>
            </a:r>
            <a:r>
              <a:rPr lang="en-US" dirty="0" err="1"/>
              <a:t>fuori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storia</a:t>
            </a:r>
            <a:r>
              <a:rPr lang="en-US" dirty="0"/>
              <a:t>.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Chiesa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diritto</a:t>
            </a:r>
            <a:r>
              <a:rPr lang="en-US" dirty="0"/>
              <a:t> </a:t>
            </a:r>
            <a:r>
              <a:rPr lang="en-US" dirty="0" err="1"/>
              <a:t>deve</a:t>
            </a:r>
            <a:r>
              <a:rPr lang="en-US" dirty="0"/>
              <a:t> </a:t>
            </a:r>
            <a:r>
              <a:rPr lang="en-US" dirty="0" err="1"/>
              <a:t>seguire</a:t>
            </a:r>
            <a:r>
              <a:rPr lang="en-US" dirty="0"/>
              <a:t> </a:t>
            </a:r>
            <a:r>
              <a:rPr lang="en-US" dirty="0" err="1"/>
              <a:t>ed</a:t>
            </a:r>
            <a:r>
              <a:rPr lang="en-US" dirty="0"/>
              <a:t> </a:t>
            </a:r>
            <a:r>
              <a:rPr lang="en-US" dirty="0" err="1"/>
              <a:t>esprimere</a:t>
            </a:r>
            <a:r>
              <a:rPr lang="en-US" dirty="0"/>
              <a:t> la </a:t>
            </a:r>
            <a:r>
              <a:rPr lang="en-US" dirty="0" err="1"/>
              <a:t>comunione</a:t>
            </a:r>
            <a:r>
              <a:rPr lang="en-US" dirty="0"/>
              <a:t>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la vita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Chiesa</a:t>
            </a:r>
            <a:r>
              <a:rPr lang="en-US" dirty="0" smtClean="0"/>
              <a:t>.</a:t>
            </a:r>
          </a:p>
          <a:p>
            <a:pPr algn="just"/>
            <a:r>
              <a:rPr lang="it-IT" dirty="0" smtClean="0">
                <a:solidFill>
                  <a:srgbClr val="008000"/>
                </a:solidFill>
              </a:rPr>
              <a:t>I</a:t>
            </a:r>
            <a:r>
              <a:rPr lang="en-US" dirty="0" smtClean="0">
                <a:solidFill>
                  <a:srgbClr val="008000"/>
                </a:solidFill>
              </a:rPr>
              <a:t>l CODICE DI DIRITTO CANONICO E’ L’ULTIMO DOCUMENTO DEL CONCILIO VATICANO II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014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Salmo 119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Arial"/>
                <a:cs typeface="Arial"/>
              </a:rPr>
              <a:t>In </a:t>
            </a:r>
            <a:r>
              <a:rPr lang="en-US" dirty="0" err="1">
                <a:latin typeface="Arial"/>
                <a:cs typeface="Arial"/>
              </a:rPr>
              <a:t>ogni</a:t>
            </a:r>
            <a:r>
              <a:rPr lang="en-US" dirty="0">
                <a:latin typeface="Arial"/>
                <a:cs typeface="Arial"/>
              </a:rPr>
              <a:t> “</a:t>
            </a:r>
            <a:r>
              <a:rPr lang="en-US" dirty="0" err="1">
                <a:latin typeface="Arial"/>
                <a:cs typeface="Arial"/>
              </a:rPr>
              <a:t>ottonario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smtClean="0">
                <a:latin typeface="Arial"/>
                <a:cs typeface="Arial"/>
              </a:rPr>
              <a:t>“</a:t>
            </a:r>
            <a:r>
              <a:rPr lang="en-US" dirty="0" err="1" smtClean="0">
                <a:latin typeface="Arial"/>
                <a:cs typeface="Arial"/>
              </a:rPr>
              <a:t>almeno</a:t>
            </a:r>
            <a:r>
              <a:rPr lang="en-US" dirty="0" smtClean="0">
                <a:latin typeface="Arial"/>
                <a:cs typeface="Arial"/>
              </a:rPr>
              <a:t> un </a:t>
            </a:r>
            <a:r>
              <a:rPr lang="en-US" dirty="0" err="1" smtClean="0">
                <a:latin typeface="Arial"/>
                <a:cs typeface="Arial"/>
              </a:rPr>
              <a:t>riferimento</a:t>
            </a:r>
            <a:endParaRPr lang="en-US" dirty="0" smtClean="0">
              <a:latin typeface="Arial"/>
              <a:cs typeface="Arial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Torah 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“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legge</a:t>
            </a:r>
            <a:r>
              <a:rPr lang="en-US" dirty="0">
                <a:latin typeface="Arial"/>
                <a:cs typeface="Arial"/>
              </a:rPr>
              <a:t>”, ma </a:t>
            </a:r>
            <a:r>
              <a:rPr lang="en-US" dirty="0" err="1">
                <a:latin typeface="Arial"/>
                <a:cs typeface="Arial"/>
              </a:rPr>
              <a:t>anche</a:t>
            </a:r>
            <a:r>
              <a:rPr lang="en-US" dirty="0">
                <a:latin typeface="Arial"/>
                <a:cs typeface="Arial"/>
              </a:rPr>
              <a:t> “PAROLA DI </a:t>
            </a:r>
            <a:r>
              <a:rPr lang="en-US" dirty="0" err="1">
                <a:latin typeface="Arial"/>
                <a:cs typeface="Arial"/>
              </a:rPr>
              <a:t>Dio</a:t>
            </a:r>
            <a:r>
              <a:rPr lang="en-US" dirty="0">
                <a:latin typeface="Arial"/>
                <a:cs typeface="Arial"/>
              </a:rPr>
              <a:t>”. </a:t>
            </a:r>
            <a:r>
              <a:rPr lang="en-US" dirty="0" err="1">
                <a:latin typeface="Arial"/>
                <a:cs typeface="Arial"/>
              </a:rPr>
              <a:t>È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il</a:t>
            </a:r>
            <a:r>
              <a:rPr lang="en-US" dirty="0">
                <a:latin typeface="Arial"/>
                <a:cs typeface="Arial"/>
              </a:rPr>
              <a:t>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2</a:t>
            </a:r>
            <a:r>
              <a:rPr lang="en-US" dirty="0">
                <a:latin typeface="Arial"/>
                <a:cs typeface="Arial"/>
              </a:rPr>
              <a:t>. 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Dabar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, “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parola</a:t>
            </a:r>
            <a:r>
              <a:rPr lang="en-US" dirty="0">
                <a:latin typeface="Arial"/>
                <a:cs typeface="Arial"/>
              </a:rPr>
              <a:t>” </a:t>
            </a:r>
            <a:r>
              <a:rPr lang="en-US" dirty="0" err="1">
                <a:latin typeface="Arial"/>
                <a:cs typeface="Arial"/>
              </a:rPr>
              <a:t>ricorre</a:t>
            </a:r>
            <a:r>
              <a:rPr lang="en-US" dirty="0">
                <a:latin typeface="Arial"/>
                <a:cs typeface="Arial"/>
              </a:rPr>
              <a:t> 22 volte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3</a:t>
            </a:r>
            <a:r>
              <a:rPr lang="en-US" dirty="0">
                <a:latin typeface="Arial"/>
                <a:cs typeface="Arial"/>
              </a:rPr>
              <a:t>. 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‘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eduth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edah</a:t>
            </a:r>
            <a:r>
              <a:rPr lang="en-US" dirty="0">
                <a:latin typeface="Arial"/>
                <a:cs typeface="Arial"/>
              </a:rPr>
              <a:t>, “</a:t>
            </a:r>
            <a:r>
              <a:rPr lang="en-US" dirty="0" err="1">
                <a:latin typeface="Arial"/>
                <a:cs typeface="Arial"/>
              </a:rPr>
              <a:t>testimonianza</a:t>
            </a:r>
            <a:r>
              <a:rPr lang="en-US" dirty="0">
                <a:latin typeface="Arial"/>
                <a:cs typeface="Arial"/>
              </a:rPr>
              <a:t>” o “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istruzione</a:t>
            </a:r>
            <a:r>
              <a:rPr lang="en-US" dirty="0">
                <a:latin typeface="Arial"/>
                <a:cs typeface="Arial"/>
              </a:rPr>
              <a:t>”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4</a:t>
            </a:r>
            <a:r>
              <a:rPr lang="en-US" dirty="0">
                <a:latin typeface="Arial"/>
                <a:cs typeface="Arial"/>
              </a:rPr>
              <a:t>. 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Mispat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, “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giudizio</a:t>
            </a:r>
            <a:r>
              <a:rPr lang="en-US" dirty="0">
                <a:latin typeface="Arial"/>
                <a:cs typeface="Arial"/>
              </a:rPr>
              <a:t>”, </a:t>
            </a:r>
            <a:r>
              <a:rPr lang="en-US" dirty="0" err="1">
                <a:latin typeface="Arial"/>
                <a:cs typeface="Arial"/>
              </a:rPr>
              <a:t>atti</a:t>
            </a:r>
            <a:r>
              <a:rPr lang="en-US" dirty="0">
                <a:latin typeface="Arial"/>
                <a:cs typeface="Arial"/>
              </a:rPr>
              <a:t> del </a:t>
            </a:r>
            <a:r>
              <a:rPr lang="en-US" dirty="0" err="1">
                <a:latin typeface="Arial"/>
                <a:cs typeface="Arial"/>
              </a:rPr>
              <a:t>diritto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divino</a:t>
            </a:r>
            <a:r>
              <a:rPr lang="en-US" dirty="0">
                <a:latin typeface="Arial"/>
                <a:cs typeface="Arial"/>
              </a:rPr>
              <a:t>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5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. ‘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imrah</a:t>
            </a:r>
            <a:r>
              <a:rPr lang="en-US" dirty="0">
                <a:latin typeface="Arial"/>
                <a:cs typeface="Arial"/>
              </a:rPr>
              <a:t>, 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“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detto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”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“</a:t>
            </a:r>
            <a:r>
              <a:rPr lang="en-US" dirty="0" err="1">
                <a:latin typeface="Arial"/>
                <a:cs typeface="Arial"/>
              </a:rPr>
              <a:t>oracolo</a:t>
            </a:r>
            <a:r>
              <a:rPr lang="en-US" dirty="0">
                <a:latin typeface="Arial"/>
                <a:cs typeface="Arial"/>
              </a:rPr>
              <a:t>” di </a:t>
            </a:r>
            <a:r>
              <a:rPr lang="en-US" dirty="0" smtClean="0">
                <a:latin typeface="Arial"/>
                <a:cs typeface="Arial"/>
              </a:rPr>
              <a:t>JHWH</a:t>
            </a: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6</a:t>
            </a:r>
            <a:r>
              <a:rPr lang="en-US" dirty="0">
                <a:latin typeface="Arial"/>
                <a:cs typeface="Arial"/>
              </a:rPr>
              <a:t>. 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Hoq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,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“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decreto</a:t>
            </a:r>
            <a:r>
              <a:rPr lang="en-US" dirty="0">
                <a:latin typeface="Arial"/>
                <a:cs typeface="Arial"/>
              </a:rPr>
              <a:t>” </a:t>
            </a:r>
            <a:r>
              <a:rPr lang="en-US" dirty="0" err="1">
                <a:latin typeface="Arial"/>
                <a:cs typeface="Arial"/>
              </a:rPr>
              <a:t>espressione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autoritativa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della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volontà</a:t>
            </a:r>
            <a:r>
              <a:rPr lang="en-US" dirty="0">
                <a:latin typeface="Arial"/>
                <a:cs typeface="Arial"/>
              </a:rPr>
              <a:t> </a:t>
            </a:r>
            <a:r>
              <a:rPr lang="en-US" dirty="0" err="1">
                <a:latin typeface="Arial"/>
                <a:cs typeface="Arial"/>
              </a:rPr>
              <a:t>divina</a:t>
            </a:r>
            <a:r>
              <a:rPr lang="en-US" dirty="0">
                <a:latin typeface="Arial"/>
                <a:cs typeface="Arial"/>
              </a:rPr>
              <a:t>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7</a:t>
            </a:r>
            <a:r>
              <a:rPr lang="en-US" dirty="0">
                <a:latin typeface="Arial"/>
                <a:cs typeface="Arial"/>
              </a:rPr>
              <a:t>. 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Piqqudim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, “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precetti</a:t>
            </a:r>
            <a:r>
              <a:rPr lang="en-US" dirty="0">
                <a:latin typeface="Arial"/>
                <a:cs typeface="Arial"/>
              </a:rPr>
              <a:t>”, “</a:t>
            </a:r>
            <a:r>
              <a:rPr lang="en-US" dirty="0" err="1">
                <a:latin typeface="Arial"/>
                <a:cs typeface="Arial"/>
              </a:rPr>
              <a:t>volontà</a:t>
            </a:r>
            <a:r>
              <a:rPr lang="en-US" dirty="0">
                <a:latin typeface="Arial"/>
                <a:cs typeface="Arial"/>
              </a:rPr>
              <a:t>”, “</a:t>
            </a:r>
            <a:r>
              <a:rPr lang="en-US" dirty="0" err="1">
                <a:latin typeface="Arial"/>
                <a:cs typeface="Arial"/>
              </a:rPr>
              <a:t>norme</a:t>
            </a:r>
            <a:r>
              <a:rPr lang="en-US" dirty="0">
                <a:latin typeface="Arial"/>
                <a:cs typeface="Arial"/>
              </a:rPr>
              <a:t>” </a:t>
            </a:r>
            <a:endParaRPr lang="en-US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dirty="0" smtClean="0">
                <a:latin typeface="Arial"/>
                <a:cs typeface="Arial"/>
              </a:rPr>
              <a:t>8</a:t>
            </a:r>
            <a:r>
              <a:rPr lang="en-US" dirty="0">
                <a:latin typeface="Arial"/>
                <a:cs typeface="Arial"/>
              </a:rPr>
              <a:t>. 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Miswah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, “</a:t>
            </a:r>
            <a:r>
              <a:rPr lang="en-US" dirty="0" err="1">
                <a:solidFill>
                  <a:srgbClr val="FF0000"/>
                </a:solidFill>
                <a:latin typeface="Arial"/>
                <a:cs typeface="Arial"/>
              </a:rPr>
              <a:t>ordine</a:t>
            </a:r>
            <a:r>
              <a:rPr lang="en-US" dirty="0">
                <a:latin typeface="Arial"/>
                <a:cs typeface="Arial"/>
              </a:rPr>
              <a:t>”, “</a:t>
            </a:r>
            <a:r>
              <a:rPr lang="en-US" dirty="0" err="1">
                <a:latin typeface="Arial"/>
                <a:cs typeface="Arial"/>
              </a:rPr>
              <a:t>comando</a:t>
            </a:r>
            <a:r>
              <a:rPr lang="en-US" dirty="0">
                <a:latin typeface="Arial"/>
                <a:cs typeface="Arial"/>
              </a:rPr>
              <a:t>”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5355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FFFF00"/>
                </a:solidFill>
              </a:rPr>
              <a:t>LETTURE INDISPENSABILI</a:t>
            </a:r>
            <a:endParaRPr lang="it-IT" dirty="0">
              <a:solidFill>
                <a:srgbClr val="FFFF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Cost. Ap. </a:t>
            </a:r>
            <a:r>
              <a:rPr lang="en-US" dirty="0" err="1">
                <a:solidFill>
                  <a:srgbClr val="FFFF00"/>
                </a:solidFill>
              </a:rPr>
              <a:t>Sacrae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disciplinae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leges</a:t>
            </a:r>
            <a:r>
              <a:rPr lang="en-US" dirty="0"/>
              <a:t>, 25 </a:t>
            </a:r>
            <a:r>
              <a:rPr lang="en-US" dirty="0" err="1"/>
              <a:t>gennaio</a:t>
            </a:r>
            <a:r>
              <a:rPr lang="en-US" dirty="0"/>
              <a:t> 1983, in AAS 75 (1983</a:t>
            </a:r>
            <a:r>
              <a:rPr lang="en-US" dirty="0" smtClean="0"/>
              <a:t>)</a:t>
            </a:r>
            <a:r>
              <a:rPr lang="de-DE" dirty="0"/>
              <a:t> </a:t>
            </a:r>
            <a:r>
              <a:rPr lang="de-DE" dirty="0">
                <a:solidFill>
                  <a:srgbClr val="3366FF"/>
                </a:solidFill>
              </a:rPr>
              <a:t>http://w2.vatican.va/</a:t>
            </a:r>
            <a:r>
              <a:rPr lang="de-DE" dirty="0" err="1">
                <a:solidFill>
                  <a:srgbClr val="3366FF"/>
                </a:solidFill>
              </a:rPr>
              <a:t>content</a:t>
            </a:r>
            <a:r>
              <a:rPr lang="de-DE" dirty="0">
                <a:solidFill>
                  <a:srgbClr val="3366FF"/>
                </a:solidFill>
              </a:rPr>
              <a:t>/</a:t>
            </a:r>
            <a:r>
              <a:rPr lang="de-DE" dirty="0" err="1">
                <a:solidFill>
                  <a:srgbClr val="3366FF"/>
                </a:solidFill>
              </a:rPr>
              <a:t>john</a:t>
            </a:r>
            <a:r>
              <a:rPr lang="de-DE" dirty="0">
                <a:solidFill>
                  <a:srgbClr val="3366FF"/>
                </a:solidFill>
              </a:rPr>
              <a:t>-</a:t>
            </a:r>
            <a:r>
              <a:rPr lang="de-DE" dirty="0" err="1">
                <a:solidFill>
                  <a:srgbClr val="3366FF"/>
                </a:solidFill>
              </a:rPr>
              <a:t>paul</a:t>
            </a:r>
            <a:r>
              <a:rPr lang="de-DE" dirty="0">
                <a:solidFill>
                  <a:srgbClr val="3366FF"/>
                </a:solidFill>
              </a:rPr>
              <a:t>-ii/</a:t>
            </a:r>
            <a:r>
              <a:rPr lang="de-DE" dirty="0" err="1">
                <a:solidFill>
                  <a:srgbClr val="3366FF"/>
                </a:solidFill>
              </a:rPr>
              <a:t>it</a:t>
            </a:r>
            <a:r>
              <a:rPr lang="de-DE" dirty="0">
                <a:solidFill>
                  <a:srgbClr val="3366FF"/>
                </a:solidFill>
              </a:rPr>
              <a:t>/</a:t>
            </a:r>
            <a:r>
              <a:rPr lang="de-DE" dirty="0" err="1">
                <a:solidFill>
                  <a:srgbClr val="3366FF"/>
                </a:solidFill>
              </a:rPr>
              <a:t>apost_constitutions</a:t>
            </a:r>
            <a:r>
              <a:rPr lang="de-DE" dirty="0">
                <a:solidFill>
                  <a:srgbClr val="3366FF"/>
                </a:solidFill>
              </a:rPr>
              <a:t>/</a:t>
            </a:r>
            <a:r>
              <a:rPr lang="de-DE" dirty="0" err="1">
                <a:solidFill>
                  <a:srgbClr val="3366FF"/>
                </a:solidFill>
              </a:rPr>
              <a:t>documents</a:t>
            </a:r>
            <a:r>
              <a:rPr lang="de-DE" dirty="0">
                <a:solidFill>
                  <a:srgbClr val="3366FF"/>
                </a:solidFill>
              </a:rPr>
              <a:t>/hf_jp-ii_apc_25011983_sacrae-disciplinae-leges.html</a:t>
            </a:r>
            <a:endParaRPr lang="en-US" dirty="0">
              <a:solidFill>
                <a:srgbClr val="3366FF"/>
              </a:solidFill>
            </a:endParaRPr>
          </a:p>
          <a:p>
            <a:r>
              <a:rPr lang="en-US" dirty="0" smtClean="0"/>
              <a:t>DISCORSO </a:t>
            </a:r>
            <a:r>
              <a:rPr lang="en-US" dirty="0"/>
              <a:t>DI GIOVANNI PAOLO II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pubblica</a:t>
            </a:r>
            <a:r>
              <a:rPr lang="en-US" dirty="0"/>
              <a:t> </a:t>
            </a:r>
            <a:r>
              <a:rPr lang="en-US" dirty="0" err="1"/>
              <a:t>presentazione</a:t>
            </a:r>
            <a:r>
              <a:rPr lang="en-US" dirty="0"/>
              <a:t> del </a:t>
            </a:r>
            <a:r>
              <a:rPr lang="en-US" dirty="0" err="1"/>
              <a:t>nuovo</a:t>
            </a:r>
            <a:r>
              <a:rPr lang="en-US" dirty="0"/>
              <a:t> </a:t>
            </a:r>
            <a:r>
              <a:rPr lang="en-US" dirty="0" err="1"/>
              <a:t>Codice</a:t>
            </a:r>
            <a:r>
              <a:rPr lang="en-US" dirty="0"/>
              <a:t> di </a:t>
            </a:r>
            <a:r>
              <a:rPr lang="en-US" dirty="0" err="1"/>
              <a:t>Diritto</a:t>
            </a:r>
            <a:r>
              <a:rPr lang="en-US" dirty="0"/>
              <a:t> </a:t>
            </a:r>
            <a:r>
              <a:rPr lang="en-US" dirty="0" err="1"/>
              <a:t>Canonico</a:t>
            </a:r>
            <a:r>
              <a:rPr lang="en-US" dirty="0"/>
              <a:t> (3.2.1983</a:t>
            </a:r>
            <a:r>
              <a:rPr lang="en-US" dirty="0" smtClean="0"/>
              <a:t>) </a:t>
            </a:r>
            <a:r>
              <a:rPr lang="it-IT" dirty="0" smtClean="0">
                <a:solidFill>
                  <a:srgbClr val="3366FF"/>
                </a:solidFill>
              </a:rPr>
              <a:t>http</a:t>
            </a:r>
            <a:r>
              <a:rPr lang="it-IT" dirty="0">
                <a:solidFill>
                  <a:srgbClr val="3366FF"/>
                </a:solidFill>
              </a:rPr>
              <a:t>://w2.vatican.va/</a:t>
            </a:r>
            <a:r>
              <a:rPr lang="it-IT" dirty="0" err="1">
                <a:solidFill>
                  <a:srgbClr val="3366FF"/>
                </a:solidFill>
              </a:rPr>
              <a:t>content</a:t>
            </a:r>
            <a:r>
              <a:rPr lang="it-IT" dirty="0">
                <a:solidFill>
                  <a:srgbClr val="3366FF"/>
                </a:solidFill>
              </a:rPr>
              <a:t>/</a:t>
            </a:r>
            <a:r>
              <a:rPr lang="it-IT" dirty="0" err="1">
                <a:solidFill>
                  <a:srgbClr val="3366FF"/>
                </a:solidFill>
              </a:rPr>
              <a:t>john</a:t>
            </a:r>
            <a:r>
              <a:rPr lang="it-IT" dirty="0">
                <a:solidFill>
                  <a:srgbClr val="3366FF"/>
                </a:solidFill>
              </a:rPr>
              <a:t>-</a:t>
            </a:r>
            <a:r>
              <a:rPr lang="it-IT" dirty="0" err="1">
                <a:solidFill>
                  <a:srgbClr val="3366FF"/>
                </a:solidFill>
              </a:rPr>
              <a:t>paul</a:t>
            </a:r>
            <a:r>
              <a:rPr lang="it-IT" dirty="0">
                <a:solidFill>
                  <a:srgbClr val="3366FF"/>
                </a:solidFill>
              </a:rPr>
              <a:t>-ii/</a:t>
            </a:r>
            <a:r>
              <a:rPr lang="it-IT" dirty="0" err="1">
                <a:solidFill>
                  <a:srgbClr val="3366FF"/>
                </a:solidFill>
              </a:rPr>
              <a:t>it</a:t>
            </a:r>
            <a:r>
              <a:rPr lang="it-IT" dirty="0">
                <a:solidFill>
                  <a:srgbClr val="3366FF"/>
                </a:solidFill>
              </a:rPr>
              <a:t>/</a:t>
            </a:r>
            <a:r>
              <a:rPr lang="it-IT" dirty="0" err="1">
                <a:solidFill>
                  <a:srgbClr val="3366FF"/>
                </a:solidFill>
              </a:rPr>
              <a:t>speeches</a:t>
            </a:r>
            <a:r>
              <a:rPr lang="it-IT" dirty="0">
                <a:solidFill>
                  <a:srgbClr val="3366FF"/>
                </a:solidFill>
              </a:rPr>
              <a:t>/1983/</a:t>
            </a:r>
            <a:r>
              <a:rPr lang="it-IT" dirty="0" err="1">
                <a:solidFill>
                  <a:srgbClr val="3366FF"/>
                </a:solidFill>
              </a:rPr>
              <a:t>february</a:t>
            </a:r>
            <a:r>
              <a:rPr lang="it-IT" dirty="0">
                <a:solidFill>
                  <a:srgbClr val="3366FF"/>
                </a:solidFill>
              </a:rPr>
              <a:t>/</a:t>
            </a:r>
            <a:r>
              <a:rPr lang="it-IT" dirty="0" err="1">
                <a:solidFill>
                  <a:srgbClr val="3366FF"/>
                </a:solidFill>
              </a:rPr>
              <a:t>documents</a:t>
            </a:r>
            <a:r>
              <a:rPr lang="it-IT" dirty="0">
                <a:solidFill>
                  <a:srgbClr val="3366FF"/>
                </a:solidFill>
              </a:rPr>
              <a:t>/hf_jp-ii_spe_19830203_nuovo-codice.html</a:t>
            </a:r>
          </a:p>
        </p:txBody>
      </p:sp>
    </p:spTree>
    <p:extLst>
      <p:ext uri="{BB962C8B-B14F-4D97-AF65-F5344CB8AC3E}">
        <p14:creationId xmlns:p14="http://schemas.microsoft.com/office/powerpoint/2010/main" val="4136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DAL DISCORSO DI PRESENTAZIONE DI GIOVANNI PAOLO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Il </a:t>
            </a:r>
            <a:r>
              <a:rPr lang="en-US" dirty="0" err="1"/>
              <a:t>diritto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Chiesa</a:t>
            </a:r>
            <a:r>
              <a:rPr lang="en-US" dirty="0"/>
              <a:t>: </a:t>
            </a:r>
            <a:r>
              <a:rPr lang="en-US" dirty="0" err="1"/>
              <a:t>già</a:t>
            </a:r>
            <a:r>
              <a:rPr lang="en-US" dirty="0"/>
              <a:t> </a:t>
            </a:r>
            <a:r>
              <a:rPr lang="en-US" dirty="0" err="1"/>
              <a:t>sottoscrivendo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25 </a:t>
            </a:r>
            <a:r>
              <a:rPr lang="en-US" dirty="0" err="1"/>
              <a:t>gennaio</a:t>
            </a:r>
            <a:r>
              <a:rPr lang="en-US" dirty="0"/>
              <a:t> </a:t>
            </a:r>
            <a:r>
              <a:rPr lang="en-US" dirty="0" err="1"/>
              <a:t>scorso</a:t>
            </a:r>
            <a:r>
              <a:rPr lang="en-US" dirty="0"/>
              <a:t> la </a:t>
            </a:r>
            <a:r>
              <a:rPr lang="en-US" dirty="0" err="1"/>
              <a:t>costituzione</a:t>
            </a:r>
            <a:r>
              <a:rPr lang="en-US" dirty="0"/>
              <a:t> </a:t>
            </a:r>
            <a:r>
              <a:rPr lang="en-US" dirty="0" err="1"/>
              <a:t>apostolica</a:t>
            </a:r>
            <a:r>
              <a:rPr lang="en-US" dirty="0"/>
              <a:t> “</a:t>
            </a:r>
            <a:r>
              <a:rPr lang="en-US" dirty="0" err="1"/>
              <a:t>Sacrae</a:t>
            </a:r>
            <a:r>
              <a:rPr lang="en-US" dirty="0"/>
              <a:t> </a:t>
            </a:r>
            <a:r>
              <a:rPr lang="en-US" dirty="0" err="1"/>
              <a:t>disciplinae</a:t>
            </a:r>
            <a:r>
              <a:rPr lang="en-US" dirty="0"/>
              <a:t> </a:t>
            </a:r>
            <a:r>
              <a:rPr lang="en-US" dirty="0" err="1"/>
              <a:t>leges</a:t>
            </a:r>
            <a:r>
              <a:rPr lang="en-US" dirty="0"/>
              <a:t>”, ho </a:t>
            </a:r>
            <a:r>
              <a:rPr lang="en-US" dirty="0" err="1"/>
              <a:t>avuto</a:t>
            </a:r>
            <a:r>
              <a:rPr lang="en-US" dirty="0"/>
              <a:t> </a:t>
            </a:r>
            <a:r>
              <a:rPr lang="en-US" dirty="0" err="1"/>
              <a:t>modo</a:t>
            </a:r>
            <a:r>
              <a:rPr lang="en-US" dirty="0"/>
              <a:t> di </a:t>
            </a:r>
            <a:r>
              <a:rPr lang="en-US" dirty="0" err="1"/>
              <a:t>riprendere</a:t>
            </a:r>
            <a:r>
              <a:rPr lang="en-US" dirty="0"/>
              <a:t> e di </a:t>
            </a:r>
            <a:r>
              <a:rPr lang="en-US" dirty="0" err="1"/>
              <a:t>approfondire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riflessione</a:t>
            </a:r>
            <a:r>
              <a:rPr lang="en-US" dirty="0"/>
              <a:t> a me </a:t>
            </a:r>
            <a:r>
              <a:rPr lang="en-US" dirty="0" err="1"/>
              <a:t>consueta</a:t>
            </a:r>
            <a:r>
              <a:rPr lang="en-US" dirty="0"/>
              <a:t> </a:t>
            </a:r>
            <a:r>
              <a:rPr lang="en-US" dirty="0" err="1"/>
              <a:t>intorno</a:t>
            </a:r>
            <a:r>
              <a:rPr lang="en-US" dirty="0"/>
              <a:t> a </a:t>
            </a:r>
            <a:r>
              <a:rPr lang="en-US" dirty="0" err="1"/>
              <a:t>un’espressione</a:t>
            </a:r>
            <a:r>
              <a:rPr lang="en-US" dirty="0"/>
              <a:t>, </a:t>
            </a:r>
            <a:r>
              <a:rPr lang="en-US" dirty="0" err="1"/>
              <a:t>semplice</a:t>
            </a:r>
            <a:r>
              <a:rPr lang="en-US" dirty="0"/>
              <a:t> solo in </a:t>
            </a:r>
            <a:r>
              <a:rPr lang="en-US" dirty="0" err="1"/>
              <a:t>apparenza</a:t>
            </a:r>
            <a:r>
              <a:rPr lang="en-US" dirty="0"/>
              <a:t>, </a:t>
            </a:r>
            <a:r>
              <a:rPr lang="en-US" dirty="0" err="1"/>
              <a:t>nella</a:t>
            </a:r>
            <a:r>
              <a:rPr lang="en-US" dirty="0"/>
              <a:t> quale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riassunta</a:t>
            </a:r>
            <a:r>
              <a:rPr lang="en-US" dirty="0"/>
              <a:t> la </a:t>
            </a:r>
            <a:r>
              <a:rPr lang="en-US" dirty="0" err="1"/>
              <a:t>funzione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la </a:t>
            </a:r>
            <a:r>
              <a:rPr lang="en-US" dirty="0" err="1"/>
              <a:t>legge</a:t>
            </a:r>
            <a:r>
              <a:rPr lang="en-US" dirty="0"/>
              <a:t>, in </a:t>
            </a:r>
            <a:r>
              <a:rPr lang="en-US" dirty="0" err="1"/>
              <a:t>quanto</a:t>
            </a:r>
            <a:r>
              <a:rPr lang="en-US" dirty="0"/>
              <a:t> tale, </a:t>
            </a:r>
            <a:r>
              <a:rPr lang="en-US" dirty="0" err="1"/>
              <a:t>anche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esterna</a:t>
            </a:r>
            <a:r>
              <a:rPr lang="en-US" dirty="0"/>
              <a:t> </a:t>
            </a:r>
            <a:r>
              <a:rPr lang="en-US" dirty="0" err="1"/>
              <a:t>formulazione</a:t>
            </a:r>
            <a:r>
              <a:rPr lang="en-US" dirty="0"/>
              <a:t>, ha </a:t>
            </a:r>
            <a:r>
              <a:rPr lang="en-US" dirty="0" err="1"/>
              <a:t>nella</a:t>
            </a:r>
            <a:r>
              <a:rPr lang="en-US" dirty="0"/>
              <a:t> vita </a:t>
            </a:r>
            <a:r>
              <a:rPr lang="en-US" dirty="0" err="1"/>
              <a:t>della</a:t>
            </a:r>
            <a:r>
              <a:rPr lang="en-US" dirty="0"/>
              <a:t> “</a:t>
            </a:r>
            <a:r>
              <a:rPr lang="en-US" dirty="0" err="1"/>
              <a:t>societas</a:t>
            </a:r>
            <a:r>
              <a:rPr lang="en-US" dirty="0"/>
              <a:t> sui generis”, </a:t>
            </a:r>
            <a:r>
              <a:rPr lang="en-US" dirty="0" err="1"/>
              <a:t>fondata</a:t>
            </a:r>
            <a:r>
              <a:rPr lang="en-US" dirty="0"/>
              <a:t> da Cristo Signore per </a:t>
            </a:r>
            <a:r>
              <a:rPr lang="en-US" dirty="0" err="1"/>
              <a:t>continuare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mondo</a:t>
            </a:r>
            <a:r>
              <a:rPr lang="en-US" dirty="0"/>
              <a:t> </a:t>
            </a:r>
            <a:r>
              <a:rPr lang="en-US" dirty="0" err="1"/>
              <a:t>intero</a:t>
            </a:r>
            <a:r>
              <a:rPr lang="en-US" dirty="0"/>
              <a:t>, </a:t>
            </a:r>
            <a:r>
              <a:rPr lang="en-US" dirty="0" err="1"/>
              <a:t>lungo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corso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secoli</a:t>
            </a:r>
            <a:r>
              <a:rPr lang="en-US" dirty="0"/>
              <a:t>, la </a:t>
            </a:r>
            <a:r>
              <a:rPr lang="en-US" dirty="0" err="1"/>
              <a:t>sua</a:t>
            </a:r>
            <a:r>
              <a:rPr lang="en-US" dirty="0"/>
              <a:t> opera </a:t>
            </a:r>
            <a:r>
              <a:rPr lang="en-US" dirty="0" err="1"/>
              <a:t>salvifica</a:t>
            </a:r>
            <a:r>
              <a:rPr lang="en-US" dirty="0"/>
              <a:t>: “</a:t>
            </a:r>
            <a:r>
              <a:rPr lang="en-US" dirty="0" err="1"/>
              <a:t>Andate</a:t>
            </a:r>
            <a:r>
              <a:rPr lang="en-US" dirty="0"/>
              <a:t> </a:t>
            </a:r>
            <a:r>
              <a:rPr lang="en-US" dirty="0" err="1"/>
              <a:t>dunque</a:t>
            </a:r>
            <a:r>
              <a:rPr lang="en-US" dirty="0"/>
              <a:t> e </a:t>
            </a:r>
            <a:r>
              <a:rPr lang="en-US" dirty="0" err="1"/>
              <a:t>ammaestrate</a:t>
            </a:r>
            <a:r>
              <a:rPr lang="en-US" dirty="0"/>
              <a:t> </a:t>
            </a:r>
            <a:r>
              <a:rPr lang="en-US" dirty="0" err="1"/>
              <a:t>tutte</a:t>
            </a:r>
            <a:r>
              <a:rPr lang="en-US" dirty="0"/>
              <a:t> le </a:t>
            </a:r>
            <a:r>
              <a:rPr lang="en-US" dirty="0" err="1"/>
              <a:t>nazioni</a:t>
            </a:r>
            <a:r>
              <a:rPr lang="en-US" dirty="0"/>
              <a:t>, </a:t>
            </a:r>
            <a:r>
              <a:rPr lang="en-US" dirty="0" err="1"/>
              <a:t>battezzandole</a:t>
            </a:r>
            <a:r>
              <a:rPr lang="en-US" dirty="0"/>
              <a:t> . . . </a:t>
            </a:r>
            <a:r>
              <a:rPr lang="en-US" dirty="0" err="1"/>
              <a:t>insegnando</a:t>
            </a:r>
            <a:r>
              <a:rPr lang="en-US" dirty="0"/>
              <a:t> </a:t>
            </a:r>
            <a:r>
              <a:rPr lang="en-US" dirty="0" err="1"/>
              <a:t>loro</a:t>
            </a:r>
            <a:r>
              <a:rPr lang="en-US" dirty="0"/>
              <a:t> ad </a:t>
            </a:r>
            <a:r>
              <a:rPr lang="en-US" dirty="0" err="1"/>
              <a:t>osservare</a:t>
            </a:r>
            <a:r>
              <a:rPr lang="en-US" dirty="0"/>
              <a:t> </a:t>
            </a:r>
            <a:r>
              <a:rPr lang="en-US" dirty="0" err="1"/>
              <a:t>tutto</a:t>
            </a:r>
            <a:r>
              <a:rPr lang="en-US" dirty="0"/>
              <a:t> </a:t>
            </a:r>
            <a:r>
              <a:rPr lang="en-US" dirty="0" err="1"/>
              <a:t>ciò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vi ho </a:t>
            </a:r>
            <a:r>
              <a:rPr lang="en-US" dirty="0" err="1"/>
              <a:t>comandato</a:t>
            </a:r>
            <a:r>
              <a:rPr lang="en-US" dirty="0"/>
              <a:t>” (</a:t>
            </a:r>
            <a:r>
              <a:rPr lang="en-US" i="1" dirty="0"/>
              <a:t>Mt</a:t>
            </a:r>
            <a:r>
              <a:rPr lang="en-US" dirty="0"/>
              <a:t> 28, 19-20).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4906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793597"/>
            <a:ext cx="8229600" cy="606440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Beato</a:t>
            </a:r>
            <a:r>
              <a:rPr lang="en-US" dirty="0" smtClean="0"/>
              <a:t> </a:t>
            </a:r>
            <a:r>
              <a:rPr lang="en-US" dirty="0"/>
              <a:t>chi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integro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sua</a:t>
            </a:r>
            <a:r>
              <a:rPr lang="en-US" dirty="0"/>
              <a:t> via e </a:t>
            </a:r>
            <a:r>
              <a:rPr lang="en-US" dirty="0" err="1"/>
              <a:t>cammina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nella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legge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del Signore. </a:t>
            </a:r>
            <a:endParaRPr lang="en-US" dirty="0" smtClean="0"/>
          </a:p>
          <a:p>
            <a:r>
              <a:rPr lang="en-US" dirty="0" smtClean="0"/>
              <a:t>2 </a:t>
            </a:r>
            <a:r>
              <a:rPr lang="en-US" dirty="0" err="1"/>
              <a:t>Beato</a:t>
            </a:r>
            <a:r>
              <a:rPr lang="en-US" dirty="0"/>
              <a:t> chi </a:t>
            </a:r>
            <a:r>
              <a:rPr lang="en-US" dirty="0" err="1"/>
              <a:t>custodisce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suoi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insegnamenti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e lo </a:t>
            </a:r>
            <a:r>
              <a:rPr lang="en-US" dirty="0" err="1"/>
              <a:t>cerca</a:t>
            </a:r>
            <a:r>
              <a:rPr lang="en-US" dirty="0"/>
              <a:t> con </a:t>
            </a:r>
            <a:r>
              <a:rPr lang="en-US" dirty="0" err="1"/>
              <a:t>tutto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cuore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3 </a:t>
            </a:r>
            <a:r>
              <a:rPr lang="en-US" dirty="0">
                <a:solidFill>
                  <a:srgbClr val="FF0000"/>
                </a:solidFill>
              </a:rPr>
              <a:t>Non </a:t>
            </a:r>
            <a:r>
              <a:rPr lang="en-US" dirty="0" err="1">
                <a:solidFill>
                  <a:srgbClr val="FF0000"/>
                </a:solidFill>
              </a:rPr>
              <a:t>commette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certo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ingiustizie</a:t>
            </a:r>
            <a:r>
              <a:rPr lang="en-US" dirty="0"/>
              <a:t> e </a:t>
            </a:r>
            <a:r>
              <a:rPr lang="en-US" dirty="0" err="1"/>
              <a:t>cammina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sue vie. </a:t>
            </a:r>
            <a:endParaRPr lang="en-US" dirty="0" smtClean="0"/>
          </a:p>
          <a:p>
            <a:r>
              <a:rPr lang="en-US" dirty="0" smtClean="0"/>
              <a:t>4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hai</a:t>
            </a:r>
            <a:r>
              <a:rPr lang="en-US" dirty="0"/>
              <a:t> </a:t>
            </a:r>
            <a:r>
              <a:rPr lang="en-US" dirty="0" err="1"/>
              <a:t>promulgato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tuoi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precetti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perché</a:t>
            </a:r>
            <a:r>
              <a:rPr lang="en-US" dirty="0"/>
              <a:t> </a:t>
            </a:r>
            <a:r>
              <a:rPr lang="en-US" dirty="0" err="1"/>
              <a:t>siano</a:t>
            </a:r>
            <a:r>
              <a:rPr lang="en-US" dirty="0"/>
              <a:t> </a:t>
            </a:r>
            <a:r>
              <a:rPr lang="en-US" dirty="0" err="1"/>
              <a:t>osservati</a:t>
            </a:r>
            <a:r>
              <a:rPr lang="en-US" dirty="0"/>
              <a:t> </a:t>
            </a:r>
            <a:r>
              <a:rPr lang="en-US" dirty="0" err="1"/>
              <a:t>interamente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5 </a:t>
            </a:r>
            <a:r>
              <a:rPr lang="en-US" dirty="0" err="1"/>
              <a:t>Siano</a:t>
            </a:r>
            <a:r>
              <a:rPr lang="en-US" dirty="0"/>
              <a:t> </a:t>
            </a:r>
            <a:r>
              <a:rPr lang="en-US" dirty="0" err="1"/>
              <a:t>stabili</a:t>
            </a:r>
            <a:r>
              <a:rPr lang="en-US" dirty="0"/>
              <a:t> le </a:t>
            </a:r>
            <a:r>
              <a:rPr lang="en-US" dirty="0" err="1"/>
              <a:t>mie</a:t>
            </a:r>
            <a:r>
              <a:rPr lang="en-US" dirty="0"/>
              <a:t> vie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custodire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tuoi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decreti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6 </a:t>
            </a:r>
            <a:r>
              <a:rPr lang="en-US" dirty="0"/>
              <a:t>Non </a:t>
            </a:r>
            <a:r>
              <a:rPr lang="en-US" dirty="0" err="1"/>
              <a:t>dovrò</a:t>
            </a:r>
            <a:r>
              <a:rPr lang="en-US" dirty="0"/>
              <a:t> </a:t>
            </a:r>
            <a:r>
              <a:rPr lang="en-US" dirty="0" err="1"/>
              <a:t>allora</a:t>
            </a:r>
            <a:r>
              <a:rPr lang="en-US" dirty="0"/>
              <a:t> </a:t>
            </a:r>
            <a:r>
              <a:rPr lang="en-US" dirty="0" err="1"/>
              <a:t>vergognarmi</a:t>
            </a:r>
            <a:r>
              <a:rPr lang="en-US" dirty="0"/>
              <a:t>, se </a:t>
            </a:r>
            <a:r>
              <a:rPr lang="en-US" dirty="0" err="1"/>
              <a:t>avrò</a:t>
            </a:r>
            <a:r>
              <a:rPr lang="en-US" dirty="0"/>
              <a:t> </a:t>
            </a:r>
            <a:r>
              <a:rPr lang="en-US" dirty="0" err="1"/>
              <a:t>considerato</a:t>
            </a:r>
            <a:r>
              <a:rPr lang="en-US" dirty="0"/>
              <a:t> </a:t>
            </a:r>
            <a:r>
              <a:rPr lang="en-US" dirty="0" err="1"/>
              <a:t>tutti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tuoi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comandi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7 </a:t>
            </a:r>
            <a:r>
              <a:rPr lang="en-US" dirty="0"/>
              <a:t>Ti </a:t>
            </a:r>
            <a:r>
              <a:rPr lang="en-US" dirty="0" err="1"/>
              <a:t>loderò</a:t>
            </a:r>
            <a:r>
              <a:rPr lang="en-US" dirty="0"/>
              <a:t> con </a:t>
            </a:r>
            <a:r>
              <a:rPr lang="en-US" dirty="0" err="1"/>
              <a:t>cuore</a:t>
            </a:r>
            <a:r>
              <a:rPr lang="en-US" dirty="0"/>
              <a:t> </a:t>
            </a:r>
            <a:r>
              <a:rPr lang="en-US" dirty="0" err="1"/>
              <a:t>sincero</a:t>
            </a:r>
            <a:r>
              <a:rPr lang="en-US" dirty="0"/>
              <a:t>,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avrò</a:t>
            </a:r>
            <a:r>
              <a:rPr lang="en-US" dirty="0"/>
              <a:t> </a:t>
            </a:r>
            <a:r>
              <a:rPr lang="en-US" dirty="0" err="1"/>
              <a:t>appreso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tuoi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giusti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giudizi</a:t>
            </a:r>
            <a:r>
              <a:rPr lang="en-US" dirty="0">
                <a:solidFill>
                  <a:srgbClr val="FF0000"/>
                </a:solidFill>
              </a:rPr>
              <a:t>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8 </a:t>
            </a:r>
            <a:r>
              <a:rPr lang="en-US" dirty="0" err="1"/>
              <a:t>Voglio</a:t>
            </a:r>
            <a:r>
              <a:rPr lang="en-US" dirty="0"/>
              <a:t> </a:t>
            </a:r>
            <a:r>
              <a:rPr lang="en-US" dirty="0" err="1"/>
              <a:t>osservare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tuoi</a:t>
            </a:r>
            <a:r>
              <a:rPr lang="en-US" dirty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decreti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8959"/>
          </a:xfrm>
        </p:spPr>
        <p:txBody>
          <a:bodyPr>
            <a:normAutofit fontScale="90000"/>
          </a:bodyPr>
          <a:lstStyle/>
          <a:p>
            <a:pPr algn="r"/>
            <a:r>
              <a:rPr lang="it-IT" dirty="0" err="1" smtClean="0"/>
              <a:t>Sal</a:t>
            </a:r>
            <a:r>
              <a:rPr lang="it-IT" dirty="0" smtClean="0"/>
              <a:t> 119 ALEF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2173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7038"/>
          </a:xfrm>
        </p:spPr>
        <p:txBody>
          <a:bodyPr>
            <a:normAutofit fontScale="90000"/>
          </a:bodyPr>
          <a:lstStyle/>
          <a:p>
            <a:r>
              <a:rPr lang="it-IT" dirty="0" err="1" smtClean="0"/>
              <a:t>Sal</a:t>
            </a:r>
            <a:r>
              <a:rPr lang="it-IT" dirty="0" smtClean="0"/>
              <a:t> 119 BET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031676"/>
            <a:ext cx="8229600" cy="55287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9 Come </a:t>
            </a:r>
            <a:r>
              <a:rPr lang="en-US" dirty="0" err="1"/>
              <a:t>potrà</a:t>
            </a:r>
            <a:r>
              <a:rPr lang="en-US" dirty="0"/>
              <a:t> un </a:t>
            </a:r>
            <a:r>
              <a:rPr lang="en-US" dirty="0" err="1"/>
              <a:t>giovane</a:t>
            </a:r>
            <a:r>
              <a:rPr lang="en-US" dirty="0"/>
              <a:t> </a:t>
            </a:r>
            <a:r>
              <a:rPr lang="en-US" dirty="0" err="1"/>
              <a:t>tenere</a:t>
            </a:r>
            <a:r>
              <a:rPr lang="en-US" dirty="0"/>
              <a:t> </a:t>
            </a:r>
            <a:r>
              <a:rPr lang="en-US" dirty="0" err="1"/>
              <a:t>pura</a:t>
            </a:r>
            <a:r>
              <a:rPr lang="en-US" dirty="0"/>
              <a:t> la </a:t>
            </a:r>
            <a:r>
              <a:rPr lang="en-US" dirty="0" err="1"/>
              <a:t>sua</a:t>
            </a:r>
            <a:r>
              <a:rPr lang="en-US" dirty="0"/>
              <a:t> via? </a:t>
            </a:r>
            <a:r>
              <a:rPr lang="en-US" dirty="0" err="1"/>
              <a:t>Osservando</a:t>
            </a:r>
            <a:r>
              <a:rPr lang="en-US" dirty="0"/>
              <a:t> la </a:t>
            </a:r>
            <a:r>
              <a:rPr lang="en-US" dirty="0" err="1">
                <a:solidFill>
                  <a:srgbClr val="FF0000"/>
                </a:solidFill>
              </a:rPr>
              <a:t>tua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parola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10 Con </a:t>
            </a:r>
            <a:r>
              <a:rPr lang="en-US" dirty="0" err="1"/>
              <a:t>tutto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mio</a:t>
            </a:r>
            <a:r>
              <a:rPr lang="en-US" dirty="0"/>
              <a:t> </a:t>
            </a:r>
            <a:r>
              <a:rPr lang="en-US" dirty="0" err="1"/>
              <a:t>cuore</a:t>
            </a:r>
            <a:r>
              <a:rPr lang="en-US" dirty="0"/>
              <a:t> </a:t>
            </a:r>
            <a:r>
              <a:rPr lang="en-US" dirty="0" err="1"/>
              <a:t>ti</a:t>
            </a:r>
            <a:r>
              <a:rPr lang="en-US" dirty="0"/>
              <a:t> </a:t>
            </a:r>
            <a:r>
              <a:rPr lang="en-US" dirty="0" err="1"/>
              <a:t>cerco</a:t>
            </a:r>
            <a:r>
              <a:rPr lang="en-US" dirty="0"/>
              <a:t>: non </a:t>
            </a:r>
            <a:r>
              <a:rPr lang="en-US" dirty="0" err="1"/>
              <a:t>lasciarmi</a:t>
            </a:r>
            <a:r>
              <a:rPr lang="en-US" dirty="0"/>
              <a:t> </a:t>
            </a:r>
            <a:r>
              <a:rPr lang="en-US" dirty="0" err="1"/>
              <a:t>deviare</a:t>
            </a:r>
            <a:r>
              <a:rPr lang="en-US" dirty="0"/>
              <a:t> </a:t>
            </a:r>
            <a:r>
              <a:rPr lang="en-US" dirty="0" err="1"/>
              <a:t>dai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tuoi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comandi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11 </a:t>
            </a:r>
            <a:r>
              <a:rPr lang="en-US" dirty="0" err="1"/>
              <a:t>Ripongo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cuore</a:t>
            </a:r>
            <a:r>
              <a:rPr lang="en-US" dirty="0"/>
              <a:t> la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promessa</a:t>
            </a:r>
            <a:r>
              <a:rPr lang="en-US" dirty="0"/>
              <a:t> per non </a:t>
            </a:r>
            <a:r>
              <a:rPr lang="en-US" dirty="0" err="1"/>
              <a:t>peccare</a:t>
            </a:r>
            <a:r>
              <a:rPr lang="en-US" dirty="0"/>
              <a:t> </a:t>
            </a:r>
            <a:r>
              <a:rPr lang="en-US" dirty="0" err="1"/>
              <a:t>contro</a:t>
            </a:r>
            <a:r>
              <a:rPr lang="en-US" dirty="0"/>
              <a:t> di </a:t>
            </a:r>
            <a:r>
              <a:rPr lang="en-US" dirty="0" err="1"/>
              <a:t>te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12 </a:t>
            </a:r>
            <a:r>
              <a:rPr lang="en-US" dirty="0"/>
              <a:t>Benedetto </a:t>
            </a:r>
            <a:r>
              <a:rPr lang="en-US" dirty="0" err="1"/>
              <a:t>sei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, Signore: </a:t>
            </a:r>
            <a:r>
              <a:rPr lang="en-US" dirty="0" err="1"/>
              <a:t>insegnami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tuoi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decreti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13 </a:t>
            </a:r>
            <a:r>
              <a:rPr lang="en-US" dirty="0"/>
              <a:t>Con le </a:t>
            </a:r>
            <a:r>
              <a:rPr lang="en-US" dirty="0" err="1"/>
              <a:t>mie</a:t>
            </a:r>
            <a:r>
              <a:rPr lang="en-US" dirty="0"/>
              <a:t> </a:t>
            </a:r>
            <a:r>
              <a:rPr lang="en-US" dirty="0" err="1"/>
              <a:t>labbra</a:t>
            </a:r>
            <a:r>
              <a:rPr lang="en-US" dirty="0"/>
              <a:t> ho </a:t>
            </a:r>
            <a:r>
              <a:rPr lang="en-US" dirty="0" err="1"/>
              <a:t>raccontato</a:t>
            </a:r>
            <a:r>
              <a:rPr lang="en-US" dirty="0"/>
              <a:t> </a:t>
            </a:r>
            <a:r>
              <a:rPr lang="en-US" dirty="0" err="1"/>
              <a:t>tutti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giudizi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bocca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smtClean="0"/>
              <a:t>14 </a:t>
            </a:r>
            <a:r>
              <a:rPr lang="en-US" dirty="0" err="1"/>
              <a:t>Nella</a:t>
            </a:r>
            <a:r>
              <a:rPr lang="en-US" dirty="0"/>
              <a:t> via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tuoi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insegnamenti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è</a:t>
            </a:r>
            <a:r>
              <a:rPr lang="en-US" dirty="0"/>
              <a:t> la </a:t>
            </a:r>
            <a:r>
              <a:rPr lang="en-US" dirty="0" err="1"/>
              <a:t>mia</a:t>
            </a:r>
            <a:r>
              <a:rPr lang="en-US" dirty="0"/>
              <a:t> </a:t>
            </a:r>
            <a:r>
              <a:rPr lang="en-US" dirty="0" err="1"/>
              <a:t>gioia</a:t>
            </a:r>
            <a:r>
              <a:rPr lang="en-US" dirty="0"/>
              <a:t>,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in </a:t>
            </a:r>
            <a:r>
              <a:rPr lang="en-US" dirty="0" err="1"/>
              <a:t>tutte</a:t>
            </a:r>
            <a:r>
              <a:rPr lang="en-US" dirty="0"/>
              <a:t> le </a:t>
            </a:r>
            <a:r>
              <a:rPr lang="en-US" dirty="0" err="1"/>
              <a:t>ricchezze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15 </a:t>
            </a:r>
            <a:r>
              <a:rPr lang="en-US" dirty="0" err="1"/>
              <a:t>Voglio</a:t>
            </a:r>
            <a:r>
              <a:rPr lang="en-US" dirty="0"/>
              <a:t> </a:t>
            </a:r>
            <a:r>
              <a:rPr lang="en-US" dirty="0" err="1"/>
              <a:t>meditare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tuoi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precetti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err="1"/>
              <a:t>considerare</a:t>
            </a:r>
            <a:r>
              <a:rPr lang="en-US" dirty="0"/>
              <a:t> le </a:t>
            </a:r>
            <a:r>
              <a:rPr lang="en-US" dirty="0" err="1"/>
              <a:t>tue</a:t>
            </a:r>
            <a:r>
              <a:rPr lang="en-US" dirty="0"/>
              <a:t> vie. 16 </a:t>
            </a:r>
            <a:r>
              <a:rPr lang="en-US" dirty="0" err="1"/>
              <a:t>Nei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tuoi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decreti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è</a:t>
            </a:r>
            <a:r>
              <a:rPr lang="en-US" dirty="0"/>
              <a:t> la </a:t>
            </a:r>
            <a:r>
              <a:rPr lang="en-US" dirty="0" err="1"/>
              <a:t>mia</a:t>
            </a:r>
            <a:r>
              <a:rPr lang="en-US" dirty="0"/>
              <a:t> </a:t>
            </a:r>
            <a:r>
              <a:rPr lang="en-US" dirty="0" err="1"/>
              <a:t>delizia</a:t>
            </a:r>
            <a:r>
              <a:rPr lang="en-US" dirty="0"/>
              <a:t>, non </a:t>
            </a:r>
            <a:r>
              <a:rPr lang="en-US" dirty="0" err="1"/>
              <a:t>dimenticherò</a:t>
            </a:r>
            <a:r>
              <a:rPr lang="en-US" dirty="0"/>
              <a:t> la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parola</a:t>
            </a:r>
            <a:r>
              <a:rPr lang="en-US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774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NOSTRO PROGRAMMA 1/2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388174" cy="4945987"/>
          </a:xfrm>
        </p:spPr>
        <p:txBody>
          <a:bodyPr>
            <a:normAutofit fontScale="550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5/10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I: IL DIRITTO NELLA VITA DELLA CHIESA: la </a:t>
            </a:r>
            <a:r>
              <a:rPr lang="en-US" dirty="0" err="1"/>
              <a:t>dimensione</a:t>
            </a:r>
            <a:r>
              <a:rPr lang="en-US" dirty="0"/>
              <a:t> </a:t>
            </a:r>
            <a:r>
              <a:rPr lang="en-US" dirty="0" err="1"/>
              <a:t>giuridica</a:t>
            </a:r>
            <a:r>
              <a:rPr lang="en-US" dirty="0"/>
              <a:t> del </a:t>
            </a:r>
            <a:r>
              <a:rPr lang="en-US" dirty="0" err="1"/>
              <a:t>vivere</a:t>
            </a:r>
            <a:r>
              <a:rPr lang="en-US" dirty="0"/>
              <a:t> </a:t>
            </a:r>
            <a:r>
              <a:rPr lang="en-US" dirty="0" err="1"/>
              <a:t>ecclesiale</a:t>
            </a:r>
            <a:r>
              <a:rPr lang="en-US" dirty="0"/>
              <a:t> (</a:t>
            </a:r>
            <a:r>
              <a:rPr lang="en-US" dirty="0" err="1"/>
              <a:t>ubi</a:t>
            </a:r>
            <a:r>
              <a:rPr lang="en-US" dirty="0"/>
              <a:t> </a:t>
            </a:r>
            <a:r>
              <a:rPr lang="en-US" dirty="0" err="1"/>
              <a:t>societas</a:t>
            </a:r>
            <a:r>
              <a:rPr lang="en-US" dirty="0"/>
              <a:t> </a:t>
            </a:r>
            <a:r>
              <a:rPr lang="en-US" dirty="0" err="1"/>
              <a:t>ibi</a:t>
            </a:r>
            <a:r>
              <a:rPr lang="en-US" dirty="0"/>
              <a:t> </a:t>
            </a:r>
            <a:r>
              <a:rPr lang="en-US" dirty="0" err="1"/>
              <a:t>ius</a:t>
            </a:r>
            <a:r>
              <a:rPr lang="en-US" dirty="0"/>
              <a:t>). La </a:t>
            </a:r>
            <a:r>
              <a:rPr lang="en-US" dirty="0" err="1"/>
              <a:t>Teologia</a:t>
            </a:r>
            <a:r>
              <a:rPr lang="en-US" dirty="0"/>
              <a:t> del </a:t>
            </a:r>
            <a:r>
              <a:rPr lang="en-US" dirty="0" err="1"/>
              <a:t>Diritto</a:t>
            </a:r>
            <a:r>
              <a:rPr lang="en-US" dirty="0"/>
              <a:t>: la </a:t>
            </a:r>
            <a:r>
              <a:rPr lang="en-US" dirty="0" err="1"/>
              <a:t>chiesa</a:t>
            </a:r>
            <a:r>
              <a:rPr lang="en-US" dirty="0"/>
              <a:t> </a:t>
            </a:r>
            <a:r>
              <a:rPr lang="en-US" dirty="0" err="1"/>
              <a:t>tra</a:t>
            </a:r>
            <a:r>
              <a:rPr lang="en-US" dirty="0"/>
              <a:t> </a:t>
            </a:r>
            <a:r>
              <a:rPr lang="en-US" dirty="0" err="1"/>
              <a:t>istituzione</a:t>
            </a:r>
            <a:r>
              <a:rPr lang="en-US" dirty="0"/>
              <a:t> e </a:t>
            </a:r>
            <a:r>
              <a:rPr lang="en-US" dirty="0" err="1"/>
              <a:t>profezia</a:t>
            </a:r>
            <a:r>
              <a:rPr lang="en-US" dirty="0"/>
              <a:t>. </a:t>
            </a:r>
          </a:p>
          <a:p>
            <a:r>
              <a:rPr lang="en-US" dirty="0">
                <a:solidFill>
                  <a:srgbClr val="FFFF00"/>
                </a:solidFill>
              </a:rPr>
              <a:t>12/10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II: PANORAMA SOMMARIO DI STORIA DEL DIRITTO CANONICO E DELLE ISTITUZIONI GIURIDICHE NELLA CHIESA: </a:t>
            </a:r>
            <a:r>
              <a:rPr lang="en-US" dirty="0" err="1"/>
              <a:t>dalla</a:t>
            </a:r>
            <a:r>
              <a:rPr lang="en-US" dirty="0"/>
              <a:t> </a:t>
            </a:r>
            <a:r>
              <a:rPr lang="en-US" dirty="0" err="1"/>
              <a:t>Chiesa</a:t>
            </a:r>
            <a:r>
              <a:rPr lang="en-US" dirty="0"/>
              <a:t> in </a:t>
            </a:r>
            <a:r>
              <a:rPr lang="en-US" dirty="0" err="1"/>
              <a:t>età</a:t>
            </a:r>
            <a:r>
              <a:rPr lang="en-US" dirty="0"/>
              <a:t> </a:t>
            </a:r>
            <a:r>
              <a:rPr lang="en-US" dirty="0" err="1"/>
              <a:t>apostolica</a:t>
            </a:r>
            <a:r>
              <a:rPr lang="en-US" dirty="0"/>
              <a:t> </a:t>
            </a:r>
            <a:r>
              <a:rPr lang="en-US" dirty="0" err="1"/>
              <a:t>fino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codificazione</a:t>
            </a:r>
            <a:r>
              <a:rPr lang="en-US" dirty="0"/>
              <a:t> </a:t>
            </a:r>
            <a:r>
              <a:rPr lang="en-US" dirty="0" err="1"/>
              <a:t>Pio-Benedettina</a:t>
            </a:r>
            <a:r>
              <a:rPr lang="en-US" dirty="0"/>
              <a:t> del 1929.</a:t>
            </a:r>
          </a:p>
          <a:p>
            <a:r>
              <a:rPr lang="en-US" dirty="0">
                <a:solidFill>
                  <a:srgbClr val="FFFF00"/>
                </a:solidFill>
              </a:rPr>
              <a:t>19/10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III: I DUE CODICI DI DIRITTO CANONICO: la </a:t>
            </a:r>
            <a:r>
              <a:rPr lang="en-US" dirty="0" err="1"/>
              <a:t>codificazione</a:t>
            </a:r>
            <a:r>
              <a:rPr lang="en-US" dirty="0"/>
              <a:t> del ’29 e </a:t>
            </a:r>
            <a:r>
              <a:rPr lang="en-US" dirty="0" err="1"/>
              <a:t>quella</a:t>
            </a:r>
            <a:r>
              <a:rPr lang="en-US" dirty="0"/>
              <a:t> dell’83. </a:t>
            </a:r>
            <a:r>
              <a:rPr lang="en-US" dirty="0" err="1"/>
              <a:t>Lettura</a:t>
            </a:r>
            <a:r>
              <a:rPr lang="en-US" dirty="0"/>
              <a:t> e </a:t>
            </a:r>
            <a:r>
              <a:rPr lang="en-US" dirty="0" err="1"/>
              <a:t>conoscenza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Lettera</a:t>
            </a:r>
            <a:r>
              <a:rPr lang="en-US" dirty="0"/>
              <a:t> </a:t>
            </a:r>
            <a:r>
              <a:rPr lang="en-US" dirty="0" err="1"/>
              <a:t>Apostolica</a:t>
            </a:r>
            <a:r>
              <a:rPr lang="en-US" dirty="0"/>
              <a:t> </a:t>
            </a:r>
            <a:r>
              <a:rPr lang="en-US" dirty="0" err="1"/>
              <a:t>Sacrae</a:t>
            </a:r>
            <a:r>
              <a:rPr lang="en-US" dirty="0"/>
              <a:t> </a:t>
            </a:r>
            <a:r>
              <a:rPr lang="en-US" dirty="0" err="1"/>
              <a:t>Disciplinae</a:t>
            </a:r>
            <a:r>
              <a:rPr lang="en-US" dirty="0"/>
              <a:t> </a:t>
            </a:r>
            <a:r>
              <a:rPr lang="en-US" dirty="0" err="1"/>
              <a:t>Leges</a:t>
            </a:r>
            <a:r>
              <a:rPr lang="en-US" dirty="0"/>
              <a:t> di Giovanni Paolo II</a:t>
            </a:r>
          </a:p>
          <a:p>
            <a:r>
              <a:rPr lang="en-US" dirty="0">
                <a:solidFill>
                  <a:srgbClr val="FFFF00"/>
                </a:solidFill>
              </a:rPr>
              <a:t>25/10 </a:t>
            </a:r>
            <a:r>
              <a:rPr lang="en-US" dirty="0"/>
              <a:t>(data da </a:t>
            </a:r>
            <a:r>
              <a:rPr lang="en-US" dirty="0" err="1"/>
              <a:t>confermare</a:t>
            </a:r>
            <a:r>
              <a:rPr lang="en-US" dirty="0"/>
              <a:t> a </a:t>
            </a:r>
            <a:r>
              <a:rPr lang="en-US" dirty="0" err="1"/>
              <a:t>sostituzione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memoria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defunti</a:t>
            </a:r>
            <a:r>
              <a:rPr lang="en-US" dirty="0"/>
              <a:t> del 2 </a:t>
            </a:r>
            <a:r>
              <a:rPr lang="en-US" dirty="0" err="1"/>
              <a:t>nov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IV: LE LEGGI ECCLESIASTICHE: </a:t>
            </a:r>
            <a:r>
              <a:rPr lang="en-US" dirty="0" err="1"/>
              <a:t>canoni</a:t>
            </a:r>
            <a:r>
              <a:rPr lang="en-US" dirty="0"/>
              <a:t> </a:t>
            </a:r>
            <a:r>
              <a:rPr lang="en-US" dirty="0" err="1"/>
              <a:t>preliminari</a:t>
            </a:r>
            <a:r>
              <a:rPr lang="en-US" dirty="0"/>
              <a:t> (cc.1-6) La </a:t>
            </a:r>
            <a:r>
              <a:rPr lang="en-US" dirty="0" err="1"/>
              <a:t>legge</a:t>
            </a:r>
            <a:r>
              <a:rPr lang="en-US" dirty="0"/>
              <a:t> e la </a:t>
            </a:r>
            <a:r>
              <a:rPr lang="en-US" dirty="0" err="1"/>
              <a:t>sua</a:t>
            </a:r>
            <a:r>
              <a:rPr lang="en-US" dirty="0"/>
              <a:t> </a:t>
            </a:r>
            <a:r>
              <a:rPr lang="en-US" dirty="0" err="1"/>
              <a:t>interpretazione</a:t>
            </a:r>
            <a:r>
              <a:rPr lang="en-US" dirty="0"/>
              <a:t> (cc.7-22) </a:t>
            </a:r>
            <a:r>
              <a:rPr lang="en-US" dirty="0" err="1"/>
              <a:t>consuetudine</a:t>
            </a:r>
            <a:r>
              <a:rPr lang="en-US" dirty="0"/>
              <a:t>, </a:t>
            </a:r>
            <a:r>
              <a:rPr lang="en-US" dirty="0" err="1"/>
              <a:t>decreti</a:t>
            </a:r>
            <a:r>
              <a:rPr lang="en-US" dirty="0"/>
              <a:t> e </a:t>
            </a:r>
            <a:r>
              <a:rPr lang="en-US" dirty="0" err="1"/>
              <a:t>istruzioni</a:t>
            </a:r>
            <a:r>
              <a:rPr lang="en-US" dirty="0"/>
              <a:t> (cc.22-39)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26/10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V:GLI ATTI AMMINISTRATIVI SINGOLARI E LA POTESTA’ DI GOVERNO NELLA CHIESA: </a:t>
            </a:r>
            <a:r>
              <a:rPr lang="en-US" dirty="0" err="1"/>
              <a:t>decreti</a:t>
            </a:r>
            <a:r>
              <a:rPr lang="en-US" dirty="0"/>
              <a:t>, </a:t>
            </a:r>
            <a:r>
              <a:rPr lang="en-US" dirty="0" err="1"/>
              <a:t>rescritti</a:t>
            </a:r>
            <a:r>
              <a:rPr lang="en-US" dirty="0"/>
              <a:t>, </a:t>
            </a:r>
            <a:r>
              <a:rPr lang="en-US" dirty="0" err="1"/>
              <a:t>privilegi</a:t>
            </a:r>
            <a:r>
              <a:rPr lang="en-US" dirty="0"/>
              <a:t>, dispense (cc.35-93), </a:t>
            </a:r>
            <a:r>
              <a:rPr lang="en-US" dirty="0" err="1"/>
              <a:t>potestà</a:t>
            </a:r>
            <a:r>
              <a:rPr lang="en-US" dirty="0"/>
              <a:t> </a:t>
            </a:r>
            <a:r>
              <a:rPr lang="en-US" dirty="0" err="1"/>
              <a:t>legislativa</a:t>
            </a:r>
            <a:r>
              <a:rPr lang="en-US" dirty="0"/>
              <a:t>, </a:t>
            </a:r>
            <a:r>
              <a:rPr lang="en-US" dirty="0" err="1"/>
              <a:t>esecutiva</a:t>
            </a:r>
            <a:r>
              <a:rPr lang="en-US" dirty="0"/>
              <a:t>, </a:t>
            </a:r>
            <a:r>
              <a:rPr lang="en-US" dirty="0" err="1"/>
              <a:t>giudiziaria</a:t>
            </a:r>
            <a:r>
              <a:rPr lang="en-US" dirty="0"/>
              <a:t> (cc.129-144)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384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NOSTRO PROGRAMMA 2/2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>
                <a:solidFill>
                  <a:srgbClr val="FFFF00"/>
                </a:solidFill>
              </a:rPr>
              <a:t>9/11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VI: OBBLIGHI E DIRITTI DEI FEDELI: </a:t>
            </a:r>
            <a:r>
              <a:rPr lang="en-US" dirty="0" err="1"/>
              <a:t>diritti</a:t>
            </a:r>
            <a:r>
              <a:rPr lang="en-US" dirty="0"/>
              <a:t> e </a:t>
            </a:r>
            <a:r>
              <a:rPr lang="en-US" dirty="0" err="1"/>
              <a:t>doveri</a:t>
            </a:r>
            <a:r>
              <a:rPr lang="en-US" dirty="0"/>
              <a:t> di </a:t>
            </a:r>
            <a:r>
              <a:rPr lang="en-US" dirty="0" err="1"/>
              <a:t>tutti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fedeli</a:t>
            </a:r>
            <a:r>
              <a:rPr lang="en-US" dirty="0"/>
              <a:t> in Cristo (cc. 208-223) </a:t>
            </a:r>
            <a:r>
              <a:rPr lang="en-US" dirty="0" err="1"/>
              <a:t>Obblighi</a:t>
            </a:r>
            <a:r>
              <a:rPr lang="en-US" dirty="0"/>
              <a:t> e </a:t>
            </a:r>
            <a:r>
              <a:rPr lang="en-US" dirty="0" err="1"/>
              <a:t>diritti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chierici</a:t>
            </a:r>
            <a:r>
              <a:rPr lang="en-US" dirty="0"/>
              <a:t> (cc. 273-289) Il Romano </a:t>
            </a:r>
            <a:r>
              <a:rPr lang="en-US" dirty="0" err="1"/>
              <a:t>Pontefice</a:t>
            </a:r>
            <a:r>
              <a:rPr lang="en-US" dirty="0"/>
              <a:t> (c. 331) Il </a:t>
            </a:r>
            <a:r>
              <a:rPr lang="en-US" dirty="0" err="1"/>
              <a:t>Collegio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Vescovi</a:t>
            </a:r>
            <a:r>
              <a:rPr lang="en-US" dirty="0"/>
              <a:t> (c. 336) La Curia </a:t>
            </a:r>
            <a:r>
              <a:rPr lang="en-US" dirty="0" err="1"/>
              <a:t>Romana</a:t>
            </a:r>
            <a:r>
              <a:rPr lang="en-US" dirty="0"/>
              <a:t>, la </a:t>
            </a:r>
            <a:r>
              <a:rPr lang="en-US" dirty="0" err="1"/>
              <a:t>Sede</a:t>
            </a:r>
            <a:r>
              <a:rPr lang="en-US" dirty="0"/>
              <a:t> </a:t>
            </a:r>
            <a:r>
              <a:rPr lang="en-US" dirty="0" err="1"/>
              <a:t>Apostolica</a:t>
            </a:r>
            <a:r>
              <a:rPr lang="en-US" dirty="0"/>
              <a:t> o Santa </a:t>
            </a:r>
            <a:r>
              <a:rPr lang="en-US" dirty="0" err="1"/>
              <a:t>Sede</a:t>
            </a:r>
            <a:r>
              <a:rPr lang="en-US" dirty="0"/>
              <a:t> (c.361)</a:t>
            </a:r>
          </a:p>
          <a:p>
            <a:r>
              <a:rPr lang="en-US" dirty="0">
                <a:solidFill>
                  <a:srgbClr val="FFFF00"/>
                </a:solidFill>
              </a:rPr>
              <a:t>23/11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VII: LE CHIESE PARTICOLARI: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diversi</a:t>
            </a:r>
            <a:r>
              <a:rPr lang="en-US" dirty="0"/>
              <a:t> tipi di </a:t>
            </a:r>
            <a:r>
              <a:rPr lang="en-US" dirty="0" err="1"/>
              <a:t>chiesa</a:t>
            </a:r>
            <a:r>
              <a:rPr lang="en-US" dirty="0"/>
              <a:t> </a:t>
            </a:r>
            <a:r>
              <a:rPr lang="en-US" dirty="0" err="1"/>
              <a:t>particolare</a:t>
            </a:r>
            <a:r>
              <a:rPr lang="en-US" dirty="0"/>
              <a:t> 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vescovi</a:t>
            </a:r>
            <a:r>
              <a:rPr lang="en-US" dirty="0"/>
              <a:t> in </a:t>
            </a:r>
            <a:r>
              <a:rPr lang="en-US" dirty="0" err="1"/>
              <a:t>genere</a:t>
            </a:r>
            <a:r>
              <a:rPr lang="en-US" dirty="0"/>
              <a:t>,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Consiglio</a:t>
            </a:r>
            <a:r>
              <a:rPr lang="en-US" dirty="0"/>
              <a:t> </a:t>
            </a:r>
            <a:r>
              <a:rPr lang="en-US" dirty="0" err="1"/>
              <a:t>Presbiterale</a:t>
            </a:r>
            <a:r>
              <a:rPr lang="en-US" dirty="0"/>
              <a:t> 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Collegio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Consultori</a:t>
            </a:r>
            <a:r>
              <a:rPr lang="en-US" dirty="0"/>
              <a:t> (cc. 495-502),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Consiglio</a:t>
            </a:r>
            <a:r>
              <a:rPr lang="en-US" dirty="0"/>
              <a:t> </a:t>
            </a:r>
            <a:r>
              <a:rPr lang="en-US" dirty="0" err="1"/>
              <a:t>Pastorale</a:t>
            </a:r>
            <a:r>
              <a:rPr lang="en-US" dirty="0"/>
              <a:t> (511-514), </a:t>
            </a:r>
            <a:r>
              <a:rPr lang="en-US" dirty="0" err="1"/>
              <a:t>Parrocchia</a:t>
            </a:r>
            <a:r>
              <a:rPr lang="en-US" dirty="0"/>
              <a:t> e </a:t>
            </a:r>
            <a:r>
              <a:rPr lang="en-US" dirty="0" err="1"/>
              <a:t>Parroco</a:t>
            </a:r>
            <a:r>
              <a:rPr lang="en-US" dirty="0"/>
              <a:t> (c. 515-552)</a:t>
            </a:r>
          </a:p>
          <a:p>
            <a:r>
              <a:rPr lang="en-US" dirty="0">
                <a:solidFill>
                  <a:srgbClr val="FF0000"/>
                </a:solidFill>
              </a:rPr>
              <a:t>BIBLIOGRAFIA</a:t>
            </a:r>
            <a:r>
              <a:rPr lang="en-US" dirty="0"/>
              <a:t>: E’ </a:t>
            </a:r>
            <a:r>
              <a:rPr lang="en-US" dirty="0" err="1"/>
              <a:t>indispensabile</a:t>
            </a:r>
            <a:r>
              <a:rPr lang="en-US" dirty="0"/>
              <a:t> </a:t>
            </a:r>
            <a:r>
              <a:rPr lang="en-US" dirty="0" err="1"/>
              <a:t>avere</a:t>
            </a:r>
            <a:r>
              <a:rPr lang="en-US" dirty="0"/>
              <a:t> sotto </a:t>
            </a:r>
            <a:r>
              <a:rPr lang="en-US" dirty="0" err="1"/>
              <a:t>mano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Codice</a:t>
            </a:r>
            <a:r>
              <a:rPr lang="en-US" dirty="0"/>
              <a:t> di </a:t>
            </a:r>
            <a:r>
              <a:rPr lang="en-US" dirty="0" err="1"/>
              <a:t>Diritto</a:t>
            </a:r>
            <a:r>
              <a:rPr lang="en-US" dirty="0"/>
              <a:t> </a:t>
            </a:r>
            <a:r>
              <a:rPr lang="en-US" dirty="0" err="1"/>
              <a:t>Canonico</a:t>
            </a:r>
            <a:r>
              <a:rPr lang="en-US" dirty="0"/>
              <a:t> a </a:t>
            </a:r>
            <a:r>
              <a:rPr lang="en-US" dirty="0" err="1"/>
              <a:t>lezione</a:t>
            </a:r>
            <a:r>
              <a:rPr lang="en-US" dirty="0"/>
              <a:t>, </a:t>
            </a:r>
            <a:r>
              <a:rPr lang="en-US" dirty="0" err="1"/>
              <a:t>possibilmente</a:t>
            </a:r>
            <a:r>
              <a:rPr lang="en-US" dirty="0"/>
              <a:t> con un </a:t>
            </a:r>
            <a:r>
              <a:rPr lang="en-US" dirty="0" err="1"/>
              <a:t>minimo</a:t>
            </a:r>
            <a:r>
              <a:rPr lang="en-US" dirty="0"/>
              <a:t> </a:t>
            </a:r>
            <a:r>
              <a:rPr lang="en-US" dirty="0" err="1"/>
              <a:t>commento</a:t>
            </a:r>
            <a:r>
              <a:rPr lang="en-US" dirty="0"/>
              <a:t> per lo studio </a:t>
            </a:r>
            <a:r>
              <a:rPr lang="en-US" dirty="0" err="1"/>
              <a:t>personale</a:t>
            </a:r>
            <a:r>
              <a:rPr lang="en-US" dirty="0"/>
              <a:t>, </a:t>
            </a:r>
            <a:r>
              <a:rPr lang="en-US" dirty="0" err="1"/>
              <a:t>soprattutto</a:t>
            </a:r>
            <a:r>
              <a:rPr lang="en-US" dirty="0"/>
              <a:t> per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candidati</a:t>
            </a:r>
            <a:r>
              <a:rPr lang="en-US" dirty="0"/>
              <a:t> al </a:t>
            </a:r>
            <a:r>
              <a:rPr lang="en-US" dirty="0" err="1"/>
              <a:t>diaconato</a:t>
            </a:r>
            <a:r>
              <a:rPr lang="en-US" dirty="0"/>
              <a:t>, ma </a:t>
            </a:r>
            <a:r>
              <a:rPr lang="en-US" dirty="0" err="1"/>
              <a:t>anche</a:t>
            </a:r>
            <a:r>
              <a:rPr lang="en-US" dirty="0"/>
              <a:t> per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altri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, in </a:t>
            </a:r>
            <a:r>
              <a:rPr lang="en-US" dirty="0" err="1"/>
              <a:t>quanto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Codice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la </a:t>
            </a:r>
            <a:r>
              <a:rPr lang="en-US" dirty="0" err="1"/>
              <a:t>sintesi</a:t>
            </a:r>
            <a:r>
              <a:rPr lang="en-US" dirty="0"/>
              <a:t> </a:t>
            </a:r>
            <a:r>
              <a:rPr lang="en-US" dirty="0" err="1"/>
              <a:t>operativa</a:t>
            </a:r>
            <a:r>
              <a:rPr lang="en-US" dirty="0"/>
              <a:t> del </a:t>
            </a:r>
            <a:r>
              <a:rPr lang="en-US" dirty="0" err="1"/>
              <a:t>Concilio</a:t>
            </a:r>
            <a:r>
              <a:rPr lang="en-US" dirty="0"/>
              <a:t> </a:t>
            </a:r>
            <a:r>
              <a:rPr lang="en-US" dirty="0" err="1"/>
              <a:t>Ecumenico</a:t>
            </a:r>
            <a:r>
              <a:rPr lang="en-US" dirty="0"/>
              <a:t> </a:t>
            </a:r>
            <a:r>
              <a:rPr lang="en-US" dirty="0" err="1"/>
              <a:t>Vaticano</a:t>
            </a:r>
            <a:r>
              <a:rPr lang="en-US" dirty="0"/>
              <a:t> II</a:t>
            </a:r>
            <a:br>
              <a:rPr lang="en-US" dirty="0"/>
            </a:br>
            <a:r>
              <a:rPr lang="en-US" dirty="0" err="1"/>
              <a:t>Suggeriamo</a:t>
            </a:r>
            <a:r>
              <a:rPr lang="en-US" dirty="0"/>
              <a:t> : </a:t>
            </a:r>
          </a:p>
          <a:p>
            <a:r>
              <a:rPr lang="en-US" dirty="0"/>
              <a:t>Juan Ignacio </a:t>
            </a:r>
            <a:r>
              <a:rPr lang="en-US" dirty="0" err="1"/>
              <a:t>Arrieta</a:t>
            </a:r>
            <a:r>
              <a:rPr lang="en-US" dirty="0"/>
              <a:t> (Ed.), </a:t>
            </a:r>
            <a:r>
              <a:rPr lang="en-US" dirty="0" err="1"/>
              <a:t>Codice</a:t>
            </a:r>
            <a:r>
              <a:rPr lang="en-US" dirty="0"/>
              <a:t> di </a:t>
            </a:r>
            <a:r>
              <a:rPr lang="en-US" dirty="0" err="1"/>
              <a:t>diritto</a:t>
            </a:r>
            <a:r>
              <a:rPr lang="en-US" dirty="0"/>
              <a:t> </a:t>
            </a:r>
            <a:r>
              <a:rPr lang="en-US" dirty="0" err="1"/>
              <a:t>canonico</a:t>
            </a:r>
            <a:r>
              <a:rPr lang="en-US" dirty="0"/>
              <a:t> </a:t>
            </a:r>
            <a:r>
              <a:rPr lang="en-US" dirty="0" err="1"/>
              <a:t>commentato</a:t>
            </a:r>
            <a:r>
              <a:rPr lang="en-US" dirty="0"/>
              <a:t> e </a:t>
            </a:r>
            <a:r>
              <a:rPr lang="en-US" dirty="0" err="1"/>
              <a:t>leggi</a:t>
            </a:r>
            <a:r>
              <a:rPr lang="en-US" dirty="0"/>
              <a:t> </a:t>
            </a:r>
            <a:r>
              <a:rPr lang="en-US" dirty="0" err="1"/>
              <a:t>complementar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Roma: </a:t>
            </a:r>
            <a:r>
              <a:rPr lang="en-US" dirty="0" err="1"/>
              <a:t>Coletti</a:t>
            </a:r>
            <a:r>
              <a:rPr lang="en-US" dirty="0"/>
              <a:t> a S. </a:t>
            </a:r>
            <a:r>
              <a:rPr lang="en-US" dirty="0" err="1"/>
              <a:t>Pietro</a:t>
            </a:r>
            <a:r>
              <a:rPr lang="en-US" dirty="0"/>
              <a:t>, 2015. (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prenderanno</a:t>
            </a:r>
            <a:r>
              <a:rPr lang="en-US" dirty="0"/>
              <a:t> in </a:t>
            </a:r>
            <a:r>
              <a:rPr lang="en-US" dirty="0" err="1"/>
              <a:t>Esame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Libro</a:t>
            </a:r>
            <a:r>
              <a:rPr lang="en-US" dirty="0"/>
              <a:t> I e II del </a:t>
            </a:r>
            <a:r>
              <a:rPr lang="en-US" dirty="0" err="1"/>
              <a:t>Codice</a:t>
            </a:r>
            <a:r>
              <a:rPr lang="en-US" dirty="0" smtClean="0"/>
              <a:t>) </a:t>
            </a:r>
            <a:r>
              <a:rPr lang="en-US" dirty="0" err="1" smtClean="0"/>
              <a:t>Qualsiasi</a:t>
            </a:r>
            <a:r>
              <a:rPr lang="en-US" dirty="0" smtClean="0"/>
              <a:t> </a:t>
            </a:r>
            <a:r>
              <a:rPr lang="en-US" dirty="0" err="1"/>
              <a:t>altra</a:t>
            </a:r>
            <a:r>
              <a:rPr lang="en-US" dirty="0"/>
              <a:t> </a:t>
            </a:r>
            <a:r>
              <a:rPr lang="en-US" dirty="0" err="1"/>
              <a:t>edizione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comunque</a:t>
            </a:r>
            <a:r>
              <a:rPr lang="en-US" dirty="0"/>
              <a:t> </a:t>
            </a:r>
            <a:r>
              <a:rPr lang="en-US" dirty="0" err="1"/>
              <a:t>bene</a:t>
            </a:r>
            <a:r>
              <a:rPr lang="en-US" dirty="0"/>
              <a:t>.</a:t>
            </a:r>
          </a:p>
          <a:p>
            <a:r>
              <a:rPr lang="en-US" dirty="0"/>
              <a:t>Il </a:t>
            </a:r>
            <a:r>
              <a:rPr lang="en-US" dirty="0" err="1"/>
              <a:t>testo</a:t>
            </a:r>
            <a:r>
              <a:rPr lang="en-US" dirty="0"/>
              <a:t>, </a:t>
            </a:r>
            <a:r>
              <a:rPr lang="en-US" dirty="0" err="1"/>
              <a:t>senza</a:t>
            </a:r>
            <a:r>
              <a:rPr lang="en-US" dirty="0"/>
              <a:t> </a:t>
            </a:r>
            <a:r>
              <a:rPr lang="en-US" dirty="0" err="1"/>
              <a:t>commento</a:t>
            </a:r>
            <a:r>
              <a:rPr lang="en-US" dirty="0"/>
              <a:t>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comunque</a:t>
            </a:r>
            <a:r>
              <a:rPr lang="en-US" dirty="0"/>
              <a:t> </a:t>
            </a:r>
            <a:r>
              <a:rPr lang="en-US" dirty="0" err="1"/>
              <a:t>disponibile</a:t>
            </a:r>
            <a:r>
              <a:rPr lang="en-US" dirty="0"/>
              <a:t> online a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indirizzo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2"/>
              </a:rPr>
              <a:t>http://www.vatican.va/archive/ITA0276/_INDEX.HTM</a:t>
            </a: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448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COSA è IL DIRITTO?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Aristotele: il diritto appartiene all’uomo in quanto uomo = </a:t>
            </a:r>
            <a:r>
              <a:rPr lang="it-IT" dirty="0" smtClean="0">
                <a:solidFill>
                  <a:srgbClr val="FF0000"/>
                </a:solidFill>
              </a:rPr>
              <a:t>essere politico </a:t>
            </a:r>
            <a:r>
              <a:rPr lang="it-IT" dirty="0" smtClean="0"/>
              <a:t>intermedio tra gli animali e Dio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Strumento di pace </a:t>
            </a:r>
            <a:r>
              <a:rPr lang="it-IT" dirty="0" smtClean="0"/>
              <a:t>perché</a:t>
            </a:r>
            <a:r>
              <a:rPr lang="it-IT" dirty="0"/>
              <a:t> </a:t>
            </a:r>
            <a:r>
              <a:rPr lang="it-IT" dirty="0" smtClean="0"/>
              <a:t>nella forma associativa (politica in senso filosofico) mi relaziona all’altro come SOCIUS</a:t>
            </a:r>
          </a:p>
          <a:p>
            <a:r>
              <a:rPr lang="it-IT" dirty="0" smtClean="0"/>
              <a:t>La regola è funzionale al rapporto e non viceversa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673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 dove viene il Diritto?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LEGISLATORE?</a:t>
            </a:r>
          </a:p>
          <a:p>
            <a:r>
              <a:rPr lang="it-IT" dirty="0" smtClean="0"/>
              <a:t>Ex facto </a:t>
            </a:r>
            <a:r>
              <a:rPr lang="it-IT" dirty="0" err="1" smtClean="0"/>
              <a:t>oritur</a:t>
            </a:r>
            <a:r>
              <a:rPr lang="it-IT" dirty="0" smtClean="0"/>
              <a:t> </a:t>
            </a:r>
            <a:r>
              <a:rPr lang="it-IT" dirty="0" err="1" smtClean="0"/>
              <a:t>ius</a:t>
            </a:r>
            <a:endParaRPr lang="it-IT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LEX EST QUAEDAM ORDINATIO RATIONIS AD BONUM COMMUNE , AB EO QUI CURAM COMMUNITATIS HABET PROMULGATA.</a:t>
            </a:r>
          </a:p>
        </p:txBody>
      </p:sp>
    </p:spTree>
    <p:extLst>
      <p:ext uri="{BB962C8B-B14F-4D97-AF65-F5344CB8AC3E}">
        <p14:creationId xmlns:p14="http://schemas.microsoft.com/office/powerpoint/2010/main" val="206703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Diritto e Morale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4 impostazioni</a:t>
            </a:r>
          </a:p>
          <a:p>
            <a:pPr lvl="1"/>
            <a:r>
              <a:rPr lang="it-IT" dirty="0" smtClean="0"/>
              <a:t>Primato del diritto sulla morale (di età antica e medievale)</a:t>
            </a:r>
            <a:endParaRPr lang="it-IT" dirty="0"/>
          </a:p>
          <a:p>
            <a:pPr lvl="1"/>
            <a:r>
              <a:rPr lang="it-IT" dirty="0" smtClean="0"/>
              <a:t>Separazione tra diritto e morale (</a:t>
            </a:r>
            <a:r>
              <a:rPr lang="it-IT" dirty="0" err="1" smtClean="0"/>
              <a:t>Thomasius</a:t>
            </a:r>
            <a:r>
              <a:rPr lang="it-IT" dirty="0" smtClean="0"/>
              <a:t> /Kant)</a:t>
            </a:r>
          </a:p>
          <a:p>
            <a:pPr lvl="1"/>
            <a:r>
              <a:rPr lang="it-IT" dirty="0" smtClean="0"/>
              <a:t>Primato del diritto sulla morale (di età contemporanea)</a:t>
            </a:r>
          </a:p>
          <a:p>
            <a:pPr lvl="1"/>
            <a:r>
              <a:rPr lang="it-IT" dirty="0" smtClean="0"/>
              <a:t>Diritto nella politica (di età contemporanea)</a:t>
            </a:r>
          </a:p>
        </p:txBody>
      </p:sp>
    </p:spTree>
    <p:extLst>
      <p:ext uri="{BB962C8B-B14F-4D97-AF65-F5344CB8AC3E}">
        <p14:creationId xmlns:p14="http://schemas.microsoft.com/office/powerpoint/2010/main" val="313908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r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Nero .thmx</Template>
  <TotalTime>946</TotalTime>
  <Words>1544</Words>
  <Application>Microsoft Office PowerPoint</Application>
  <PresentationFormat>Presentazione su schermo (4:3)</PresentationFormat>
  <Paragraphs>101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Nero</vt:lpstr>
      <vt:lpstr>ISTITUZIONI DI DIRITTO CANONICO</vt:lpstr>
      <vt:lpstr>Salmo 119</vt:lpstr>
      <vt:lpstr>Sal 119 ALEF</vt:lpstr>
      <vt:lpstr>Sal 119 BET</vt:lpstr>
      <vt:lpstr>IL NOSTRO PROGRAMMA 1/2</vt:lpstr>
      <vt:lpstr>IL NOSTRO PROGRAMMA 2/2</vt:lpstr>
      <vt:lpstr>COSA è IL DIRITTO?</vt:lpstr>
      <vt:lpstr>Da dove viene il Diritto?</vt:lpstr>
      <vt:lpstr>Diritto e Morale</vt:lpstr>
      <vt:lpstr>DIRITTO NATURALE</vt:lpstr>
      <vt:lpstr>IL DIRITTO CANONICO è</vt:lpstr>
      <vt:lpstr>La Chiesa ha bisogno del diritto? </vt:lpstr>
      <vt:lpstr>La Chiesa ha bisogno del diritto?</vt:lpstr>
      <vt:lpstr>La necessità del diritto</vt:lpstr>
      <vt:lpstr>IL DIRITTO NELLA CHIESA</vt:lpstr>
      <vt:lpstr>FORME DI OPPOSIZIONE AL DIRITTO CANONICO</vt:lpstr>
      <vt:lpstr>FORME DI OPPOSIZIONE AL DIRITTO CANONICO</vt:lpstr>
      <vt:lpstr>FORME DI OPPOSIZIONE AL DIRITTO CANONICO</vt:lpstr>
      <vt:lpstr>LE RAGIONI DEL DIRITTO NELLA VITA DELLA CHIESA </vt:lpstr>
      <vt:lpstr>LETTURE INDISPENSABILI</vt:lpstr>
      <vt:lpstr>DAL DISCORSO DI PRESENTAZIONE DI GIOVANNI PAOLO 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ISTITUZIONI DI DIRITTO CANONICO</dc:title>
  <dc:creator>Cristiano Marasca</dc:creator>
  <cp:lastModifiedBy>Beatrice</cp:lastModifiedBy>
  <cp:revision>13</cp:revision>
  <dcterms:created xsi:type="dcterms:W3CDTF">2017-10-05T05:10:09Z</dcterms:created>
  <dcterms:modified xsi:type="dcterms:W3CDTF">2017-10-16T15:34:37Z</dcterms:modified>
</cp:coreProperties>
</file>