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33" r:id="rId4"/>
    <p:sldId id="292" r:id="rId5"/>
    <p:sldId id="293" r:id="rId6"/>
    <p:sldId id="297" r:id="rId7"/>
    <p:sldId id="298" r:id="rId8"/>
    <p:sldId id="294" r:id="rId9"/>
    <p:sldId id="295" r:id="rId10"/>
    <p:sldId id="296" r:id="rId11"/>
    <p:sldId id="258" r:id="rId12"/>
    <p:sldId id="261" r:id="rId13"/>
    <p:sldId id="269" r:id="rId14"/>
    <p:sldId id="288" r:id="rId15"/>
    <p:sldId id="259" r:id="rId16"/>
    <p:sldId id="335" r:id="rId17"/>
    <p:sldId id="336" r:id="rId18"/>
    <p:sldId id="299" r:id="rId19"/>
    <p:sldId id="300" r:id="rId20"/>
    <p:sldId id="301" r:id="rId21"/>
    <p:sldId id="302" r:id="rId22"/>
    <p:sldId id="303" r:id="rId23"/>
    <p:sldId id="304" r:id="rId24"/>
    <p:sldId id="305" r:id="rId25"/>
    <p:sldId id="309" r:id="rId26"/>
    <p:sldId id="306" r:id="rId27"/>
    <p:sldId id="307" r:id="rId28"/>
    <p:sldId id="308" r:id="rId29"/>
    <p:sldId id="334" r:id="rId30"/>
    <p:sldId id="311" r:id="rId31"/>
    <p:sldId id="312" r:id="rId32"/>
    <p:sldId id="313" r:id="rId33"/>
    <p:sldId id="314" r:id="rId34"/>
    <p:sldId id="262" r:id="rId35"/>
    <p:sldId id="270" r:id="rId36"/>
    <p:sldId id="339" r:id="rId37"/>
    <p:sldId id="274" r:id="rId38"/>
    <p:sldId id="289" r:id="rId39"/>
    <p:sldId id="337" r:id="rId40"/>
    <p:sldId id="340" r:id="rId41"/>
    <p:sldId id="271" r:id="rId42"/>
    <p:sldId id="272" r:id="rId43"/>
    <p:sldId id="290" r:id="rId44"/>
    <p:sldId id="331" r:id="rId45"/>
    <p:sldId id="291" r:id="rId46"/>
    <p:sldId id="278" r:id="rId47"/>
    <p:sldId id="369" r:id="rId48"/>
    <p:sldId id="341" r:id="rId49"/>
    <p:sldId id="370" r:id="rId50"/>
    <p:sldId id="371" r:id="rId51"/>
    <p:sldId id="347" r:id="rId52"/>
    <p:sldId id="348" r:id="rId53"/>
    <p:sldId id="349" r:id="rId54"/>
    <p:sldId id="350" r:id="rId55"/>
    <p:sldId id="354" r:id="rId56"/>
    <p:sldId id="355" r:id="rId57"/>
    <p:sldId id="279" r:id="rId58"/>
    <p:sldId id="280" r:id="rId59"/>
    <p:sldId id="281" r:id="rId60"/>
    <p:sldId id="282" r:id="rId61"/>
    <p:sldId id="283" r:id="rId62"/>
    <p:sldId id="284" r:id="rId63"/>
    <p:sldId id="285" r:id="rId64"/>
    <p:sldId id="286" r:id="rId65"/>
    <p:sldId id="287" r:id="rId66"/>
    <p:sldId id="264" r:id="rId67"/>
    <p:sldId id="276" r:id="rId68"/>
    <p:sldId id="265" r:id="rId69"/>
    <p:sldId id="345" r:id="rId70"/>
    <p:sldId id="346" r:id="rId71"/>
    <p:sldId id="351" r:id="rId72"/>
    <p:sldId id="266" r:id="rId73"/>
    <p:sldId id="352" r:id="rId74"/>
    <p:sldId id="277" r:id="rId75"/>
    <p:sldId id="353" r:id="rId76"/>
    <p:sldId id="267" r:id="rId77"/>
    <p:sldId id="315" r:id="rId78"/>
    <p:sldId id="316" r:id="rId79"/>
    <p:sldId id="317" r:id="rId80"/>
    <p:sldId id="318" r:id="rId81"/>
    <p:sldId id="319" r:id="rId82"/>
    <p:sldId id="320" r:id="rId83"/>
    <p:sldId id="321" r:id="rId84"/>
    <p:sldId id="322" r:id="rId85"/>
    <p:sldId id="323" r:id="rId86"/>
    <p:sldId id="324" r:id="rId87"/>
    <p:sldId id="325" r:id="rId88"/>
    <p:sldId id="326" r:id="rId89"/>
    <p:sldId id="328" r:id="rId90"/>
    <p:sldId id="329" r:id="rId91"/>
    <p:sldId id="342" r:id="rId92"/>
    <p:sldId id="343" r:id="rId93"/>
    <p:sldId id="330" r:id="rId94"/>
    <p:sldId id="344" r:id="rId95"/>
    <p:sldId id="382" r:id="rId96"/>
    <p:sldId id="332" r:id="rId97"/>
    <p:sldId id="356" r:id="rId98"/>
    <p:sldId id="357" r:id="rId99"/>
    <p:sldId id="358" r:id="rId100"/>
    <p:sldId id="359" r:id="rId101"/>
    <p:sldId id="360" r:id="rId102"/>
    <p:sldId id="380" r:id="rId103"/>
    <p:sldId id="381" r:id="rId104"/>
    <p:sldId id="361" r:id="rId105"/>
    <p:sldId id="362" r:id="rId106"/>
    <p:sldId id="363" r:id="rId107"/>
    <p:sldId id="364" r:id="rId108"/>
    <p:sldId id="365" r:id="rId109"/>
    <p:sldId id="366" r:id="rId110"/>
    <p:sldId id="367" r:id="rId111"/>
    <p:sldId id="368" r:id="rId112"/>
    <p:sldId id="378" r:id="rId113"/>
    <p:sldId id="379" r:id="rId114"/>
    <p:sldId id="372" r:id="rId115"/>
    <p:sldId id="263" r:id="rId116"/>
    <p:sldId id="373" r:id="rId117"/>
    <p:sldId id="374" r:id="rId118"/>
    <p:sldId id="375" r:id="rId119"/>
    <p:sldId id="376" r:id="rId120"/>
    <p:sldId id="377" r:id="rId121"/>
    <p:sldId id="268" r:id="rId1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60"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A84D2A7-7AD9-4EF0-9B28-816E651AB1FB}" type="datetimeFigureOut">
              <a:rPr lang="it-IT" smtClean="0"/>
              <a:pPr/>
              <a:t>17/04/2018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D89FEC-9836-4F0C-8F51-0B9090BDA06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84D2A7-7AD9-4EF0-9B28-816E651AB1FB}" type="datetimeFigureOut">
              <a:rPr lang="it-IT" smtClean="0"/>
              <a:pPr/>
              <a:t>17/04/2018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D89FEC-9836-4F0C-8F51-0B9090BDA06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84D2A7-7AD9-4EF0-9B28-816E651AB1FB}" type="datetimeFigureOut">
              <a:rPr lang="it-IT" smtClean="0"/>
              <a:pPr/>
              <a:t>17/04/2018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D89FEC-9836-4F0C-8F51-0B9090BDA06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84D2A7-7AD9-4EF0-9B28-816E651AB1FB}" type="datetimeFigureOut">
              <a:rPr lang="it-IT" smtClean="0"/>
              <a:pPr/>
              <a:t>17/04/2018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D89FEC-9836-4F0C-8F51-0B9090BDA06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A84D2A7-7AD9-4EF0-9B28-816E651AB1FB}" type="datetimeFigureOut">
              <a:rPr lang="it-IT" smtClean="0"/>
              <a:pPr/>
              <a:t>17/04/2018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D89FEC-9836-4F0C-8F51-0B9090BDA06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A84D2A7-7AD9-4EF0-9B28-816E651AB1FB}" type="datetimeFigureOut">
              <a:rPr lang="it-IT" smtClean="0"/>
              <a:pPr/>
              <a:t>17/04/2018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1D89FEC-9836-4F0C-8F51-0B9090BDA06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A84D2A7-7AD9-4EF0-9B28-816E651AB1FB}" type="datetimeFigureOut">
              <a:rPr lang="it-IT" smtClean="0"/>
              <a:pPr/>
              <a:t>17/04/2018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1D89FEC-9836-4F0C-8F51-0B9090BDA06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A84D2A7-7AD9-4EF0-9B28-816E651AB1FB}" type="datetimeFigureOut">
              <a:rPr lang="it-IT" smtClean="0"/>
              <a:pPr/>
              <a:t>17/04/2018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1D89FEC-9836-4F0C-8F51-0B9090BDA06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A84D2A7-7AD9-4EF0-9B28-816E651AB1FB}" type="datetimeFigureOut">
              <a:rPr lang="it-IT" smtClean="0"/>
              <a:pPr/>
              <a:t>17/04/2018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1D89FEC-9836-4F0C-8F51-0B9090BDA06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84D2A7-7AD9-4EF0-9B28-816E651AB1FB}" type="datetimeFigureOut">
              <a:rPr lang="it-IT" smtClean="0"/>
              <a:pPr/>
              <a:t>17/04/2018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1D89FEC-9836-4F0C-8F51-0B9090BDA06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84D2A7-7AD9-4EF0-9B28-816E651AB1FB}" type="datetimeFigureOut">
              <a:rPr lang="it-IT" smtClean="0"/>
              <a:pPr/>
              <a:t>17/04/2018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1D89FEC-9836-4F0C-8F51-0B9090BDA06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4D2A7-7AD9-4EF0-9B28-816E651AB1FB}" type="datetimeFigureOut">
              <a:rPr lang="it-IT" smtClean="0"/>
              <a:pPr/>
              <a:t>17/04/2018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89FEC-9836-4F0C-8F51-0B9090BDA06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764705"/>
            <a:ext cx="7772400" cy="1872207"/>
          </a:xfrm>
        </p:spPr>
        <p:txBody>
          <a:bodyPr>
            <a:normAutofit fontScale="90000"/>
          </a:bodyPr>
          <a:lstStyle/>
          <a:p>
            <a:r>
              <a:rPr lang="it-IT" sz="7200" b="1" dirty="0" smtClean="0">
                <a:solidFill>
                  <a:srgbClr val="00B050"/>
                </a:solidFill>
                <a:latin typeface="AR ESSENCE" pitchFamily="2" charset="0"/>
              </a:rPr>
              <a:t>La preghiera cristiana</a:t>
            </a:r>
            <a:endParaRPr lang="it-IT" sz="7200" b="1" dirty="0">
              <a:solidFill>
                <a:srgbClr val="00B050"/>
              </a:solidFill>
              <a:latin typeface="AR ESSENCE" pitchFamily="2" charset="0"/>
            </a:endParaRPr>
          </a:p>
        </p:txBody>
      </p:sp>
      <p:pic>
        <p:nvPicPr>
          <p:cNvPr id="4" name="Immagine 3" descr="1.jpe"/>
          <p:cNvPicPr>
            <a:picLocks noChangeAspect="1"/>
          </p:cNvPicPr>
          <p:nvPr/>
        </p:nvPicPr>
        <p:blipFill>
          <a:blip r:embed="rId2" cstate="print"/>
          <a:stretch>
            <a:fillRect/>
          </a:stretch>
        </p:blipFill>
        <p:spPr>
          <a:xfrm>
            <a:off x="1043608" y="2852936"/>
            <a:ext cx="6912768" cy="3600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buNone/>
            </a:pPr>
            <a:endParaRPr lang="it-IT" dirty="0" smtClean="0"/>
          </a:p>
          <a:p>
            <a:pPr algn="ctr">
              <a:buNone/>
            </a:pPr>
            <a:r>
              <a:rPr lang="it-IT" b="1" dirty="0" smtClean="0"/>
              <a:t>Esperienza di integrazione cognitiva</a:t>
            </a:r>
          </a:p>
          <a:p>
            <a:pPr algn="ctr">
              <a:buNone/>
            </a:pPr>
            <a:endParaRPr lang="it-IT" dirty="0" smtClean="0"/>
          </a:p>
          <a:p>
            <a:pPr algn="ctr">
              <a:buNone/>
            </a:pPr>
            <a:endParaRPr lang="it-IT" dirty="0"/>
          </a:p>
        </p:txBody>
      </p:sp>
      <p:pic>
        <p:nvPicPr>
          <p:cNvPr id="4" name="Immagine 3" descr="2.jpe"/>
          <p:cNvPicPr>
            <a:picLocks noChangeAspect="1"/>
          </p:cNvPicPr>
          <p:nvPr/>
        </p:nvPicPr>
        <p:blipFill>
          <a:blip r:embed="rId2" cstate="print"/>
          <a:stretch>
            <a:fillRect/>
          </a:stretch>
        </p:blipFill>
        <p:spPr>
          <a:xfrm>
            <a:off x="2267744" y="2924945"/>
            <a:ext cx="4320480" cy="3528392"/>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260648"/>
            <a:ext cx="8640960" cy="6336704"/>
          </a:xfrm>
        </p:spPr>
        <p:txBody>
          <a:bodyPr>
            <a:normAutofit/>
          </a:bodyPr>
          <a:lstStyle/>
          <a:p>
            <a:pPr>
              <a:buNone/>
            </a:pPr>
            <a:r>
              <a:rPr lang="it-IT" dirty="0" smtClean="0"/>
              <a:t>Ad ottenere però questa piena efficacia, è necessario che i fedeli si accostino alla sacra liturgia con </a:t>
            </a:r>
            <a:r>
              <a:rPr lang="it-IT" dirty="0" smtClean="0">
                <a:solidFill>
                  <a:srgbClr val="7030A0"/>
                </a:solidFill>
              </a:rPr>
              <a:t>retta disposizione d'animo</a:t>
            </a:r>
            <a:r>
              <a:rPr lang="it-IT" dirty="0" smtClean="0"/>
              <a:t>, </a:t>
            </a:r>
            <a:r>
              <a:rPr lang="it-IT" dirty="0" smtClean="0">
                <a:solidFill>
                  <a:srgbClr val="FF0000"/>
                </a:solidFill>
              </a:rPr>
              <a:t>armonizzino la loro mente con le parole che pronunziano</a:t>
            </a:r>
            <a:r>
              <a:rPr lang="it-IT" dirty="0" smtClean="0"/>
              <a:t> e </a:t>
            </a:r>
            <a:r>
              <a:rPr lang="it-IT" dirty="0" smtClean="0">
                <a:solidFill>
                  <a:schemeClr val="accent3">
                    <a:lumMod val="75000"/>
                  </a:schemeClr>
                </a:solidFill>
              </a:rPr>
              <a:t>cooperino con la grazia divina </a:t>
            </a:r>
            <a:r>
              <a:rPr lang="it-IT" dirty="0" smtClean="0"/>
              <a:t>per non riceverla invano. </a:t>
            </a:r>
          </a:p>
          <a:p>
            <a:pPr>
              <a:buNone/>
            </a:pPr>
            <a:r>
              <a:rPr lang="it-IT" dirty="0" smtClean="0"/>
              <a:t>Perciò i pastori di anime devono vigilare attenta mente che nell'azione liturgica non solo siano osservate le leggi che rendono possibile una celebrazione valida e lecita, ma che i fedeli </a:t>
            </a:r>
            <a:r>
              <a:rPr lang="it-IT" i="1" u="sng" dirty="0" smtClean="0"/>
              <a:t>vi prendano parte in modo consapevole, attivo e fruttuoso</a:t>
            </a:r>
            <a:r>
              <a:rPr lang="it-IT" dirty="0" smtClean="0"/>
              <a:t>.                                                         n. 11</a:t>
            </a:r>
          </a:p>
          <a:p>
            <a:pPr>
              <a:buNone/>
            </a:pPr>
            <a:endParaRPr lang="it-IT"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60648"/>
            <a:ext cx="8784976" cy="6336704"/>
          </a:xfrm>
          <a:solidFill>
            <a:srgbClr val="FFFF00"/>
          </a:solidFill>
        </p:spPr>
        <p:txBody>
          <a:bodyPr>
            <a:normAutofit fontScale="70000" lnSpcReduction="20000"/>
          </a:bodyPr>
          <a:lstStyle/>
          <a:p>
            <a:pPr>
              <a:buNone/>
            </a:pPr>
            <a:r>
              <a:rPr lang="it-IT" sz="3400" dirty="0" smtClean="0"/>
              <a:t>È ardente desiderio della madre Chiesa che tutti i fedeli vengano formati a quella </a:t>
            </a:r>
            <a:r>
              <a:rPr lang="it-IT" sz="4600" b="1" dirty="0" smtClean="0">
                <a:solidFill>
                  <a:srgbClr val="FF0000"/>
                </a:solidFill>
              </a:rPr>
              <a:t>piena, consapevole e attiva partecipazione alle celebrazioni liturgiche</a:t>
            </a:r>
            <a:r>
              <a:rPr lang="it-IT" sz="4600" dirty="0" smtClean="0"/>
              <a:t>, </a:t>
            </a:r>
            <a:r>
              <a:rPr lang="it-IT" sz="3400" dirty="0" smtClean="0"/>
              <a:t>che è richiesta dalla natura stessa della liturgia e alla quale il popolo cristiano, «stirpe eletta, sacerdozio regale, nazione santa, popolo acquistato» (1 </a:t>
            </a:r>
            <a:r>
              <a:rPr lang="it-IT" sz="3400" dirty="0" err="1" smtClean="0"/>
              <a:t>Pt</a:t>
            </a:r>
            <a:r>
              <a:rPr lang="it-IT" sz="3400" dirty="0" smtClean="0"/>
              <a:t> 2,9; cfr 2,4-5), ha diritto e dovere in forza del battesimo. </a:t>
            </a:r>
          </a:p>
          <a:p>
            <a:pPr>
              <a:buNone/>
            </a:pPr>
            <a:endParaRPr lang="it-IT" sz="3400" dirty="0" smtClean="0"/>
          </a:p>
          <a:p>
            <a:pPr>
              <a:buNone/>
            </a:pPr>
            <a:r>
              <a:rPr lang="it-IT" sz="3400" dirty="0" smtClean="0"/>
              <a:t>A tale </a:t>
            </a:r>
            <a:r>
              <a:rPr lang="it-IT" sz="3400" dirty="0" smtClean="0">
                <a:solidFill>
                  <a:srgbClr val="FF0000"/>
                </a:solidFill>
              </a:rPr>
              <a:t>piena e attiva partecipazione </a:t>
            </a:r>
            <a:r>
              <a:rPr lang="it-IT" sz="3400" dirty="0" smtClean="0"/>
              <a:t>di tutto il popolo va dedicata una specialissima cura nel quadro della riforma e della promozione della liturgia. </a:t>
            </a:r>
            <a:r>
              <a:rPr lang="it-IT" sz="3400" b="1" dirty="0" smtClean="0">
                <a:solidFill>
                  <a:srgbClr val="0070C0"/>
                </a:solidFill>
              </a:rPr>
              <a:t>Essa infatti è la prima e indispensabile fonte dalla quale i fedeli possono attingere il genuino spirito cristiano</a:t>
            </a:r>
            <a:r>
              <a:rPr lang="it-IT" sz="3400" dirty="0" smtClean="0"/>
              <a:t>, e perciò i pastori d'anime in tutta la loro attività pastorale devono sforzarsi di ottenerla attraverso un'adeguata formazione. Ma poiché non si può sperare di ottenere questo risultato, se gli stessi pastori d'anime non saranno impregnati, loro per primi, dello spirito e della forza della liturgia e se non ne diventeranno maestri, è assolutamente necessario dare il primo posto alla formazione liturgica del clero. Pertanto il sacro Concilio ha stabilito quanto segue.                                                                                               n. 14</a:t>
            </a:r>
          </a:p>
          <a:p>
            <a:pPr>
              <a:buNone/>
            </a:pPr>
            <a:endParaRPr lang="it-IT"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r>
              <a:rPr lang="it-IT" b="1" dirty="0" smtClean="0">
                <a:solidFill>
                  <a:srgbClr val="0070C0"/>
                </a:solidFill>
              </a:rPr>
              <a:t>Liturgia delle ore</a:t>
            </a:r>
            <a:endParaRPr lang="it-IT" b="1" dirty="0">
              <a:solidFill>
                <a:srgbClr val="0070C0"/>
              </a:solidFill>
            </a:endParaRPr>
          </a:p>
        </p:txBody>
      </p:sp>
      <p:sp>
        <p:nvSpPr>
          <p:cNvPr id="3" name="Segnaposto contenuto 2"/>
          <p:cNvSpPr>
            <a:spLocks noGrp="1"/>
          </p:cNvSpPr>
          <p:nvPr>
            <p:ph idx="1"/>
          </p:nvPr>
        </p:nvSpPr>
        <p:spPr/>
        <p:txBody>
          <a:bodyPr/>
          <a:lstStyle/>
          <a:p>
            <a:pPr algn="just">
              <a:buNone/>
            </a:pPr>
            <a:r>
              <a:rPr lang="it-IT" dirty="0" smtClean="0"/>
              <a:t> Procurino i pastori d'anime che, nelle domeniche e feste più solenni, le ore principali, specialmente i vespri, siano celebrate in chiesa con partecipazione comune. Si raccomanda che anche i laici recitino l'ufficio divino o con i sacerdoti, o riuniti tra loro, e anche da soli.</a:t>
            </a:r>
          </a:p>
          <a:p>
            <a:pPr algn="r">
              <a:buNone/>
            </a:pPr>
            <a:r>
              <a:rPr lang="it-IT" sz="2000" i="1" dirty="0" err="1" smtClean="0"/>
              <a:t>Sacrosantum</a:t>
            </a:r>
            <a:r>
              <a:rPr lang="it-IT" sz="2000" i="1" dirty="0" smtClean="0"/>
              <a:t> </a:t>
            </a:r>
            <a:r>
              <a:rPr lang="it-IT" sz="2000" i="1" dirty="0" err="1" smtClean="0"/>
              <a:t>concilium</a:t>
            </a:r>
            <a:r>
              <a:rPr lang="it-IT" sz="2000" i="1" dirty="0" smtClean="0"/>
              <a:t> </a:t>
            </a:r>
            <a:r>
              <a:rPr lang="it-IT" sz="2000" dirty="0" smtClean="0"/>
              <a:t>100</a:t>
            </a:r>
            <a:endParaRPr lang="it-IT" sz="20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929411"/>
          </a:xfrm>
        </p:spPr>
        <p:txBody>
          <a:bodyPr>
            <a:normAutofit lnSpcReduction="10000"/>
          </a:bodyPr>
          <a:lstStyle/>
          <a:p>
            <a:pPr algn="just">
              <a:buNone/>
            </a:pPr>
            <a:r>
              <a:rPr lang="it-IT" dirty="0" smtClean="0"/>
              <a:t>Rinnovata dunque e restaurata completamente la preghiera della santa Chiesa secondo la sua antichissima tradizione, e tenuto conto delle necessità del nostro tempo, è davvero auspicabile che essa pervada profondamente, ravvivi, guidi ed esprima tutta la preghiera cristiana e alimenti efficacemente la vita spirituale del popolo di Dio.</a:t>
            </a:r>
          </a:p>
          <a:p>
            <a:pPr>
              <a:buNone/>
            </a:pPr>
            <a:endParaRPr lang="it-IT" dirty="0" smtClean="0"/>
          </a:p>
          <a:p>
            <a:pPr algn="r">
              <a:buNone/>
            </a:pPr>
            <a:r>
              <a:rPr lang="it-IT" dirty="0" smtClean="0"/>
              <a:t>Paolo </a:t>
            </a:r>
            <a:r>
              <a:rPr lang="it-IT" dirty="0" err="1" smtClean="0"/>
              <a:t>VI</a:t>
            </a:r>
            <a:r>
              <a:rPr lang="it-IT" dirty="0" smtClean="0"/>
              <a:t>, </a:t>
            </a:r>
            <a:r>
              <a:rPr lang="it-IT" i="1" dirty="0" err="1" smtClean="0"/>
              <a:t>Laudis</a:t>
            </a:r>
            <a:r>
              <a:rPr lang="it-IT" i="1" dirty="0" smtClean="0"/>
              <a:t> </a:t>
            </a:r>
            <a:r>
              <a:rPr lang="it-IT" i="1" dirty="0" err="1" smtClean="0"/>
              <a:t>canticum</a:t>
            </a:r>
            <a:r>
              <a:rPr lang="it-IT" i="1" dirty="0" smtClean="0"/>
              <a:t> </a:t>
            </a:r>
            <a:r>
              <a:rPr lang="it-IT" dirty="0" smtClean="0"/>
              <a:t>8</a:t>
            </a:r>
            <a:endParaRPr lang="it-IT"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Il messale</a:t>
            </a:r>
            <a:endParaRPr lang="it-IT" dirty="0">
              <a:solidFill>
                <a:srgbClr val="FF0000"/>
              </a:solidFill>
            </a:endParaRPr>
          </a:p>
        </p:txBody>
      </p:sp>
      <p:sp>
        <p:nvSpPr>
          <p:cNvPr id="3" name="Segnaposto contenuto 2"/>
          <p:cNvSpPr>
            <a:spLocks noGrp="1"/>
          </p:cNvSpPr>
          <p:nvPr>
            <p:ph idx="1"/>
          </p:nvPr>
        </p:nvSpPr>
        <p:spPr>
          <a:xfrm>
            <a:off x="457200" y="1600200"/>
            <a:ext cx="8229600" cy="4997152"/>
          </a:xfrm>
        </p:spPr>
        <p:txBody>
          <a:bodyPr>
            <a:normAutofit/>
          </a:bodyPr>
          <a:lstStyle/>
          <a:p>
            <a:pPr>
              <a:buNone/>
            </a:pPr>
            <a:r>
              <a:rPr lang="it-IT" b="1" dirty="0" smtClean="0">
                <a:solidFill>
                  <a:srgbClr val="00B050"/>
                </a:solidFill>
              </a:rPr>
              <a:t>Ascolto della Scrittura </a:t>
            </a:r>
            <a:r>
              <a:rPr lang="it-IT" dirty="0" smtClean="0"/>
              <a:t>→ </a:t>
            </a:r>
            <a:r>
              <a:rPr lang="it-IT" b="1" dirty="0" smtClean="0">
                <a:solidFill>
                  <a:srgbClr val="FF0000"/>
                </a:solidFill>
              </a:rPr>
              <a:t>preghiera della chiesa</a:t>
            </a:r>
          </a:p>
          <a:p>
            <a:pPr>
              <a:buNone/>
            </a:pPr>
            <a:endParaRPr lang="it-IT" dirty="0" smtClean="0"/>
          </a:p>
          <a:p>
            <a:pPr>
              <a:buNone/>
            </a:pPr>
            <a:endParaRPr lang="it-IT" dirty="0" smtClean="0"/>
          </a:p>
          <a:p>
            <a:pPr>
              <a:buNone/>
            </a:pPr>
            <a:endParaRPr lang="it-IT" dirty="0" smtClean="0"/>
          </a:p>
          <a:p>
            <a:pPr algn="ctr">
              <a:buNone/>
            </a:pPr>
            <a:endParaRPr lang="it-IT" dirty="0" smtClean="0"/>
          </a:p>
          <a:p>
            <a:pPr algn="ctr">
              <a:buNone/>
            </a:pPr>
            <a:endParaRPr lang="it-IT" dirty="0" smtClean="0"/>
          </a:p>
          <a:p>
            <a:pPr algn="ctr">
              <a:buNone/>
            </a:pPr>
            <a:r>
              <a:rPr lang="it-IT" dirty="0" smtClean="0"/>
              <a:t>Il messale come libro della </a:t>
            </a:r>
            <a:r>
              <a:rPr lang="it-IT" i="1" dirty="0" smtClean="0"/>
              <a:t>lectio divina </a:t>
            </a:r>
            <a:r>
              <a:rPr lang="it-IT" dirty="0" smtClean="0"/>
              <a:t>che la chiesa ha fatto nel corso della storia</a:t>
            </a:r>
            <a:endParaRPr lang="it-IT" dirty="0"/>
          </a:p>
        </p:txBody>
      </p:sp>
      <p:pic>
        <p:nvPicPr>
          <p:cNvPr id="5" name="Immagine 4" descr="2.jpe"/>
          <p:cNvPicPr>
            <a:picLocks noChangeAspect="1"/>
          </p:cNvPicPr>
          <p:nvPr/>
        </p:nvPicPr>
        <p:blipFill>
          <a:blip r:embed="rId2" cstate="print"/>
          <a:stretch>
            <a:fillRect/>
          </a:stretch>
        </p:blipFill>
        <p:spPr>
          <a:xfrm>
            <a:off x="3500437" y="2357437"/>
            <a:ext cx="2143125" cy="2143125"/>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24745"/>
            <a:ext cx="8229600" cy="4752528"/>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a:buNone/>
            </a:pPr>
            <a:endParaRPr lang="it-IT" sz="8000" dirty="0" smtClean="0">
              <a:solidFill>
                <a:srgbClr val="FF0000"/>
              </a:solidFill>
            </a:endParaRPr>
          </a:p>
          <a:p>
            <a:pPr algn="ctr">
              <a:buNone/>
            </a:pPr>
            <a:r>
              <a:rPr lang="it-IT" sz="9600" dirty="0" err="1" smtClean="0">
                <a:solidFill>
                  <a:srgbClr val="FF0000"/>
                </a:solidFill>
              </a:rPr>
              <a:t>Lex</a:t>
            </a:r>
            <a:r>
              <a:rPr lang="it-IT" sz="9600" dirty="0" smtClean="0">
                <a:solidFill>
                  <a:srgbClr val="FF0000"/>
                </a:solidFill>
              </a:rPr>
              <a:t> </a:t>
            </a:r>
            <a:r>
              <a:rPr lang="it-IT" sz="9600" dirty="0" err="1" smtClean="0">
                <a:solidFill>
                  <a:srgbClr val="FF0000"/>
                </a:solidFill>
              </a:rPr>
              <a:t>orandi</a:t>
            </a:r>
            <a:endParaRPr lang="it-IT" sz="9600" dirty="0" smtClean="0">
              <a:solidFill>
                <a:srgbClr val="FF0000"/>
              </a:solidFill>
            </a:endParaRPr>
          </a:p>
          <a:p>
            <a:pPr algn="ctr">
              <a:buNone/>
            </a:pPr>
            <a:r>
              <a:rPr lang="it-IT" sz="9600" dirty="0" err="1" smtClean="0">
                <a:solidFill>
                  <a:srgbClr val="FF0000"/>
                </a:solidFill>
              </a:rPr>
              <a:t>Lex</a:t>
            </a:r>
            <a:r>
              <a:rPr lang="it-IT" sz="9600" dirty="0" smtClean="0">
                <a:solidFill>
                  <a:srgbClr val="FF0000"/>
                </a:solidFill>
              </a:rPr>
              <a:t> </a:t>
            </a:r>
            <a:r>
              <a:rPr lang="it-IT" sz="9600" dirty="0" err="1" smtClean="0">
                <a:solidFill>
                  <a:srgbClr val="FF0000"/>
                </a:solidFill>
              </a:rPr>
              <a:t>credendi</a:t>
            </a:r>
            <a:endParaRPr lang="it-IT" sz="9600" dirty="0">
              <a:solidFill>
                <a:srgbClr val="FF0000"/>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6"/>
            <a:ext cx="8229600" cy="5433467"/>
          </a:xfrm>
          <a:solidFill>
            <a:srgbClr val="FFFF00"/>
          </a:solidFill>
        </p:spPr>
        <p:txBody>
          <a:bodyPr/>
          <a:lstStyle/>
          <a:p>
            <a:pPr algn="ctr">
              <a:buNone/>
            </a:pPr>
            <a:r>
              <a:rPr lang="it-IT" b="1" dirty="0" smtClean="0">
                <a:solidFill>
                  <a:srgbClr val="FF0000"/>
                </a:solidFill>
              </a:rPr>
              <a:t>Messale come matrice, modello, criterio, norma della preghiera cristiana.</a:t>
            </a:r>
          </a:p>
          <a:p>
            <a:pPr>
              <a:buNone/>
            </a:pPr>
            <a:endParaRPr lang="it-IT" dirty="0" smtClean="0"/>
          </a:p>
          <a:p>
            <a:pPr algn="ctr">
              <a:buNone/>
            </a:pPr>
            <a:r>
              <a:rPr lang="it-IT" b="1" dirty="0" smtClean="0">
                <a:solidFill>
                  <a:srgbClr val="0070C0"/>
                </a:solidFill>
              </a:rPr>
              <a:t>Il messale insegna </a:t>
            </a:r>
          </a:p>
          <a:p>
            <a:pPr algn="ctr">
              <a:buNone/>
            </a:pPr>
            <a:r>
              <a:rPr lang="it-IT" b="1" dirty="0" smtClean="0">
                <a:solidFill>
                  <a:srgbClr val="0070C0"/>
                </a:solidFill>
              </a:rPr>
              <a:t>la grammatica della preghiera: </a:t>
            </a:r>
          </a:p>
          <a:p>
            <a:pPr algn="ctr">
              <a:buNone/>
            </a:pPr>
            <a:r>
              <a:rPr lang="it-IT" b="1" dirty="0" smtClean="0">
                <a:solidFill>
                  <a:srgbClr val="0070C0"/>
                </a:solidFill>
              </a:rPr>
              <a:t>cos’è la preghiera del cristiano, a chi rivolgere la preghiera, come la si formula, che cosa domandare.</a:t>
            </a:r>
            <a:endParaRPr lang="it-IT" b="1" dirty="0">
              <a:solidFill>
                <a:srgbClr val="0070C0"/>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B050"/>
                </a:solidFill>
              </a:rPr>
              <a:t>Preghiera eucaristica o anafora</a:t>
            </a:r>
            <a:endParaRPr lang="it-IT" dirty="0">
              <a:solidFill>
                <a:srgbClr val="00B050"/>
              </a:solidFill>
            </a:endParaRPr>
          </a:p>
        </p:txBody>
      </p:sp>
      <p:sp>
        <p:nvSpPr>
          <p:cNvPr id="3" name="Segnaposto contenuto 2"/>
          <p:cNvSpPr>
            <a:spLocks noGrp="1"/>
          </p:cNvSpPr>
          <p:nvPr>
            <p:ph idx="1"/>
          </p:nvPr>
        </p:nvSpPr>
        <p:spPr>
          <a:xfrm>
            <a:off x="457200" y="1600200"/>
            <a:ext cx="8229600" cy="4997152"/>
          </a:xfrm>
        </p:spPr>
        <p:txBody>
          <a:bodyPr/>
          <a:lstStyle/>
          <a:p>
            <a:pPr>
              <a:buNone/>
            </a:pPr>
            <a:r>
              <a:rPr lang="it-IT" b="1" dirty="0" smtClean="0"/>
              <a:t>A chi rivolgere la preghiera</a:t>
            </a:r>
            <a:r>
              <a:rPr lang="it-IT" dirty="0" smtClean="0"/>
              <a:t>: al Padre, attraverso il Figlio, nello Spirito Santo.</a:t>
            </a:r>
          </a:p>
          <a:p>
            <a:pPr>
              <a:buNone/>
            </a:pPr>
            <a:r>
              <a:rPr lang="it-IT" b="1" dirty="0" smtClean="0"/>
              <a:t>Cos’è la preghiera</a:t>
            </a:r>
            <a:r>
              <a:rPr lang="it-IT" dirty="0" smtClean="0"/>
              <a:t>: azione di grazie.</a:t>
            </a:r>
          </a:p>
          <a:p>
            <a:pPr>
              <a:buFontTx/>
              <a:buChar char="-"/>
            </a:pPr>
            <a:r>
              <a:rPr lang="it-IT" dirty="0" smtClean="0"/>
              <a:t>anamnesi: si fa memoria delle opere di salvezza compiute da Dio nella storia.</a:t>
            </a:r>
          </a:p>
          <a:p>
            <a:pPr>
              <a:buFontTx/>
              <a:buChar char="-"/>
            </a:pPr>
            <a:r>
              <a:rPr lang="it-IT" dirty="0" smtClean="0"/>
              <a:t>intercessione: si domanda a Dio di continuare ciò che ha operato nel passato.</a:t>
            </a:r>
          </a:p>
          <a:p>
            <a:pPr>
              <a:buNone/>
            </a:pPr>
            <a:r>
              <a:rPr lang="it-IT" b="1" dirty="0" smtClean="0"/>
              <a:t>Cosa domandare</a:t>
            </a:r>
            <a:r>
              <a:rPr lang="it-IT" dirty="0" smtClean="0"/>
              <a:t>: unità, pace, perfezione nell’amore.</a:t>
            </a:r>
          </a:p>
          <a:p>
            <a:pPr>
              <a:buNone/>
            </a:pPr>
            <a:endParaRPr lang="it-IT"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it-IT" dirty="0" smtClean="0"/>
              <a:t>Il messale educa alla semplicità, all’essenzialità e alla brevità.</a:t>
            </a:r>
            <a:endParaRPr lang="it-IT"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32656"/>
            <a:ext cx="8229600" cy="5793507"/>
          </a:xfrm>
        </p:spPr>
        <p:txBody>
          <a:bodyPr>
            <a:normAutofit lnSpcReduction="10000"/>
          </a:bodyPr>
          <a:lstStyle/>
          <a:p>
            <a:pPr>
              <a:buNone/>
            </a:pPr>
            <a:r>
              <a:rPr lang="it-IT" dirty="0" smtClean="0"/>
              <a:t>Scopo della comprensione del testo liturgico: il raggiungimento della relazione con Dio.</a:t>
            </a:r>
          </a:p>
          <a:p>
            <a:pPr>
              <a:buNone/>
            </a:pPr>
            <a:endParaRPr lang="it-IT" dirty="0" smtClean="0"/>
          </a:p>
          <a:p>
            <a:pPr>
              <a:buNone/>
            </a:pPr>
            <a:r>
              <a:rPr lang="it-IT" dirty="0" smtClean="0"/>
              <a:t>                         </a:t>
            </a:r>
            <a:r>
              <a:rPr lang="it-IT" dirty="0" smtClean="0">
                <a:solidFill>
                  <a:srgbClr val="FF0000"/>
                </a:solidFill>
              </a:rPr>
              <a:t> </a:t>
            </a:r>
            <a:r>
              <a:rPr lang="it-IT" sz="4800" b="1" dirty="0" smtClean="0">
                <a:solidFill>
                  <a:srgbClr val="FF0000"/>
                </a:solidFill>
              </a:rPr>
              <a:t>INTERIORIZZAZIONE</a:t>
            </a:r>
          </a:p>
          <a:p>
            <a:pPr>
              <a:buNone/>
            </a:pPr>
            <a:endParaRPr lang="it-IT" dirty="0" smtClean="0"/>
          </a:p>
          <a:p>
            <a:pPr>
              <a:buNone/>
            </a:pPr>
            <a:endParaRPr lang="it-IT" dirty="0" smtClean="0"/>
          </a:p>
          <a:p>
            <a:pPr>
              <a:buNone/>
            </a:pPr>
            <a:endParaRPr lang="it-IT" dirty="0" smtClean="0"/>
          </a:p>
          <a:p>
            <a:pPr>
              <a:buNone/>
            </a:pPr>
            <a:r>
              <a:rPr lang="it-IT" dirty="0" smtClean="0">
                <a:solidFill>
                  <a:srgbClr val="00B050"/>
                </a:solidFill>
              </a:rPr>
              <a:t>Rischi di una vita cristiana senza liturgia:</a:t>
            </a:r>
          </a:p>
          <a:p>
            <a:pPr>
              <a:buNone/>
            </a:pPr>
            <a:r>
              <a:rPr lang="it-IT" dirty="0" smtClean="0">
                <a:solidFill>
                  <a:srgbClr val="00B050"/>
                </a:solidFill>
              </a:rPr>
              <a:t>Individualismo, soggettivismo, personalismo della fede.</a:t>
            </a:r>
          </a:p>
          <a:p>
            <a:pPr>
              <a:buNone/>
            </a:pPr>
            <a:endParaRPr lang="it-IT" dirty="0" smtClean="0"/>
          </a:p>
          <a:p>
            <a:pPr>
              <a:buNone/>
            </a:pPr>
            <a:endParaRPr lang="it-IT" dirty="0"/>
          </a:p>
        </p:txBody>
      </p:sp>
      <p:sp>
        <p:nvSpPr>
          <p:cNvPr id="4" name="Freccia a destra 3"/>
          <p:cNvSpPr/>
          <p:nvPr/>
        </p:nvSpPr>
        <p:spPr>
          <a:xfrm>
            <a:off x="1619672" y="19888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it-IT" dirty="0" smtClean="0">
                <a:latin typeface="AR ESSENCE" pitchFamily="2" charset="0"/>
              </a:rPr>
              <a:t>L’esperienza di preghiera nella Bibbia</a:t>
            </a:r>
            <a:endParaRPr lang="it-IT" dirty="0">
              <a:latin typeface="AR ESSENCE" pitchFamily="2" charset="0"/>
            </a:endParaRPr>
          </a:p>
        </p:txBody>
      </p:sp>
      <p:pic>
        <p:nvPicPr>
          <p:cNvPr id="6" name="Segnaposto contenuto 5" descr="3.jpe"/>
          <p:cNvPicPr>
            <a:picLocks noGrp="1" noChangeAspect="1"/>
          </p:cNvPicPr>
          <p:nvPr>
            <p:ph idx="1"/>
          </p:nvPr>
        </p:nvPicPr>
        <p:blipFill>
          <a:blip r:embed="rId2" cstate="print"/>
          <a:stretch>
            <a:fillRect/>
          </a:stretch>
        </p:blipFill>
        <p:spPr>
          <a:xfrm>
            <a:off x="1259632" y="2276872"/>
            <a:ext cx="6624736" cy="3744416"/>
          </a:xfr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88640"/>
            <a:ext cx="8640960" cy="6408712"/>
          </a:xfrm>
        </p:spPr>
        <p:txBody>
          <a:bodyPr>
            <a:normAutofit/>
          </a:bodyPr>
          <a:lstStyle/>
          <a:p>
            <a:pPr algn="ctr">
              <a:buNone/>
            </a:pPr>
            <a:r>
              <a:rPr lang="it-IT" b="1" dirty="0" smtClean="0">
                <a:solidFill>
                  <a:srgbClr val="FF0000"/>
                </a:solidFill>
              </a:rPr>
              <a:t>Liturgia come scuola di preghiera</a:t>
            </a:r>
          </a:p>
          <a:p>
            <a:pPr marL="514350" indent="-514350" algn="just">
              <a:buAutoNum type="arabicPeriod"/>
            </a:pPr>
            <a:r>
              <a:rPr lang="it-IT" dirty="0" smtClean="0"/>
              <a:t>Il Padre attraverso il Figlio e nello Spirito Santo nella liturgia educa i credenti alla preghiera</a:t>
            </a:r>
          </a:p>
          <a:p>
            <a:pPr marL="514350" indent="-514350" algn="ctr">
              <a:buNone/>
            </a:pPr>
            <a:r>
              <a:rPr lang="it-IT" i="1" dirty="0" smtClean="0">
                <a:solidFill>
                  <a:srgbClr val="7030A0"/>
                </a:solidFill>
              </a:rPr>
              <a:t>Opus Dei</a:t>
            </a:r>
          </a:p>
          <a:p>
            <a:pPr marL="514350" indent="-514350" algn="ctr">
              <a:buNone/>
            </a:pPr>
            <a:endParaRPr lang="it-IT" i="1" dirty="0" smtClean="0"/>
          </a:p>
          <a:p>
            <a:pPr marL="514350" indent="-514350" algn="just">
              <a:buNone/>
            </a:pPr>
            <a:r>
              <a:rPr lang="it-IT" sz="2400" dirty="0" smtClean="0"/>
              <a:t>SC 7: “Ogni celebrazione liturgica, in quanto opera di Cristo sacerdote e del suo corpo, che è la Chiesa, è azione sacra per eccellenza, e nessun'altra azione della Chiesa ne uguaglia l'efficacia allo stesso titolo e allo stesso grado”</a:t>
            </a:r>
          </a:p>
          <a:p>
            <a:pPr marL="514350" indent="-514350" algn="just">
              <a:buNone/>
            </a:pPr>
            <a:r>
              <a:rPr lang="it-IT" sz="2400" dirty="0" smtClean="0"/>
              <a:t>LG 50: nella liturgia “la potenza dello Spirito santo agisce su di noi attraverso i segni sacramentali”</a:t>
            </a:r>
          </a:p>
          <a:p>
            <a:pPr marL="514350" indent="-514350" algn="just">
              <a:buNone/>
            </a:pPr>
            <a:r>
              <a:rPr lang="it-IT" sz="2400" dirty="0" smtClean="0"/>
              <a:t>CCC 1091: “Nella liturgia lo Spirito santo è il pedagogo della fede del popolo di Dio, l’artefice di quei capolavori di Dio che sono i sacramenti della nuova alleanza”</a:t>
            </a:r>
            <a:endParaRPr lang="it-IT" sz="24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5865515"/>
          </a:xfrm>
        </p:spPr>
        <p:txBody>
          <a:bodyPr/>
          <a:lstStyle/>
          <a:p>
            <a:pPr>
              <a:buNone/>
            </a:pPr>
            <a:r>
              <a:rPr lang="it-IT" dirty="0" smtClean="0"/>
              <a:t>2. Dinamica di tre elementi:</a:t>
            </a:r>
          </a:p>
          <a:p>
            <a:pPr>
              <a:buNone/>
            </a:pPr>
            <a:endParaRPr lang="it-IT" dirty="0" smtClean="0"/>
          </a:p>
          <a:p>
            <a:pPr>
              <a:buNone/>
            </a:pPr>
            <a:r>
              <a:rPr lang="it-IT" b="1" dirty="0" smtClean="0"/>
              <a:t>ASCOLTO DELLA PAROLA </a:t>
            </a:r>
            <a:r>
              <a:rPr lang="it-IT" b="1" dirty="0" err="1" smtClean="0"/>
              <a:t>DI</a:t>
            </a:r>
            <a:r>
              <a:rPr lang="it-IT" b="1" dirty="0" smtClean="0"/>
              <a:t> DIO</a:t>
            </a:r>
          </a:p>
          <a:p>
            <a:pPr>
              <a:buNone/>
            </a:pPr>
            <a:r>
              <a:rPr lang="it-IT" sz="2400" i="1" dirty="0" smtClean="0"/>
              <a:t>“Signore apri le mie labbra, e la mia bocca proclami la tua lode” </a:t>
            </a:r>
          </a:p>
          <a:p>
            <a:pPr>
              <a:buNone/>
            </a:pPr>
            <a:r>
              <a:rPr lang="it-IT" sz="2400" i="1" dirty="0" smtClean="0"/>
              <a:t>                                                                                              </a:t>
            </a:r>
            <a:r>
              <a:rPr lang="it-IT" sz="2400" dirty="0" err="1" smtClean="0"/>
              <a:t>Sal</a:t>
            </a:r>
            <a:r>
              <a:rPr lang="it-IT" sz="2400" dirty="0" smtClean="0"/>
              <a:t> 50(51)</a:t>
            </a:r>
          </a:p>
          <a:p>
            <a:pPr>
              <a:buNone/>
            </a:pPr>
            <a:endParaRPr lang="it-IT" dirty="0" smtClean="0"/>
          </a:p>
          <a:p>
            <a:pPr>
              <a:buNone/>
            </a:pPr>
            <a:r>
              <a:rPr lang="it-IT" b="1" dirty="0" smtClean="0"/>
              <a:t>INTERIORIZZAZIONE DELLA PAROLA ASCOLTATA</a:t>
            </a:r>
          </a:p>
          <a:p>
            <a:pPr>
              <a:buNone/>
            </a:pPr>
            <a:endParaRPr lang="it-IT" dirty="0" smtClean="0"/>
          </a:p>
          <a:p>
            <a:pPr>
              <a:buNone/>
            </a:pPr>
            <a:r>
              <a:rPr lang="it-IT" b="1" dirty="0" smtClean="0"/>
              <a:t>INTERPRETAZIONE</a:t>
            </a:r>
            <a:endParaRPr lang="it-IT" b="1"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IMG_20180416_163613.jpg"/>
          <p:cNvPicPr>
            <a:picLocks noGrp="1" noChangeAspect="1"/>
          </p:cNvPicPr>
          <p:nvPr>
            <p:ph idx="1"/>
          </p:nvPr>
        </p:nvPicPr>
        <p:blipFill>
          <a:blip r:embed="rId2" cstate="print">
            <a:lum bright="10000" contrast="10000"/>
          </a:blip>
          <a:stretch>
            <a:fillRect/>
          </a:stretch>
        </p:blipFill>
        <p:spPr>
          <a:xfrm>
            <a:off x="1691680" y="188640"/>
            <a:ext cx="5472608" cy="6480720"/>
          </a:xfr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IMG_20180416_163657.jpg"/>
          <p:cNvPicPr>
            <a:picLocks noGrp="1" noChangeAspect="1"/>
          </p:cNvPicPr>
          <p:nvPr>
            <p:ph idx="1"/>
          </p:nvPr>
        </p:nvPicPr>
        <p:blipFill>
          <a:blip r:embed="rId2" cstate="print"/>
          <a:stretch>
            <a:fillRect/>
          </a:stretch>
        </p:blipFill>
        <p:spPr>
          <a:xfrm>
            <a:off x="1331640" y="332656"/>
            <a:ext cx="5544616" cy="6525344"/>
          </a:xfr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_20180416_160253.jpg"/>
          <p:cNvPicPr>
            <a:picLocks noGrp="1" noChangeAspect="1"/>
          </p:cNvPicPr>
          <p:nvPr>
            <p:ph idx="1"/>
          </p:nvPr>
        </p:nvPicPr>
        <p:blipFill>
          <a:blip r:embed="rId2" cstate="print">
            <a:lum bright="20000"/>
          </a:blip>
          <a:stretch>
            <a:fillRect/>
          </a:stretch>
        </p:blipFill>
        <p:spPr>
          <a:xfrm>
            <a:off x="1043608" y="404664"/>
            <a:ext cx="6048672" cy="6120680"/>
          </a:xfr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G_20180416_160306.jpg"/>
          <p:cNvPicPr>
            <a:picLocks noGrp="1" noChangeAspect="1"/>
          </p:cNvPicPr>
          <p:nvPr>
            <p:ph idx="1"/>
          </p:nvPr>
        </p:nvPicPr>
        <p:blipFill>
          <a:blip r:embed="rId2" cstate="print"/>
          <a:stretch>
            <a:fillRect/>
          </a:stretch>
        </p:blipFill>
        <p:spPr>
          <a:xfrm>
            <a:off x="1763688" y="548680"/>
            <a:ext cx="5976664" cy="6048672"/>
          </a:xfr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_20180416_162655.jpg"/>
          <p:cNvPicPr>
            <a:picLocks noGrp="1" noChangeAspect="1"/>
          </p:cNvPicPr>
          <p:nvPr>
            <p:ph idx="1"/>
          </p:nvPr>
        </p:nvPicPr>
        <p:blipFill>
          <a:blip r:embed="rId2" cstate="print"/>
          <a:stretch>
            <a:fillRect/>
          </a:stretch>
        </p:blipFill>
        <p:spPr>
          <a:xfrm rot="5400000">
            <a:off x="1043608" y="260649"/>
            <a:ext cx="6408712" cy="6264696"/>
          </a:xfr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_20180416_162709.jpg"/>
          <p:cNvPicPr>
            <a:picLocks noGrp="1" noChangeAspect="1"/>
          </p:cNvPicPr>
          <p:nvPr>
            <p:ph idx="1"/>
          </p:nvPr>
        </p:nvPicPr>
        <p:blipFill>
          <a:blip r:embed="rId2" cstate="print"/>
          <a:stretch>
            <a:fillRect/>
          </a:stretch>
        </p:blipFill>
        <p:spPr>
          <a:xfrm>
            <a:off x="1763688" y="476672"/>
            <a:ext cx="5544616" cy="5649491"/>
          </a:xfr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IMG_20180416_162715.jpg"/>
          <p:cNvPicPr>
            <a:picLocks noGrp="1" noChangeAspect="1"/>
          </p:cNvPicPr>
          <p:nvPr>
            <p:ph idx="1"/>
          </p:nvPr>
        </p:nvPicPr>
        <p:blipFill>
          <a:blip r:embed="rId2" cstate="print"/>
          <a:stretch>
            <a:fillRect/>
          </a:stretch>
        </p:blipFill>
        <p:spPr>
          <a:xfrm>
            <a:off x="1763688" y="548680"/>
            <a:ext cx="5904656" cy="5904656"/>
          </a:xfr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IMG_20180416_162723.jpg"/>
          <p:cNvPicPr>
            <a:picLocks noGrp="1" noChangeAspect="1"/>
          </p:cNvPicPr>
          <p:nvPr>
            <p:ph idx="1"/>
          </p:nvPr>
        </p:nvPicPr>
        <p:blipFill>
          <a:blip r:embed="rId2" cstate="print"/>
          <a:stretch>
            <a:fillRect/>
          </a:stretch>
        </p:blipFill>
        <p:spPr>
          <a:xfrm rot="16200000">
            <a:off x="485359" y="530865"/>
            <a:ext cx="6619842" cy="607940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lstStyle/>
          <a:p>
            <a:r>
              <a:rPr lang="it-IT" b="1" dirty="0" smtClean="0">
                <a:solidFill>
                  <a:srgbClr val="FF0000"/>
                </a:solidFill>
              </a:rPr>
              <a:t>Antico Testamento</a:t>
            </a:r>
            <a:endParaRPr lang="it-IT" b="1" dirty="0">
              <a:solidFill>
                <a:srgbClr val="FF0000"/>
              </a:solidFill>
            </a:endParaRPr>
          </a:p>
        </p:txBody>
      </p:sp>
      <p:sp>
        <p:nvSpPr>
          <p:cNvPr id="3" name="Segnaposto contenuto 2"/>
          <p:cNvSpPr>
            <a:spLocks noGrp="1"/>
          </p:cNvSpPr>
          <p:nvPr>
            <p:ph idx="1"/>
          </p:nvPr>
        </p:nvSpPr>
        <p:spPr>
          <a:xfrm>
            <a:off x="251520" y="1268760"/>
            <a:ext cx="8712968" cy="5400600"/>
          </a:xfrm>
        </p:spPr>
        <p:txBody>
          <a:bodyPr>
            <a:normAutofit/>
          </a:bodyPr>
          <a:lstStyle/>
          <a:p>
            <a:pPr>
              <a:buNone/>
            </a:pPr>
            <a:endParaRPr lang="it-IT" dirty="0" smtClean="0"/>
          </a:p>
          <a:p>
            <a:pPr>
              <a:buNone/>
            </a:pPr>
            <a:r>
              <a:rPr lang="it-IT" b="1" dirty="0" err="1" smtClean="0"/>
              <a:t>pâlal</a:t>
            </a:r>
            <a:r>
              <a:rPr lang="it-IT" dirty="0" smtClean="0"/>
              <a:t>: mediare, intercedere, pregare per un altro</a:t>
            </a:r>
          </a:p>
          <a:p>
            <a:pPr>
              <a:buNone/>
            </a:pPr>
            <a:r>
              <a:rPr lang="it-IT" i="1" dirty="0" smtClean="0"/>
              <a:t>“Anna pregò e disse: Il mio cuore esulta nel Signore”</a:t>
            </a:r>
            <a:r>
              <a:rPr lang="it-IT" dirty="0" smtClean="0"/>
              <a:t>  </a:t>
            </a:r>
            <a:r>
              <a:rPr lang="it-IT" sz="1800" dirty="0" smtClean="0"/>
              <a:t>1Sam 2,1</a:t>
            </a:r>
          </a:p>
          <a:p>
            <a:pPr>
              <a:buNone/>
            </a:pPr>
            <a:endParaRPr lang="it-IT" dirty="0" smtClean="0"/>
          </a:p>
          <a:p>
            <a:pPr>
              <a:buNone/>
            </a:pPr>
            <a:r>
              <a:rPr lang="it-IT" b="1" dirty="0" err="1" smtClean="0"/>
              <a:t>tsela</a:t>
            </a:r>
            <a:r>
              <a:rPr lang="it-IT" dirty="0" smtClean="0"/>
              <a:t>: piegarsi, inchinarsi</a:t>
            </a:r>
          </a:p>
          <a:p>
            <a:pPr>
              <a:buNone/>
            </a:pPr>
            <a:r>
              <a:rPr lang="it-IT" i="1" dirty="0" smtClean="0"/>
              <a:t>“Si preghi per la vita del re e dei suoi figli”</a:t>
            </a:r>
            <a:r>
              <a:rPr lang="it-IT" dirty="0" smtClean="0"/>
              <a:t>   </a:t>
            </a:r>
            <a:r>
              <a:rPr lang="it-IT" sz="1800" dirty="0" err="1" smtClean="0"/>
              <a:t>Esd</a:t>
            </a:r>
            <a:r>
              <a:rPr lang="it-IT" sz="1800" dirty="0" smtClean="0"/>
              <a:t> 6,10</a:t>
            </a:r>
          </a:p>
          <a:p>
            <a:pPr>
              <a:buNone/>
            </a:pPr>
            <a:r>
              <a:rPr lang="it-IT" b="1" dirty="0" smtClean="0"/>
              <a:t>bea</a:t>
            </a:r>
            <a:r>
              <a:rPr lang="it-IT" dirty="0" smtClean="0"/>
              <a:t> </a:t>
            </a:r>
            <a:r>
              <a:rPr lang="it-IT" sz="1800" dirty="0" smtClean="0"/>
              <a:t>(Dan 6,11)</a:t>
            </a:r>
            <a:r>
              <a:rPr lang="it-IT" dirty="0" smtClean="0"/>
              <a:t>; </a:t>
            </a:r>
            <a:r>
              <a:rPr lang="it-IT" b="1" dirty="0" err="1" smtClean="0"/>
              <a:t>athar</a:t>
            </a:r>
            <a:r>
              <a:rPr lang="it-IT" dirty="0" smtClean="0"/>
              <a:t> </a:t>
            </a:r>
            <a:r>
              <a:rPr lang="it-IT" sz="1800" dirty="0" smtClean="0"/>
              <a:t>(2Cr 6,37)</a:t>
            </a:r>
            <a:r>
              <a:rPr lang="it-IT" dirty="0" smtClean="0"/>
              <a:t>; </a:t>
            </a:r>
            <a:r>
              <a:rPr lang="it-IT" b="1" dirty="0" err="1" smtClean="0"/>
              <a:t>shaal</a:t>
            </a:r>
            <a:r>
              <a:rPr lang="it-IT" dirty="0" smtClean="0"/>
              <a:t> </a:t>
            </a:r>
            <a:r>
              <a:rPr lang="it-IT" sz="1800" dirty="0" smtClean="0"/>
              <a:t>(</a:t>
            </a:r>
            <a:r>
              <a:rPr lang="it-IT" sz="1800" dirty="0" err="1" smtClean="0"/>
              <a:t>Sal</a:t>
            </a:r>
            <a:r>
              <a:rPr lang="it-IT" sz="1800" dirty="0" smtClean="0"/>
              <a:t> 121/122,6)</a:t>
            </a:r>
            <a:r>
              <a:rPr lang="it-IT" dirty="0" smtClean="0"/>
              <a:t> …</a:t>
            </a:r>
            <a:endParaRPr lang="it-IT"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descr="IMG_20180416_162728.jpg"/>
          <p:cNvPicPr>
            <a:picLocks noGrp="1" noChangeAspect="1"/>
          </p:cNvPicPr>
          <p:nvPr>
            <p:ph idx="1"/>
          </p:nvPr>
        </p:nvPicPr>
        <p:blipFill>
          <a:blip r:embed="rId2" cstate="print"/>
          <a:stretch>
            <a:fillRect/>
          </a:stretch>
        </p:blipFill>
        <p:spPr>
          <a:xfrm rot="16200000">
            <a:off x="1115616" y="116632"/>
            <a:ext cx="6264696" cy="6408712"/>
          </a:xfr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Bibliografia</a:t>
            </a:r>
            <a:endParaRPr lang="it-IT" dirty="0"/>
          </a:p>
        </p:txBody>
      </p:sp>
      <p:sp>
        <p:nvSpPr>
          <p:cNvPr id="3" name="Segnaposto contenuto 2"/>
          <p:cNvSpPr>
            <a:spLocks noGrp="1"/>
          </p:cNvSpPr>
          <p:nvPr>
            <p:ph idx="1"/>
          </p:nvPr>
        </p:nvSpPr>
        <p:spPr>
          <a:xfrm>
            <a:off x="457200" y="1600200"/>
            <a:ext cx="8229600" cy="4925144"/>
          </a:xfrm>
        </p:spPr>
        <p:txBody>
          <a:bodyPr>
            <a:normAutofit fontScale="62500" lnSpcReduction="20000"/>
          </a:bodyPr>
          <a:lstStyle/>
          <a:p>
            <a:pPr>
              <a:buNone/>
            </a:pPr>
            <a:r>
              <a:rPr lang="it-IT" dirty="0" err="1" smtClean="0"/>
              <a:t>J.H.</a:t>
            </a:r>
            <a:r>
              <a:rPr lang="it-IT" dirty="0" smtClean="0"/>
              <a:t> Wright, Preghiera, in M. </a:t>
            </a:r>
            <a:r>
              <a:rPr lang="it-IT" dirty="0" err="1" smtClean="0"/>
              <a:t>Downey</a:t>
            </a:r>
            <a:r>
              <a:rPr lang="it-IT" dirty="0" smtClean="0"/>
              <a:t> (Ed.), </a:t>
            </a:r>
            <a:r>
              <a:rPr lang="it-IT" i="1" dirty="0" smtClean="0"/>
              <a:t>Nuovo Dizionario di Spiritualità</a:t>
            </a:r>
            <a:r>
              <a:rPr lang="it-IT" dirty="0" smtClean="0"/>
              <a:t>, 564-574.</a:t>
            </a:r>
          </a:p>
          <a:p>
            <a:pPr>
              <a:buNone/>
            </a:pPr>
            <a:r>
              <a:rPr lang="it-IT" dirty="0" err="1" smtClean="0"/>
              <a:t>J.L.</a:t>
            </a:r>
            <a:r>
              <a:rPr lang="it-IT" dirty="0" smtClean="0"/>
              <a:t> </a:t>
            </a:r>
            <a:r>
              <a:rPr lang="it-IT" dirty="0" err="1" smtClean="0"/>
              <a:t>McKenzie</a:t>
            </a:r>
            <a:r>
              <a:rPr lang="it-IT" dirty="0" smtClean="0"/>
              <a:t> (Ed.), </a:t>
            </a:r>
            <a:r>
              <a:rPr lang="it-IT" i="1" dirty="0" smtClean="0"/>
              <a:t>Dizionario biblico</a:t>
            </a:r>
            <a:r>
              <a:rPr lang="it-IT" dirty="0" smtClean="0"/>
              <a:t>, 757-760</a:t>
            </a:r>
          </a:p>
          <a:p>
            <a:pPr>
              <a:buNone/>
            </a:pPr>
            <a:r>
              <a:rPr lang="it-IT" dirty="0" smtClean="0"/>
              <a:t>H. </a:t>
            </a:r>
            <a:r>
              <a:rPr lang="it-IT" dirty="0" err="1" smtClean="0"/>
              <a:t>Balz</a:t>
            </a:r>
            <a:r>
              <a:rPr lang="it-IT" dirty="0" smtClean="0"/>
              <a:t>, </a:t>
            </a:r>
            <a:r>
              <a:rPr lang="el-GR" dirty="0" smtClean="0"/>
              <a:t>προσευχή</a:t>
            </a:r>
            <a:r>
              <a:rPr lang="it-IT" dirty="0" smtClean="0"/>
              <a:t>, in H. </a:t>
            </a:r>
            <a:r>
              <a:rPr lang="it-IT" dirty="0" err="1" smtClean="0"/>
              <a:t>Balz</a:t>
            </a:r>
            <a:r>
              <a:rPr lang="it-IT" dirty="0" smtClean="0"/>
              <a:t> - G. Schneider (</a:t>
            </a:r>
            <a:r>
              <a:rPr lang="it-IT" dirty="0" err="1" smtClean="0"/>
              <a:t>Edd</a:t>
            </a:r>
            <a:r>
              <a:rPr lang="it-IT" dirty="0" smtClean="0"/>
              <a:t>.), </a:t>
            </a:r>
            <a:r>
              <a:rPr lang="it-IT" i="1" dirty="0" smtClean="0"/>
              <a:t>Dizionario Esegetico del Nuovo Testamento</a:t>
            </a:r>
            <a:r>
              <a:rPr lang="it-IT" dirty="0" smtClean="0"/>
              <a:t>, 1135-1149</a:t>
            </a:r>
          </a:p>
          <a:p>
            <a:pPr>
              <a:buNone/>
            </a:pPr>
            <a:r>
              <a:rPr lang="it-IT" dirty="0" smtClean="0"/>
              <a:t>Catechismo della Chiesa Cattolica, Parte quarta: La preghiera cristiana</a:t>
            </a:r>
          </a:p>
          <a:p>
            <a:pPr>
              <a:buNone/>
            </a:pPr>
            <a:r>
              <a:rPr lang="it-IT" dirty="0" smtClean="0"/>
              <a:t>Congregazione per la Dottrina della Fede, Lettera </a:t>
            </a:r>
            <a:r>
              <a:rPr lang="it-IT" i="1" dirty="0" err="1" smtClean="0"/>
              <a:t>Orationis</a:t>
            </a:r>
            <a:r>
              <a:rPr lang="it-IT" i="1" dirty="0" smtClean="0"/>
              <a:t> </a:t>
            </a:r>
            <a:r>
              <a:rPr lang="it-IT" i="1" dirty="0" err="1" smtClean="0"/>
              <a:t>formas</a:t>
            </a:r>
            <a:endParaRPr lang="it-IT" i="1" dirty="0" smtClean="0"/>
          </a:p>
          <a:p>
            <a:pPr>
              <a:buNone/>
            </a:pPr>
            <a:r>
              <a:rPr lang="it-IT" dirty="0" err="1" smtClean="0"/>
              <a:t>J.M.</a:t>
            </a:r>
            <a:r>
              <a:rPr lang="it-IT" dirty="0" smtClean="0"/>
              <a:t> García, Teologia dell’esperienza spirituale cristiana. Temi fondamentali, 42-139</a:t>
            </a:r>
          </a:p>
          <a:p>
            <a:pPr>
              <a:buNone/>
            </a:pPr>
            <a:r>
              <a:rPr lang="it-IT" dirty="0" smtClean="0"/>
              <a:t>F. </a:t>
            </a:r>
            <a:r>
              <a:rPr lang="it-IT" dirty="0" err="1" smtClean="0"/>
              <a:t>Ruiz</a:t>
            </a:r>
            <a:r>
              <a:rPr lang="it-IT" dirty="0" smtClean="0"/>
              <a:t>, Le vie dello Spirito. Sintesi di teologia spirituale, 233-279</a:t>
            </a:r>
          </a:p>
          <a:p>
            <a:pPr>
              <a:buNone/>
            </a:pPr>
            <a:r>
              <a:rPr lang="it-IT" dirty="0" smtClean="0"/>
              <a:t>A.N. </a:t>
            </a:r>
            <a:r>
              <a:rPr lang="it-IT" dirty="0" err="1" smtClean="0"/>
              <a:t>Terrin</a:t>
            </a:r>
            <a:r>
              <a:rPr lang="it-IT" dirty="0" smtClean="0"/>
              <a:t>, Preghiera ed esperienza religiosa. Per una fenomenologia del credere</a:t>
            </a:r>
          </a:p>
          <a:p>
            <a:pPr>
              <a:buNone/>
            </a:pPr>
            <a:r>
              <a:rPr lang="it-IT" dirty="0" smtClean="0"/>
              <a:t>C. Di Sante, La preghiera di Israele. Alle origini della liturgia cristiana</a:t>
            </a:r>
          </a:p>
          <a:p>
            <a:pPr>
              <a:buNone/>
            </a:pPr>
            <a:r>
              <a:rPr lang="it-IT" dirty="0" smtClean="0"/>
              <a:t>V. </a:t>
            </a:r>
            <a:r>
              <a:rPr lang="it-IT" dirty="0" err="1" smtClean="0"/>
              <a:t>Solov</a:t>
            </a:r>
            <a:r>
              <a:rPr lang="it-IT" dirty="0" smtClean="0"/>
              <a:t>’</a:t>
            </a:r>
            <a:r>
              <a:rPr lang="it-IT" dirty="0" err="1" smtClean="0"/>
              <a:t>ëv</a:t>
            </a:r>
            <a:r>
              <a:rPr lang="it-IT" dirty="0" smtClean="0"/>
              <a:t>, I fondamenti spirituali della vita</a:t>
            </a:r>
          </a:p>
          <a:p>
            <a:pPr>
              <a:buNone/>
            </a:pPr>
            <a:r>
              <a:rPr lang="it-IT" dirty="0" smtClean="0"/>
              <a:t>G. Boselli, Il senso spirituale della liturgia</a:t>
            </a:r>
          </a:p>
          <a:p>
            <a:pPr>
              <a:buNone/>
            </a:pPr>
            <a:r>
              <a:rPr lang="it-IT" dirty="0" smtClean="0"/>
              <a:t>T. </a:t>
            </a:r>
            <a:r>
              <a:rPr lang="it-IT" dirty="0" err="1" smtClean="0"/>
              <a:t>Spidlik</a:t>
            </a:r>
            <a:r>
              <a:rPr lang="it-IT" dirty="0" smtClean="0"/>
              <a:t>, La preghiera secondo la tradizione dell’Oriente cristiano</a:t>
            </a:r>
          </a:p>
          <a:p>
            <a:pPr>
              <a:buNone/>
            </a:pPr>
            <a:endParaRPr lang="it-IT" dirty="0" smtClean="0"/>
          </a:p>
          <a:p>
            <a:pPr>
              <a:buNone/>
            </a:pP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404664"/>
            <a:ext cx="8784976" cy="6192688"/>
          </a:xfrm>
        </p:spPr>
        <p:txBody>
          <a:bodyPr>
            <a:normAutofit lnSpcReduction="10000"/>
          </a:bodyPr>
          <a:lstStyle/>
          <a:p>
            <a:pPr>
              <a:buNone/>
            </a:pPr>
            <a:r>
              <a:rPr lang="it-IT" dirty="0" smtClean="0"/>
              <a:t>La preghiera è rivolta solo a </a:t>
            </a:r>
            <a:r>
              <a:rPr lang="it-IT" dirty="0" err="1" smtClean="0"/>
              <a:t>Yahweh</a:t>
            </a:r>
            <a:endParaRPr lang="it-IT" dirty="0" smtClean="0"/>
          </a:p>
          <a:p>
            <a:pPr>
              <a:buNone/>
            </a:pPr>
            <a:endParaRPr lang="it-IT" dirty="0" smtClean="0"/>
          </a:p>
          <a:p>
            <a:pPr>
              <a:buNone/>
            </a:pPr>
            <a:r>
              <a:rPr lang="it-IT" dirty="0" smtClean="0"/>
              <a:t>Ci si rivolge a </a:t>
            </a:r>
            <a:r>
              <a:rPr lang="it-IT" dirty="0" err="1" smtClean="0"/>
              <a:t>Yahweh</a:t>
            </a:r>
            <a:r>
              <a:rPr lang="it-IT" dirty="0" smtClean="0"/>
              <a:t> come al Dio di Israele (alleanza, rivelazione, elezione)</a:t>
            </a:r>
          </a:p>
          <a:p>
            <a:pPr>
              <a:buNone/>
            </a:pPr>
            <a:endParaRPr lang="it-IT" dirty="0" smtClean="0"/>
          </a:p>
          <a:p>
            <a:pPr>
              <a:buNone/>
            </a:pPr>
            <a:r>
              <a:rPr lang="it-IT" dirty="0" smtClean="0"/>
              <a:t>Il carattere di </a:t>
            </a:r>
            <a:r>
              <a:rPr lang="it-IT" dirty="0" err="1" smtClean="0"/>
              <a:t>Yahweh</a:t>
            </a:r>
            <a:r>
              <a:rPr lang="it-IT" dirty="0" smtClean="0"/>
              <a:t> si rivela nella storia di Israele</a:t>
            </a:r>
          </a:p>
          <a:p>
            <a:pPr>
              <a:buNone/>
            </a:pPr>
            <a:endParaRPr lang="it-IT" dirty="0" smtClean="0"/>
          </a:p>
          <a:p>
            <a:pPr>
              <a:buNone/>
            </a:pPr>
            <a:r>
              <a:rPr lang="it-IT" dirty="0" err="1" smtClean="0"/>
              <a:t>Yahweh</a:t>
            </a:r>
            <a:r>
              <a:rPr lang="it-IT" dirty="0" smtClean="0"/>
              <a:t> è invocato come un essere personale vivente</a:t>
            </a:r>
          </a:p>
          <a:p>
            <a:pPr>
              <a:buNone/>
            </a:pPr>
            <a:endParaRPr lang="it-IT" dirty="0" smtClean="0"/>
          </a:p>
          <a:p>
            <a:pPr>
              <a:buNone/>
            </a:pPr>
            <a:r>
              <a:rPr lang="it-IT" dirty="0" smtClean="0"/>
              <a:t>La preghiera chiede la pienezza della vita, bene supremo donato da </a:t>
            </a:r>
            <a:r>
              <a:rPr lang="it-IT" dirty="0" err="1" smtClean="0"/>
              <a:t>Yahweh</a:t>
            </a:r>
            <a:r>
              <a:rPr lang="it-IT" dirty="0" smtClean="0"/>
              <a:t>.</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lstStyle/>
          <a:p>
            <a:pPr>
              <a:buNone/>
            </a:pPr>
            <a:r>
              <a:rPr lang="it-IT" dirty="0" smtClean="0"/>
              <a:t>Caratteristiche:</a:t>
            </a:r>
          </a:p>
          <a:p>
            <a:pPr>
              <a:buNone/>
            </a:pPr>
            <a:endParaRPr lang="it-IT" dirty="0" smtClean="0"/>
          </a:p>
          <a:p>
            <a:pPr>
              <a:buFontTx/>
              <a:buChar char="-"/>
            </a:pPr>
            <a:r>
              <a:rPr lang="it-IT" dirty="0" smtClean="0"/>
              <a:t>Legame costante alla storia del popolo</a:t>
            </a:r>
          </a:p>
          <a:p>
            <a:pPr>
              <a:buFontTx/>
              <a:buChar char="-"/>
            </a:pPr>
            <a:r>
              <a:rPr lang="it-IT" dirty="0" smtClean="0"/>
              <a:t>Il presente è vissuto in permanente faccia a faccia con Dio in tutte le situazioni possibili</a:t>
            </a:r>
          </a:p>
          <a:p>
            <a:pPr>
              <a:buFontTx/>
              <a:buChar char="-"/>
            </a:pPr>
            <a:r>
              <a:rPr lang="it-IT" dirty="0" smtClean="0"/>
              <a:t>Il dialogo assume molteplici forme ed espressioni: adorazione, penitenza, </a:t>
            </a:r>
            <a:r>
              <a:rPr lang="it-IT" dirty="0" err="1" smtClean="0"/>
              <a:t>supplica…</a:t>
            </a:r>
            <a:endParaRPr lang="it-IT" dirty="0" smtClean="0"/>
          </a:p>
          <a:p>
            <a:pPr>
              <a:buNone/>
            </a:pPr>
            <a:endParaRPr lang="it-IT" dirty="0" smtClean="0"/>
          </a:p>
          <a:p>
            <a:pPr>
              <a:buNone/>
            </a:pPr>
            <a:r>
              <a:rPr lang="it-IT" dirty="0" smtClean="0"/>
              <a:t>→ </a:t>
            </a:r>
            <a:r>
              <a:rPr lang="it-IT" i="1" dirty="0" smtClean="0"/>
              <a:t>Salmi</a:t>
            </a:r>
            <a:endParaRPr lang="it-IT"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5289451"/>
          </a:xfrm>
        </p:spPr>
        <p:txBody>
          <a:bodyPr/>
          <a:lstStyle/>
          <a:p>
            <a:pPr>
              <a:buNone/>
            </a:pPr>
            <a:r>
              <a:rPr lang="it-IT" sz="4800" dirty="0" smtClean="0"/>
              <a:t>Mosè</a:t>
            </a:r>
            <a:r>
              <a:rPr lang="it-IT" dirty="0" smtClean="0"/>
              <a:t> → l’intercessore, il mediatore</a:t>
            </a:r>
          </a:p>
          <a:p>
            <a:pPr>
              <a:buNone/>
            </a:pPr>
            <a:endParaRPr lang="it-IT" dirty="0" smtClean="0"/>
          </a:p>
          <a:p>
            <a:pPr>
              <a:buNone/>
            </a:pPr>
            <a:r>
              <a:rPr lang="it-IT" i="1" dirty="0" smtClean="0"/>
              <a:t>Il signore parlava con Mosè faccia a faccia, come uno parla con il proprio amico  </a:t>
            </a:r>
            <a:r>
              <a:rPr lang="it-IT" sz="1800" dirty="0" err="1" smtClean="0"/>
              <a:t>Es</a:t>
            </a:r>
            <a:r>
              <a:rPr lang="it-IT" sz="1800" dirty="0" smtClean="0"/>
              <a:t> 33,11</a:t>
            </a:r>
          </a:p>
          <a:p>
            <a:pPr>
              <a:buNone/>
            </a:pPr>
            <a:endParaRPr lang="it-IT" dirty="0" smtClean="0"/>
          </a:p>
          <a:p>
            <a:pPr>
              <a:buNone/>
            </a:pPr>
            <a:r>
              <a:rPr lang="it-IT" i="1" dirty="0" smtClean="0"/>
              <a:t>Non così per il mio servo Mosè: egli è l’uomo di fiducia in tutta la mia casa. Bocca a bocca parlo con lui</a:t>
            </a:r>
            <a:r>
              <a:rPr lang="it-IT" dirty="0" smtClean="0"/>
              <a:t>  </a:t>
            </a:r>
            <a:r>
              <a:rPr lang="it-IT" sz="1800" dirty="0" err="1" smtClean="0"/>
              <a:t>Nm</a:t>
            </a:r>
            <a:r>
              <a:rPr lang="it-IT" sz="1800" dirty="0" smtClean="0"/>
              <a:t> 12,7-8</a:t>
            </a:r>
            <a:endParaRPr lang="it-IT"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620688"/>
          </a:xfrm>
        </p:spPr>
        <p:txBody>
          <a:bodyPr>
            <a:normAutofit fontScale="90000"/>
          </a:bodyPr>
          <a:lstStyle/>
          <a:p>
            <a:r>
              <a:rPr lang="it-IT" dirty="0" smtClean="0">
                <a:solidFill>
                  <a:srgbClr val="00B050"/>
                </a:solidFill>
              </a:rPr>
              <a:t>Esempi</a:t>
            </a:r>
            <a:endParaRPr lang="it-IT" dirty="0">
              <a:solidFill>
                <a:srgbClr val="00B050"/>
              </a:solidFill>
            </a:endParaRPr>
          </a:p>
        </p:txBody>
      </p:sp>
      <p:sp>
        <p:nvSpPr>
          <p:cNvPr id="3" name="Segnaposto contenuto 2"/>
          <p:cNvSpPr>
            <a:spLocks noGrp="1"/>
          </p:cNvSpPr>
          <p:nvPr>
            <p:ph idx="1"/>
          </p:nvPr>
        </p:nvSpPr>
        <p:spPr>
          <a:xfrm>
            <a:off x="179512" y="692696"/>
            <a:ext cx="8784976" cy="5976664"/>
          </a:xfrm>
        </p:spPr>
        <p:txBody>
          <a:bodyPr>
            <a:normAutofit fontScale="62500" lnSpcReduction="20000"/>
          </a:bodyPr>
          <a:lstStyle/>
          <a:p>
            <a:pPr>
              <a:buNone/>
            </a:pPr>
            <a:r>
              <a:rPr lang="it-IT" sz="3500" dirty="0" smtClean="0"/>
              <a:t>Allora Anna pregò così:  </a:t>
            </a:r>
          </a:p>
          <a:p>
            <a:pPr>
              <a:buNone/>
            </a:pPr>
            <a:r>
              <a:rPr lang="it-IT" sz="3500" dirty="0" smtClean="0"/>
              <a:t>«Il mio cuore esulta nel Signore, la mia forza s’innalza grazie al mio Dio. Si apre la mia bocca contro i miei nemici, perché io gioisco per la tua salvezza. </a:t>
            </a:r>
          </a:p>
          <a:p>
            <a:pPr>
              <a:buNone/>
            </a:pPr>
            <a:r>
              <a:rPr lang="it-IT" sz="3500" dirty="0" smtClean="0"/>
              <a:t>Non c’è santo come il Signore, perché non c’è altri all’infuori di te e non c’è roccia come il nostro Dio. Non moltiplicate i discorsi superbi, dalla vostra bocca non esca arroganza, perché il Signore è un Dio che sa tutto e da lui sono ponderate le azioni. L’arco dei forti s’è spezzato, ma i deboli si sono rivestiti di vigore. I sazi si sono venduti per un pane, hanno smesso di farlo gli affamati. La sterile ha partorito sette volte e la ricca di figli è sfiorita. Il Signore fa morire e fa vivere, scendere agli inferi e risalire. Il Signore rende povero e arricchisce, abbassa ed esalta. Solleva dalla polvere il debole,  dall’immondizia rialza il povero, per farli sedere con i nobili e assegnare loro un trono di gloria. Perché al Signore appartengono i cardini della terra e su di essi egli poggia il mondo. Sui passi dei suoi fedeli egli veglia, ma i malvagi tacciono nelle tenebre. Poiché con la sua forza l’uomo non prevale. </a:t>
            </a:r>
          </a:p>
          <a:p>
            <a:pPr>
              <a:buNone/>
            </a:pPr>
            <a:r>
              <a:rPr lang="it-IT" sz="3500" dirty="0" smtClean="0"/>
              <a:t>Il Signore distruggerà i suoi avversari! Contro di essi tuonerà dal cielo. Il Signore giudicherà le estremità della terra; darà forza al suo re, innalzerà la potenza del suo consacrato». </a:t>
            </a:r>
          </a:p>
          <a:p>
            <a:pPr algn="r">
              <a:buNone/>
            </a:pPr>
            <a:r>
              <a:rPr lang="it-IT" i="1" dirty="0" smtClean="0"/>
              <a:t>1Sam 2,1-10</a:t>
            </a:r>
            <a:endParaRPr lang="it-IT"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88640"/>
            <a:ext cx="8784976" cy="6669360"/>
          </a:xfrm>
        </p:spPr>
        <p:txBody>
          <a:bodyPr>
            <a:normAutofit fontScale="70000" lnSpcReduction="20000"/>
          </a:bodyPr>
          <a:lstStyle/>
          <a:p>
            <a:pPr>
              <a:buNone/>
            </a:pPr>
            <a:r>
              <a:rPr lang="it-IT" sz="3400" dirty="0" smtClean="0">
                <a:solidFill>
                  <a:srgbClr val="00B050"/>
                </a:solidFill>
              </a:rPr>
              <a:t>Mi hai </a:t>
            </a:r>
            <a:r>
              <a:rPr lang="it-IT" sz="3400" b="1" dirty="0" smtClean="0">
                <a:solidFill>
                  <a:srgbClr val="00B050"/>
                </a:solidFill>
              </a:rPr>
              <a:t>sedotto</a:t>
            </a:r>
            <a:r>
              <a:rPr lang="it-IT" sz="3400" dirty="0" smtClean="0">
                <a:solidFill>
                  <a:srgbClr val="00B050"/>
                </a:solidFill>
              </a:rPr>
              <a:t>, Signore, e io mi sono lasciato sedurre; mi hai fatto violenza e hai prevalso. </a:t>
            </a:r>
          </a:p>
          <a:p>
            <a:pPr>
              <a:buNone/>
            </a:pPr>
            <a:r>
              <a:rPr lang="it-IT" sz="3400" dirty="0" smtClean="0"/>
              <a:t>Sono diventato oggetto di derisione ogni giorno; ognuno si beffa di me. Quando parlo, devo gridare, devo urlare: «Violenza! Oppressione!». Così la parola del Signore è diventata per me causa di vergogna e di scherno tutto il giorno. Mi dicevo: «Non penserò più a lui, non parlerò più nel suo nome!». Ma nel mio cuore c’era come un fuoco ardente, trattenuto nelle mie ossa; mi sforzavo di contenerlo, ma non potevo. Sentivo la calunnia di molti: «Terrore all’intorno! Denunciatelo! Sì, lo denunceremo». Tutti i miei amici aspettavano la mia caduta: «Forse si lascerà trarre in inganno, così noi prevarremo su di lui, ci prenderemo la nostra vendetta». Ma il Signore è al mio fianco come un prode valoroso, per questo i miei persecutori vacilleranno e non potranno prevalere; arrossiranno perché non avranno successo, sarà una vergogna eterna e incancellabile. Signore degli eserciti, che provi il giusto, che vedi il cuore e la mente, possa io vedere la tua vendetta su di loro, poiché a te ho affidato la mia causa! Cantate inni al Signore, lodate il Signore, perché ha liberato la vita del povero dalle mani dei malfattori. </a:t>
            </a:r>
          </a:p>
          <a:p>
            <a:pPr algn="r">
              <a:buNone/>
            </a:pPr>
            <a:r>
              <a:rPr lang="it-IT" i="1" dirty="0" smtClean="0"/>
              <a:t>Geremia 20,7-13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92D050"/>
                </a:solidFill>
              </a:rPr>
              <a:t>La preghiera di Israele</a:t>
            </a:r>
            <a:endParaRPr lang="it-IT" sz="5400" b="1" dirty="0">
              <a:solidFill>
                <a:srgbClr val="92D050"/>
              </a:solidFill>
            </a:endParaRPr>
          </a:p>
        </p:txBody>
      </p:sp>
      <p:sp>
        <p:nvSpPr>
          <p:cNvPr id="3" name="Segnaposto contenuto 2"/>
          <p:cNvSpPr>
            <a:spLocks noGrp="1"/>
          </p:cNvSpPr>
          <p:nvPr>
            <p:ph idx="1"/>
          </p:nvPr>
        </p:nvSpPr>
        <p:spPr/>
        <p:txBody>
          <a:bodyPr/>
          <a:lstStyle/>
          <a:p>
            <a:pPr algn="ctr">
              <a:buNone/>
            </a:pPr>
            <a:r>
              <a:rPr lang="it-IT" dirty="0" smtClean="0"/>
              <a:t>Nucleo generativo: </a:t>
            </a:r>
            <a:r>
              <a:rPr lang="it-IT" b="1" dirty="0" err="1" smtClean="0">
                <a:solidFill>
                  <a:srgbClr val="FF0000"/>
                </a:solidFill>
              </a:rPr>
              <a:t>berakah</a:t>
            </a:r>
            <a:endParaRPr lang="it-IT" b="1" dirty="0" smtClean="0">
              <a:solidFill>
                <a:srgbClr val="FF0000"/>
              </a:solidFill>
            </a:endParaRPr>
          </a:p>
          <a:p>
            <a:pPr algn="ctr">
              <a:buNone/>
            </a:pPr>
            <a:endParaRPr lang="it-IT" dirty="0" smtClean="0"/>
          </a:p>
          <a:p>
            <a:pPr>
              <a:buNone/>
            </a:pPr>
            <a:r>
              <a:rPr lang="it-IT" dirty="0" smtClean="0"/>
              <a:t>Struttura portante:</a:t>
            </a:r>
          </a:p>
          <a:p>
            <a:pPr>
              <a:buNone/>
            </a:pPr>
            <a:r>
              <a:rPr lang="it-IT" dirty="0" smtClean="0"/>
              <a:t> </a:t>
            </a:r>
          </a:p>
          <a:p>
            <a:pPr>
              <a:buNone/>
            </a:pPr>
            <a:r>
              <a:rPr lang="it-IT" b="1" dirty="0" err="1" smtClean="0">
                <a:solidFill>
                  <a:srgbClr val="00B0F0"/>
                </a:solidFill>
              </a:rPr>
              <a:t>shema</a:t>
            </a:r>
            <a:r>
              <a:rPr lang="it-IT" b="1" dirty="0" smtClean="0">
                <a:solidFill>
                  <a:srgbClr val="00B0F0"/>
                </a:solidFill>
              </a:rPr>
              <a:t>ʻ</a:t>
            </a:r>
            <a:r>
              <a:rPr lang="it-IT" b="1" dirty="0" err="1" smtClean="0">
                <a:solidFill>
                  <a:srgbClr val="00B0F0"/>
                </a:solidFill>
              </a:rPr>
              <a:t>Yśra</a:t>
            </a:r>
            <a:r>
              <a:rPr lang="it-IT" b="1" dirty="0" smtClean="0">
                <a:solidFill>
                  <a:srgbClr val="00B0F0"/>
                </a:solidFill>
              </a:rPr>
              <a:t>’</a:t>
            </a:r>
            <a:r>
              <a:rPr lang="it-IT" b="1" dirty="0" err="1" smtClean="0">
                <a:solidFill>
                  <a:srgbClr val="00B0F0"/>
                </a:solidFill>
              </a:rPr>
              <a:t>el</a:t>
            </a:r>
            <a:r>
              <a:rPr lang="it-IT" b="1" dirty="0" smtClean="0">
                <a:solidFill>
                  <a:srgbClr val="00B0F0"/>
                </a:solidFill>
              </a:rPr>
              <a:t>, </a:t>
            </a:r>
          </a:p>
          <a:p>
            <a:pPr>
              <a:buNone/>
            </a:pPr>
            <a:r>
              <a:rPr lang="it-IT" b="1" dirty="0" err="1" smtClean="0">
                <a:solidFill>
                  <a:srgbClr val="00B0F0"/>
                </a:solidFill>
              </a:rPr>
              <a:t>tefillah</a:t>
            </a:r>
            <a:r>
              <a:rPr lang="it-IT" b="1" dirty="0" smtClean="0">
                <a:solidFill>
                  <a:srgbClr val="00B0F0"/>
                </a:solidFill>
              </a:rPr>
              <a:t>, </a:t>
            </a:r>
          </a:p>
          <a:p>
            <a:pPr>
              <a:buNone/>
            </a:pPr>
            <a:r>
              <a:rPr lang="it-IT" b="1" dirty="0" err="1" smtClean="0">
                <a:solidFill>
                  <a:srgbClr val="00B0F0"/>
                </a:solidFill>
              </a:rPr>
              <a:t>miqrat</a:t>
            </a:r>
            <a:r>
              <a:rPr lang="it-IT" b="1" dirty="0" smtClean="0">
                <a:solidFill>
                  <a:srgbClr val="00B0F0"/>
                </a:solidFill>
              </a:rPr>
              <a:t> Torah.</a:t>
            </a:r>
            <a:endParaRPr lang="it-IT" b="1" dirty="0">
              <a:solidFill>
                <a:srgbClr val="00B0F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FF0000"/>
                </a:solidFill>
              </a:rPr>
              <a:t>Berakah</a:t>
            </a:r>
            <a:r>
              <a:rPr lang="it-IT" dirty="0" smtClean="0">
                <a:solidFill>
                  <a:srgbClr val="FF0000"/>
                </a:solidFill>
              </a:rPr>
              <a:t> - benedizione</a:t>
            </a:r>
            <a:endParaRPr lang="it-IT" dirty="0">
              <a:solidFill>
                <a:srgbClr val="FF0000"/>
              </a:solidFill>
            </a:endParaRPr>
          </a:p>
        </p:txBody>
      </p:sp>
      <p:sp>
        <p:nvSpPr>
          <p:cNvPr id="3" name="Segnaposto contenuto 2"/>
          <p:cNvSpPr>
            <a:spLocks noGrp="1"/>
          </p:cNvSpPr>
          <p:nvPr>
            <p:ph idx="1"/>
          </p:nvPr>
        </p:nvSpPr>
        <p:spPr/>
        <p:txBody>
          <a:bodyPr/>
          <a:lstStyle/>
          <a:p>
            <a:pPr>
              <a:buNone/>
            </a:pPr>
            <a:r>
              <a:rPr lang="it-IT" dirty="0" smtClean="0"/>
              <a:t>Definisce un triplice rapporto: con Dio, con il mondo e con i propri simili.</a:t>
            </a:r>
          </a:p>
          <a:p>
            <a:pPr>
              <a:buNone/>
            </a:pPr>
            <a:endParaRPr lang="it-IT" dirty="0" smtClean="0"/>
          </a:p>
          <a:p>
            <a:pPr>
              <a:buNone/>
            </a:pPr>
            <a:r>
              <a:rPr lang="it-IT" dirty="0" smtClean="0"/>
              <a:t>Rispetto all’uomo e al mondo, Dio è la fonte e la norma. Rispetto a Dio e al mondo, l’uomo è l’interprete e il beneficiario. Rispetto a Dio e all’uomo, il mondo e sacramento e dono.</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8229600" cy="5976664"/>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ctr">
              <a:buNone/>
            </a:pPr>
            <a:r>
              <a:rPr lang="it-IT" dirty="0" smtClean="0"/>
              <a:t>C’è bisogno di un cristianesimo che si distingua innanzitutto nell'</a:t>
            </a:r>
            <a:r>
              <a:rPr lang="it-IT" b="1" i="1" dirty="0" smtClean="0"/>
              <a:t>arte della preghiera</a:t>
            </a:r>
            <a:r>
              <a:rPr lang="it-IT" dirty="0" smtClean="0"/>
              <a:t>. </a:t>
            </a:r>
          </a:p>
          <a:p>
            <a:pPr>
              <a:buNone/>
            </a:pPr>
            <a:endParaRPr lang="it-IT" dirty="0"/>
          </a:p>
          <a:p>
            <a:pPr algn="just">
              <a:buNone/>
            </a:pPr>
            <a:r>
              <a:rPr lang="it-IT" dirty="0"/>
              <a:t>L</a:t>
            </a:r>
            <a:r>
              <a:rPr lang="it-IT" dirty="0" smtClean="0"/>
              <a:t>e nostre comunità cristiane devono diventare </a:t>
            </a:r>
            <a:r>
              <a:rPr lang="it-IT" i="1" dirty="0" smtClean="0"/>
              <a:t>autentiche «scuole» di preghiera</a:t>
            </a:r>
            <a:r>
              <a:rPr lang="it-IT" dirty="0" smtClean="0"/>
              <a:t>, dove l'incontro con Cristo non si esprima soltanto in implorazione di aiuto, ma anche in rendimento di grazie, lode, adorazione, contemplazione, ascolto, ardore di affetti, fino </a:t>
            </a:r>
            <a:r>
              <a:rPr lang="it-IT" dirty="0" smtClean="0"/>
              <a:t>a </a:t>
            </a:r>
            <a:r>
              <a:rPr lang="it-IT" dirty="0" smtClean="0"/>
              <a:t>un vero «invaghimento» del cuore. </a:t>
            </a:r>
          </a:p>
          <a:p>
            <a:pPr algn="just">
              <a:buNone/>
            </a:pPr>
            <a:endParaRPr lang="it-IT" dirty="0" smtClean="0"/>
          </a:p>
          <a:p>
            <a:pPr algn="r">
              <a:buNone/>
            </a:pPr>
            <a:r>
              <a:rPr lang="it-IT" sz="1500" dirty="0" smtClean="0"/>
              <a:t>Giovanni Paolo II, Lettera apostolica </a:t>
            </a:r>
            <a:r>
              <a:rPr lang="it-IT" sz="1500" i="1" dirty="0" smtClean="0"/>
              <a:t>Novo Millennio </a:t>
            </a:r>
            <a:r>
              <a:rPr lang="it-IT" sz="1500" i="1" dirty="0" err="1" smtClean="0"/>
              <a:t>Ineunte</a:t>
            </a:r>
            <a:r>
              <a:rPr lang="it-IT" sz="1500" i="1" dirty="0" smtClean="0"/>
              <a:t> </a:t>
            </a:r>
          </a:p>
          <a:p>
            <a:pPr algn="r">
              <a:buNone/>
            </a:pPr>
            <a:r>
              <a:rPr lang="it-IT" sz="1500" dirty="0" smtClean="0"/>
              <a:t>al termine del Grande Giubileo dell’Anno Duemila, 32-33</a:t>
            </a:r>
            <a:endParaRPr lang="it-IT"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548680"/>
            <a:ext cx="8640960" cy="6120680"/>
          </a:xfrm>
        </p:spPr>
        <p:txBody>
          <a:bodyPr>
            <a:normAutofit/>
          </a:bodyPr>
          <a:lstStyle/>
          <a:p>
            <a:pPr>
              <a:buNone/>
            </a:pPr>
            <a:r>
              <a:rPr lang="it-IT" dirty="0" smtClean="0"/>
              <a:t>Benedire per ogni cosa</a:t>
            </a:r>
          </a:p>
          <a:p>
            <a:pPr>
              <a:buNone/>
            </a:pPr>
            <a:endParaRPr lang="it-IT" dirty="0" smtClean="0"/>
          </a:p>
          <a:p>
            <a:pPr>
              <a:buFontTx/>
              <a:buChar char="-"/>
            </a:pPr>
            <a:r>
              <a:rPr lang="it-IT" dirty="0" smtClean="0"/>
              <a:t>Passaggio dal proprio centro a Dio</a:t>
            </a:r>
          </a:p>
          <a:p>
            <a:pPr>
              <a:buFontTx/>
              <a:buChar char="-"/>
            </a:pPr>
            <a:endParaRPr lang="it-IT" dirty="0" smtClean="0"/>
          </a:p>
          <a:p>
            <a:pPr>
              <a:buFontTx/>
              <a:buChar char="-"/>
            </a:pPr>
            <a:r>
              <a:rPr lang="it-IT" dirty="0" smtClean="0"/>
              <a:t>Passaggio dal possesso all’accoglienza</a:t>
            </a:r>
          </a:p>
          <a:p>
            <a:pPr>
              <a:buFontTx/>
              <a:buChar char="-"/>
            </a:pPr>
            <a:endParaRPr lang="it-IT" dirty="0" smtClean="0"/>
          </a:p>
          <a:p>
            <a:pPr>
              <a:buFontTx/>
              <a:buChar char="-"/>
            </a:pPr>
            <a:r>
              <a:rPr lang="it-IT" dirty="0" smtClean="0"/>
              <a:t>Passaggio dall’oggetto al dono</a:t>
            </a:r>
          </a:p>
          <a:p>
            <a:pPr>
              <a:buFontTx/>
              <a:buChar char="-"/>
            </a:pPr>
            <a:endParaRPr lang="it-IT" dirty="0" smtClean="0"/>
          </a:p>
          <a:p>
            <a:pPr>
              <a:buFontTx/>
              <a:buChar char="-"/>
            </a:pPr>
            <a:r>
              <a:rPr lang="it-IT" dirty="0" smtClean="0"/>
              <a:t>Passaggio dalla manipolazione all’ascolto obbediente</a:t>
            </a: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260648"/>
            <a:ext cx="8640960" cy="6336704"/>
          </a:xfrm>
        </p:spPr>
        <p:txBody>
          <a:bodyPr>
            <a:normAutofit/>
          </a:bodyPr>
          <a:lstStyle/>
          <a:p>
            <a:pPr>
              <a:buNone/>
            </a:pPr>
            <a:r>
              <a:rPr lang="it-IT" dirty="0" smtClean="0"/>
              <a:t>La formula della </a:t>
            </a:r>
            <a:r>
              <a:rPr lang="it-IT" dirty="0" err="1" smtClean="0"/>
              <a:t>berakah</a:t>
            </a:r>
            <a:endParaRPr lang="it-IT" dirty="0" smtClean="0"/>
          </a:p>
          <a:p>
            <a:pPr>
              <a:buFontTx/>
              <a:buChar char="-"/>
            </a:pPr>
            <a:r>
              <a:rPr lang="it-IT" b="1" dirty="0" smtClean="0"/>
              <a:t>Benedizioni motivate da beni concreti</a:t>
            </a:r>
          </a:p>
          <a:p>
            <a:pPr>
              <a:buNone/>
            </a:pPr>
            <a:r>
              <a:rPr lang="it-IT" i="1" dirty="0" smtClean="0"/>
              <a:t>Benedetto sei tu, Signore nostro Dio, re dell’universo … che ci rallegri con il frutto della vite</a:t>
            </a:r>
          </a:p>
          <a:p>
            <a:pPr>
              <a:buFontTx/>
              <a:buChar char="-"/>
            </a:pPr>
            <a:r>
              <a:rPr lang="it-IT" b="1" dirty="0" smtClean="0"/>
              <a:t>Benedizioni motivate dalla gioia della Torah</a:t>
            </a:r>
          </a:p>
          <a:p>
            <a:pPr>
              <a:buNone/>
            </a:pPr>
            <a:r>
              <a:rPr lang="it-IT" i="1" dirty="0" smtClean="0"/>
              <a:t>Benedetto sei tu Signore, nostro Dio, che ci hai santificati con i tuoi comandamenti e ci hai </a:t>
            </a:r>
            <a:r>
              <a:rPr lang="it-IT" i="1" dirty="0" err="1" smtClean="0"/>
              <a:t>comandato…</a:t>
            </a:r>
            <a:r>
              <a:rPr lang="it-IT" i="1" dirty="0" smtClean="0"/>
              <a:t> di accendere le luci del sabato</a:t>
            </a:r>
          </a:p>
          <a:p>
            <a:pPr>
              <a:buFontTx/>
              <a:buChar char="-"/>
            </a:pPr>
            <a:r>
              <a:rPr lang="it-IT" b="1" dirty="0" smtClean="0"/>
              <a:t>Benedizioni di petizione o lode</a:t>
            </a:r>
          </a:p>
          <a:p>
            <a:pPr>
              <a:buNone/>
            </a:pPr>
            <a:r>
              <a:rPr lang="it-IT" i="1" dirty="0" smtClean="0"/>
              <a:t>Benedetto sei tu </a:t>
            </a:r>
            <a:r>
              <a:rPr lang="it-IT" i="1" dirty="0" err="1" smtClean="0"/>
              <a:t>Signore…</a:t>
            </a:r>
            <a:endParaRPr lang="it-IT" i="1" dirty="0" smtClean="0"/>
          </a:p>
          <a:p>
            <a:pPr>
              <a:buFontTx/>
              <a:buChar char="-"/>
            </a:pPr>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5649491"/>
          </a:xfrm>
        </p:spPr>
        <p:txBody>
          <a:bodyPr/>
          <a:lstStyle/>
          <a:p>
            <a:pPr>
              <a:buNone/>
            </a:pPr>
            <a:r>
              <a:rPr lang="it-IT" i="1" dirty="0" smtClean="0"/>
              <a:t>Benedetto sei tu Signore</a:t>
            </a:r>
          </a:p>
          <a:p>
            <a:pPr>
              <a:buNone/>
            </a:pPr>
            <a:r>
              <a:rPr lang="it-IT" dirty="0" smtClean="0"/>
              <a:t>Traduce il rapporto diretto e dialogico con Dio, la sua vicinanza paterna</a:t>
            </a:r>
          </a:p>
          <a:p>
            <a:pPr>
              <a:buNone/>
            </a:pPr>
            <a:endParaRPr lang="it-IT" dirty="0" smtClean="0"/>
          </a:p>
          <a:p>
            <a:pPr>
              <a:buNone/>
            </a:pPr>
            <a:r>
              <a:rPr lang="it-IT" i="1" dirty="0" smtClean="0"/>
              <a:t>che ci ha santificato con i suoi </a:t>
            </a:r>
            <a:r>
              <a:rPr lang="it-IT" i="1" dirty="0" err="1" smtClean="0"/>
              <a:t>comandamenti…</a:t>
            </a:r>
            <a:endParaRPr lang="it-IT" i="1" dirty="0" smtClean="0"/>
          </a:p>
          <a:p>
            <a:pPr>
              <a:buNone/>
            </a:pPr>
            <a:r>
              <a:rPr lang="it-IT" dirty="0" smtClean="0"/>
              <a:t>Traduce la trascendenza di Dio che comunque rimane</a:t>
            </a:r>
          </a:p>
          <a:p>
            <a:pPr>
              <a:buNone/>
            </a:pP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FF0000"/>
                </a:solidFill>
              </a:rPr>
              <a:t>Shema</a:t>
            </a:r>
            <a:r>
              <a:rPr lang="it-IT" dirty="0" smtClean="0">
                <a:solidFill>
                  <a:srgbClr val="FF0000"/>
                </a:solidFill>
              </a:rPr>
              <a:t>ʻ</a:t>
            </a:r>
            <a:r>
              <a:rPr lang="it-IT" dirty="0" err="1" smtClean="0">
                <a:solidFill>
                  <a:srgbClr val="FF0000"/>
                </a:solidFill>
              </a:rPr>
              <a:t>Yśra</a:t>
            </a:r>
            <a:r>
              <a:rPr lang="it-IT" dirty="0" smtClean="0">
                <a:solidFill>
                  <a:srgbClr val="FF0000"/>
                </a:solidFill>
              </a:rPr>
              <a:t>’</a:t>
            </a:r>
            <a:r>
              <a:rPr lang="it-IT" dirty="0" err="1" smtClean="0">
                <a:solidFill>
                  <a:srgbClr val="FF0000"/>
                </a:solidFill>
              </a:rPr>
              <a:t>el</a:t>
            </a:r>
            <a:endParaRPr lang="it-IT" dirty="0">
              <a:solidFill>
                <a:srgbClr val="FF0000"/>
              </a:solidFill>
            </a:endParaRPr>
          </a:p>
        </p:txBody>
      </p:sp>
      <p:sp>
        <p:nvSpPr>
          <p:cNvPr id="3" name="Segnaposto contenuto 2"/>
          <p:cNvSpPr>
            <a:spLocks noGrp="1"/>
          </p:cNvSpPr>
          <p:nvPr>
            <p:ph idx="1"/>
          </p:nvPr>
        </p:nvSpPr>
        <p:spPr/>
        <p:txBody>
          <a:bodyPr/>
          <a:lstStyle/>
          <a:p>
            <a:pPr>
              <a:buNone/>
            </a:pPr>
            <a:r>
              <a:rPr lang="it-IT" dirty="0" smtClean="0"/>
              <a:t>Si compone di tre brani biblici tratti dal Pentateuco e di alcune benedizioni che lo precedono e lo concludono</a:t>
            </a:r>
          </a:p>
          <a:p>
            <a:pPr>
              <a:buNone/>
            </a:pPr>
            <a:endParaRPr lang="it-IT" dirty="0" smtClean="0"/>
          </a:p>
          <a:p>
            <a:pPr>
              <a:buNone/>
            </a:pPr>
            <a:r>
              <a:rPr lang="it-IT" dirty="0" err="1" smtClean="0"/>
              <a:t>Dt</a:t>
            </a:r>
            <a:r>
              <a:rPr lang="it-IT" dirty="0" smtClean="0"/>
              <a:t> 6,4-9</a:t>
            </a:r>
          </a:p>
          <a:p>
            <a:pPr>
              <a:buNone/>
            </a:pPr>
            <a:r>
              <a:rPr lang="it-IT" dirty="0" err="1" smtClean="0"/>
              <a:t>Dt</a:t>
            </a:r>
            <a:r>
              <a:rPr lang="it-IT" dirty="0" smtClean="0"/>
              <a:t> 11,13-21</a:t>
            </a:r>
          </a:p>
          <a:p>
            <a:pPr>
              <a:buNone/>
            </a:pPr>
            <a:r>
              <a:rPr lang="it-IT" dirty="0" err="1" smtClean="0"/>
              <a:t>Nm</a:t>
            </a:r>
            <a:r>
              <a:rPr lang="it-IT" dirty="0" smtClean="0"/>
              <a:t> 15,37-41</a:t>
            </a:r>
            <a:endParaRPr 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32656"/>
            <a:ext cx="8229600" cy="5793507"/>
          </a:xfrm>
        </p:spPr>
        <p:txBody>
          <a:bodyPr>
            <a:normAutofit fontScale="92500"/>
          </a:bodyPr>
          <a:lstStyle/>
          <a:p>
            <a:pPr>
              <a:buNone/>
            </a:pPr>
            <a:r>
              <a:rPr lang="it-IT" dirty="0" err="1" smtClean="0">
                <a:solidFill>
                  <a:srgbClr val="FF0000"/>
                </a:solidFill>
              </a:rPr>
              <a:t>Dt</a:t>
            </a:r>
            <a:r>
              <a:rPr lang="it-IT" dirty="0" smtClean="0">
                <a:solidFill>
                  <a:srgbClr val="FF0000"/>
                </a:solidFill>
              </a:rPr>
              <a:t> 6,4-9</a:t>
            </a:r>
          </a:p>
          <a:p>
            <a:pPr>
              <a:buNone/>
            </a:pPr>
            <a:r>
              <a:rPr lang="it-IT" dirty="0" smtClean="0"/>
              <a:t>Ascolta, Israele: </a:t>
            </a:r>
            <a:r>
              <a:rPr lang="it-IT" b="1" dirty="0" smtClean="0"/>
              <a:t>il Signore è il nostro Dio, unico è il Signore</a:t>
            </a:r>
            <a:r>
              <a:rPr lang="it-IT" dirty="0" smtClean="0"/>
              <a:t>. </a:t>
            </a:r>
            <a:r>
              <a:rPr lang="it-IT" u="sng" dirty="0" smtClean="0"/>
              <a:t>Tu amerai il Signore</a:t>
            </a:r>
            <a:r>
              <a:rPr lang="it-IT" dirty="0" smtClean="0"/>
              <a:t>, tuo Dio, </a:t>
            </a:r>
            <a:r>
              <a:rPr lang="it-IT" u="sng" dirty="0" smtClean="0"/>
              <a:t>con tutto il cuore, con tutta l’anima e con tutte le forze</a:t>
            </a:r>
            <a:r>
              <a:rPr lang="it-IT" dirty="0" smtClean="0"/>
              <a:t>. Questi precetti che oggi ti do, ti stiano </a:t>
            </a:r>
            <a:r>
              <a:rPr lang="it-IT" dirty="0" smtClean="0">
                <a:solidFill>
                  <a:srgbClr val="00B050"/>
                </a:solidFill>
              </a:rPr>
              <a:t>fissi nel cuore</a:t>
            </a:r>
            <a:r>
              <a:rPr lang="it-IT" dirty="0" smtClean="0"/>
              <a:t>. </a:t>
            </a:r>
            <a:r>
              <a:rPr lang="it-IT" dirty="0" smtClean="0">
                <a:solidFill>
                  <a:srgbClr val="0070C0"/>
                </a:solidFill>
              </a:rPr>
              <a:t>Li ripeterai</a:t>
            </a:r>
            <a:r>
              <a:rPr lang="it-IT" dirty="0" smtClean="0"/>
              <a:t> ai tuoi figli, ne parlerai quando </a:t>
            </a:r>
          </a:p>
          <a:p>
            <a:pPr>
              <a:buNone/>
            </a:pPr>
            <a:r>
              <a:rPr lang="it-IT" dirty="0" smtClean="0"/>
              <a:t>ti troverai in casa tua, quando camminerai per via, quando ti coricherai e quando ti alzerai. </a:t>
            </a:r>
            <a:r>
              <a:rPr lang="it-IT" i="1" dirty="0" smtClean="0"/>
              <a:t>Te li legherai</a:t>
            </a:r>
            <a:r>
              <a:rPr lang="it-IT" dirty="0" smtClean="0"/>
              <a:t> alla mano come un segno, ti saranno come un </a:t>
            </a:r>
            <a:r>
              <a:rPr lang="it-IT" i="1" dirty="0" smtClean="0"/>
              <a:t>pendaglio</a:t>
            </a:r>
            <a:r>
              <a:rPr lang="it-IT" dirty="0" smtClean="0"/>
              <a:t> tra gli occhi e </a:t>
            </a:r>
            <a:r>
              <a:rPr lang="it-IT" i="1" dirty="0" smtClean="0"/>
              <a:t>li scriverai </a:t>
            </a:r>
            <a:r>
              <a:rPr lang="it-IT" dirty="0" smtClean="0"/>
              <a:t>sugli stipiti della tua casa e sulle tue porte.</a:t>
            </a:r>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5721499"/>
          </a:xfrm>
        </p:spPr>
        <p:txBody>
          <a:bodyPr/>
          <a:lstStyle/>
          <a:p>
            <a:pPr>
              <a:buFontTx/>
              <a:buChar char="-"/>
            </a:pPr>
            <a:endParaRPr lang="it-IT" dirty="0" smtClean="0"/>
          </a:p>
          <a:p>
            <a:pPr>
              <a:buFontTx/>
              <a:buChar char="-"/>
            </a:pPr>
            <a:r>
              <a:rPr lang="it-IT" dirty="0" smtClean="0"/>
              <a:t>l’obbligo dell’ascolto della unicità del Signore</a:t>
            </a:r>
          </a:p>
          <a:p>
            <a:pPr>
              <a:buFontTx/>
              <a:buChar char="-"/>
            </a:pPr>
            <a:r>
              <a:rPr lang="it-IT" dirty="0" smtClean="0"/>
              <a:t>Il dovere di amare il Signore integralmente</a:t>
            </a:r>
          </a:p>
          <a:p>
            <a:pPr>
              <a:buFontTx/>
              <a:buChar char="-"/>
            </a:pPr>
            <a:r>
              <a:rPr lang="it-IT" dirty="0" smtClean="0"/>
              <a:t>Osservare formalmente i comandamenti e interiorizzarli mentalmente</a:t>
            </a:r>
          </a:p>
          <a:p>
            <a:pPr>
              <a:buFontTx/>
              <a:buChar char="-"/>
            </a:pPr>
            <a:r>
              <a:rPr lang="it-IT" dirty="0" smtClean="0"/>
              <a:t>L’obbligo di trasmettere questo patrimonio ai figli</a:t>
            </a:r>
          </a:p>
          <a:p>
            <a:pPr>
              <a:buFontTx/>
              <a:buChar char="-"/>
            </a:pPr>
            <a:r>
              <a:rPr lang="it-IT" dirty="0" smtClean="0"/>
              <a:t>L’obbligo di approfondire continuamente le norme divine</a:t>
            </a:r>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normAutofit fontScale="70000" lnSpcReduction="20000"/>
          </a:bodyPr>
          <a:lstStyle/>
          <a:p>
            <a:pPr>
              <a:buNone/>
            </a:pPr>
            <a:r>
              <a:rPr lang="it-IT" sz="4000" dirty="0" err="1" smtClean="0">
                <a:solidFill>
                  <a:srgbClr val="FF0000"/>
                </a:solidFill>
              </a:rPr>
              <a:t>Dt</a:t>
            </a:r>
            <a:r>
              <a:rPr lang="it-IT" sz="4000" dirty="0" smtClean="0">
                <a:solidFill>
                  <a:srgbClr val="FF0000"/>
                </a:solidFill>
              </a:rPr>
              <a:t> 11,13-21</a:t>
            </a:r>
          </a:p>
          <a:p>
            <a:pPr>
              <a:buNone/>
            </a:pPr>
            <a:endParaRPr lang="it-IT" dirty="0" smtClean="0">
              <a:solidFill>
                <a:srgbClr val="FF0000"/>
              </a:solidFill>
            </a:endParaRPr>
          </a:p>
          <a:p>
            <a:pPr>
              <a:buNone/>
            </a:pPr>
            <a:r>
              <a:rPr lang="it-IT" sz="3400" dirty="0" smtClean="0"/>
              <a:t>Ora, </a:t>
            </a:r>
            <a:r>
              <a:rPr lang="it-IT" sz="3400" b="1" dirty="0" smtClean="0"/>
              <a:t>se obbedirete diligentemente ai comandi che oggi vi do</a:t>
            </a:r>
            <a:r>
              <a:rPr lang="it-IT" sz="3400" dirty="0" smtClean="0"/>
              <a:t>, amando il Signore, vostro Dio, e servendolo con tutto il cuore e con tutta l’anima, </a:t>
            </a:r>
            <a:r>
              <a:rPr lang="it-IT" sz="3400" dirty="0" smtClean="0">
                <a:solidFill>
                  <a:srgbClr val="92D050"/>
                </a:solidFill>
              </a:rPr>
              <a:t>io darò alla vostra terra la pioggia al suo tempo</a:t>
            </a:r>
            <a:r>
              <a:rPr lang="it-IT" sz="3400" dirty="0" smtClean="0"/>
              <a:t>: la pioggia d’autunno e la pioggia di primavera, perché tu possa raccogliere il tuo frumento, il tuo vino e il tuo olio. Darò anche erba al tuo campo per il tuo bestiame. Tu mangerai e ti sazierai. State in guardia perché il vostro cuore non si lasci sedurre e voi vi allontaniate, servendo dèi stranieri e prostrandovi davanti a loro. Allora si accenderebbe contro di voi l’ira del Signore ed egli chiuderebbe il cielo, non vi sarebbe più pioggia, il suolo non darebbe più i suoi prodotti e voi perireste ben presto, scomparendo dalla buona terra che il Signore sta per darvi.  Porrete dunque nel cuore e nell’anima queste mie parole; ve le legherete alla mano come un segno e le terrete come un pendaglio tra gli occhi; le insegnerete ai vostri figli, parlandone quando sarai seduto in casa tua e quando camminerai per via, quando ti coricherai e quando ti alzerai; le scriverai sugli stipiti della tua casa e sulle tue porte, perché siano numerosi i vostri giorni e i giorni dei vostri figli, come i giorni del cielo sopra la terra, nel paese che il Signore ha giurato ai vostri padri di dare loro.</a:t>
            </a:r>
            <a:endParaRPr lang="it-IT" sz="3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260648"/>
            <a:ext cx="8568952" cy="6192688"/>
          </a:xfrm>
        </p:spPr>
        <p:txBody>
          <a:bodyPr>
            <a:normAutofit fontScale="92500" lnSpcReduction="20000"/>
          </a:bodyPr>
          <a:lstStyle/>
          <a:p>
            <a:pPr>
              <a:buNone/>
            </a:pPr>
            <a:r>
              <a:rPr lang="it-IT" dirty="0" err="1" smtClean="0">
                <a:solidFill>
                  <a:srgbClr val="FF0000"/>
                </a:solidFill>
              </a:rPr>
              <a:t>Nm</a:t>
            </a:r>
            <a:r>
              <a:rPr lang="it-IT" dirty="0" smtClean="0">
                <a:solidFill>
                  <a:srgbClr val="FF0000"/>
                </a:solidFill>
              </a:rPr>
              <a:t> 15,37-41</a:t>
            </a:r>
          </a:p>
          <a:p>
            <a:pPr>
              <a:buNone/>
            </a:pPr>
            <a:endParaRPr lang="it-IT" dirty="0" smtClean="0">
              <a:solidFill>
                <a:srgbClr val="FF0000"/>
              </a:solidFill>
            </a:endParaRPr>
          </a:p>
          <a:p>
            <a:pPr>
              <a:buNone/>
            </a:pPr>
            <a:r>
              <a:rPr lang="it-IT" dirty="0" smtClean="0"/>
              <a:t>Il Signore parlò a Mosè e disse: «Parla agli Israeliti dicendo loro che si facciano, di generazione in generazione, una </a:t>
            </a:r>
            <a:r>
              <a:rPr lang="it-IT" i="1" dirty="0" smtClean="0"/>
              <a:t>frangia </a:t>
            </a:r>
            <a:r>
              <a:rPr lang="it-IT" dirty="0" smtClean="0"/>
              <a:t>ai lembi delle loro vesti e che mettano sulla frangia del lembo un cordone di porpora viola. Avrete tali frange e, quando le guarderete, vi ricorderete di tutti i comandi del Signore e li eseguirete; non andrete vagando dietro il vostro cuore e i vostri occhi, seguendo i quali vi prostituireste. </a:t>
            </a:r>
            <a:r>
              <a:rPr lang="it-IT" b="1" dirty="0" smtClean="0"/>
              <a:t>Così vi ricorderete di tutti i miei comandi, li metterete in pratica e sarete santi per il vostro Dio</a:t>
            </a:r>
            <a:r>
              <a:rPr lang="it-IT" dirty="0" smtClean="0"/>
              <a:t>. Io sono il Signore, vostro Dio, che vi ho fatto uscire dalla terra d’Egitto per essere il vostro Dio. Io sono il Signore, vostro Dio».</a:t>
            </a:r>
            <a:endParaRPr 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FF0000"/>
                </a:solidFill>
              </a:rPr>
              <a:t>Tefillah</a:t>
            </a:r>
            <a:endParaRPr lang="it-IT" dirty="0">
              <a:solidFill>
                <a:srgbClr val="FF0000"/>
              </a:solidFill>
            </a:endParaRPr>
          </a:p>
        </p:txBody>
      </p:sp>
      <p:sp>
        <p:nvSpPr>
          <p:cNvPr id="3" name="Segnaposto contenuto 2"/>
          <p:cNvSpPr>
            <a:spLocks noGrp="1"/>
          </p:cNvSpPr>
          <p:nvPr>
            <p:ph idx="1"/>
          </p:nvPr>
        </p:nvSpPr>
        <p:spPr>
          <a:xfrm>
            <a:off x="251520" y="1600200"/>
            <a:ext cx="8712968" cy="4997152"/>
          </a:xfrm>
        </p:spPr>
        <p:txBody>
          <a:bodyPr>
            <a:normAutofit fontScale="92500" lnSpcReduction="20000"/>
          </a:bodyPr>
          <a:lstStyle/>
          <a:p>
            <a:pPr>
              <a:buNone/>
            </a:pPr>
            <a:r>
              <a:rPr lang="it-IT" dirty="0" smtClean="0">
                <a:solidFill>
                  <a:srgbClr val="FF0000"/>
                </a:solidFill>
              </a:rPr>
              <a:t>Le Diciotto (19) benedizioni</a:t>
            </a:r>
          </a:p>
          <a:p>
            <a:pPr>
              <a:buNone/>
            </a:pPr>
            <a:endParaRPr lang="it-IT" dirty="0" smtClean="0"/>
          </a:p>
          <a:p>
            <a:pPr>
              <a:buNone/>
            </a:pPr>
            <a:r>
              <a:rPr lang="it-IT" dirty="0" smtClean="0"/>
              <a:t>Radice verbale </a:t>
            </a:r>
            <a:r>
              <a:rPr lang="it-IT" i="1" dirty="0" err="1" smtClean="0"/>
              <a:t>pll</a:t>
            </a:r>
            <a:r>
              <a:rPr lang="it-IT" dirty="0" smtClean="0"/>
              <a:t>: giudicare, osservare, esaminare. Nella forma riflessiva </a:t>
            </a:r>
            <a:r>
              <a:rPr lang="it-IT" i="1" dirty="0" err="1" smtClean="0"/>
              <a:t>itpallel</a:t>
            </a:r>
            <a:r>
              <a:rPr lang="it-IT" dirty="0" smtClean="0"/>
              <a:t> il verbo significa giudicare se stessi.</a:t>
            </a:r>
          </a:p>
          <a:p>
            <a:pPr>
              <a:buNone/>
            </a:pPr>
            <a:endParaRPr lang="it-IT" dirty="0" smtClean="0"/>
          </a:p>
          <a:p>
            <a:pPr>
              <a:buNone/>
            </a:pPr>
            <a:r>
              <a:rPr lang="it-IT" dirty="0" smtClean="0"/>
              <a:t>La </a:t>
            </a:r>
            <a:r>
              <a:rPr lang="it-IT" i="1" dirty="0" err="1" smtClean="0"/>
              <a:t>tefillah</a:t>
            </a:r>
            <a:r>
              <a:rPr lang="it-IT" dirty="0" smtClean="0"/>
              <a:t> indica questo processo di auto-osservazione. È confronto con Dio e con la sua Torah attraverso la quale l’anima scopre la sua identità.</a:t>
            </a:r>
          </a:p>
          <a:p>
            <a:pPr>
              <a:buNone/>
            </a:pPr>
            <a:r>
              <a:rPr lang="it-IT" dirty="0" smtClean="0"/>
              <a:t>La volontà dell’uomo diviene riflesso della volontà di Dio.</a:t>
            </a:r>
            <a:endParaRPr lang="it-IT"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IMG_20180405_150414.jpg"/>
          <p:cNvPicPr>
            <a:picLocks noGrp="1" noChangeAspect="1"/>
          </p:cNvPicPr>
          <p:nvPr>
            <p:ph idx="1"/>
          </p:nvPr>
        </p:nvPicPr>
        <p:blipFill>
          <a:blip r:embed="rId2" cstate="print"/>
          <a:stretch>
            <a:fillRect/>
          </a:stretch>
        </p:blipFill>
        <p:spPr>
          <a:xfrm>
            <a:off x="755576" y="332656"/>
            <a:ext cx="6984776" cy="619268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68760"/>
            <a:ext cx="8229600" cy="2880320"/>
          </a:xfrm>
        </p:spPr>
        <p:style>
          <a:lnRef idx="2">
            <a:schemeClr val="accent2"/>
          </a:lnRef>
          <a:fillRef idx="1">
            <a:schemeClr val="lt1"/>
          </a:fillRef>
          <a:effectRef idx="0">
            <a:schemeClr val="accent2"/>
          </a:effectRef>
          <a:fontRef idx="minor">
            <a:schemeClr val="dk1"/>
          </a:fontRef>
        </p:style>
        <p:txBody>
          <a:bodyPr>
            <a:noAutofit/>
          </a:bodyPr>
          <a:lstStyle/>
          <a:p>
            <a:r>
              <a:rPr lang="it-IT" sz="8800" b="1" dirty="0" smtClean="0">
                <a:latin typeface="AR ESSENCE" pitchFamily="2" charset="0"/>
              </a:rPr>
              <a:t>Fenomenologia della preghiera</a:t>
            </a:r>
            <a:endParaRPr lang="it-IT" sz="8800" b="1" dirty="0">
              <a:latin typeface="AR ESSENCE" pitchFamily="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5721499"/>
          </a:xfrm>
        </p:spPr>
        <p:txBody>
          <a:bodyPr/>
          <a:lstStyle/>
          <a:p>
            <a:pPr>
              <a:buNone/>
            </a:pPr>
            <a:r>
              <a:rPr lang="it-IT" dirty="0" smtClean="0"/>
              <a:t>Le prime tre benedizioni di lode. Glorificano Dio per il suo amore, la sua forza e la sua santità.</a:t>
            </a:r>
          </a:p>
          <a:p>
            <a:pPr>
              <a:buNone/>
            </a:pPr>
            <a:endParaRPr lang="it-IT" dirty="0" smtClean="0"/>
          </a:p>
          <a:p>
            <a:pPr>
              <a:buNone/>
            </a:pPr>
            <a:r>
              <a:rPr lang="it-IT" dirty="0" smtClean="0"/>
              <a:t>Le ultime tre benedizioni di ringraziamento. Restaurazione del culto del Tempio e pace.</a:t>
            </a:r>
          </a:p>
          <a:p>
            <a:pPr>
              <a:buNone/>
            </a:pPr>
            <a:endParaRPr lang="it-IT" dirty="0" smtClean="0"/>
          </a:p>
          <a:p>
            <a:pPr>
              <a:buNone/>
            </a:pPr>
            <a:r>
              <a:rPr lang="it-IT" dirty="0" smtClean="0"/>
              <a:t>Le tredici benedizioni intermedie. Una serie di richieste a Dio.</a:t>
            </a:r>
          </a:p>
          <a:p>
            <a:pPr>
              <a:buNone/>
            </a:pPr>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Qeri</a:t>
            </a:r>
            <a:r>
              <a:rPr lang="it-IT" b="1" dirty="0" smtClean="0">
                <a:solidFill>
                  <a:srgbClr val="FF0000"/>
                </a:solidFill>
              </a:rPr>
              <a:t>’at</a:t>
            </a:r>
            <a:r>
              <a:rPr lang="it-IT" b="1" dirty="0" smtClean="0"/>
              <a:t> </a:t>
            </a:r>
            <a:r>
              <a:rPr lang="it-IT" b="1" dirty="0" smtClean="0">
                <a:solidFill>
                  <a:srgbClr val="FF0000"/>
                </a:solidFill>
              </a:rPr>
              <a:t>Torah</a:t>
            </a:r>
            <a:endParaRPr lang="it-IT" b="1" dirty="0">
              <a:solidFill>
                <a:srgbClr val="FF0000"/>
              </a:solidFill>
            </a:endParaRPr>
          </a:p>
        </p:txBody>
      </p:sp>
      <p:sp>
        <p:nvSpPr>
          <p:cNvPr id="3" name="Segnaposto contenuto 2"/>
          <p:cNvSpPr>
            <a:spLocks noGrp="1"/>
          </p:cNvSpPr>
          <p:nvPr>
            <p:ph idx="1"/>
          </p:nvPr>
        </p:nvSpPr>
        <p:spPr/>
        <p:txBody>
          <a:bodyPr/>
          <a:lstStyle/>
          <a:p>
            <a:pPr>
              <a:buNone/>
            </a:pPr>
            <a:endParaRPr lang="it-IT" dirty="0" smtClean="0"/>
          </a:p>
          <a:p>
            <a:pPr>
              <a:buNone/>
            </a:pPr>
            <a:r>
              <a:rPr lang="it-IT" dirty="0" smtClean="0"/>
              <a:t>Lettura della Torah fatta in sinagoga il lunedì, il giovedì, il sabato, nei giorni festivi e in quelli semifestivi.</a:t>
            </a:r>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92D050"/>
                </a:solidFill>
              </a:rPr>
              <a:t>Esempi</a:t>
            </a:r>
            <a:endParaRPr lang="it-IT" dirty="0">
              <a:solidFill>
                <a:srgbClr val="92D050"/>
              </a:solidFill>
            </a:endParaRPr>
          </a:p>
        </p:txBody>
      </p:sp>
      <p:sp>
        <p:nvSpPr>
          <p:cNvPr id="3" name="Segnaposto contenuto 2"/>
          <p:cNvSpPr>
            <a:spLocks noGrp="1"/>
          </p:cNvSpPr>
          <p:nvPr>
            <p:ph idx="1"/>
          </p:nvPr>
        </p:nvSpPr>
        <p:spPr/>
        <p:txBody>
          <a:bodyPr/>
          <a:lstStyle/>
          <a:p>
            <a:pPr>
              <a:buNone/>
            </a:pPr>
            <a:r>
              <a:rPr lang="it-IT" b="1" dirty="0" smtClean="0"/>
              <a:t>Benedizione prima del pasto</a:t>
            </a:r>
          </a:p>
          <a:p>
            <a:pPr>
              <a:buNone/>
            </a:pPr>
            <a:endParaRPr lang="it-IT" dirty="0" smtClean="0"/>
          </a:p>
          <a:p>
            <a:pPr>
              <a:buNone/>
            </a:pPr>
            <a:r>
              <a:rPr lang="it-IT" dirty="0" smtClean="0"/>
              <a:t>Benedetto Tu, </a:t>
            </a:r>
            <a:r>
              <a:rPr lang="it-IT" dirty="0" err="1" smtClean="0"/>
              <a:t>Yhwh</a:t>
            </a:r>
            <a:r>
              <a:rPr lang="it-IT" dirty="0" smtClean="0"/>
              <a:t>, Dio nostro, </a:t>
            </a:r>
          </a:p>
          <a:p>
            <a:pPr>
              <a:buNone/>
            </a:pPr>
            <a:r>
              <a:rPr lang="it-IT" dirty="0" smtClean="0"/>
              <a:t>Re dell’universo, che fa uscire il pane dalla terra </a:t>
            </a:r>
            <a:r>
              <a:rPr lang="it-IT" sz="2000" dirty="0" smtClean="0"/>
              <a:t>(</a:t>
            </a:r>
            <a:r>
              <a:rPr lang="it-IT" sz="2000" dirty="0" err="1" smtClean="0"/>
              <a:t>cf</a:t>
            </a:r>
            <a:r>
              <a:rPr lang="it-IT" sz="2000" dirty="0" smtClean="0"/>
              <a:t>. </a:t>
            </a:r>
            <a:r>
              <a:rPr lang="it-IT" sz="2000" dirty="0" err="1" smtClean="0"/>
              <a:t>Sal</a:t>
            </a:r>
            <a:r>
              <a:rPr lang="it-IT" sz="2000" dirty="0" smtClean="0"/>
              <a:t> 104,14)</a:t>
            </a:r>
            <a:endParaRPr lang="it-IT"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404664"/>
            <a:ext cx="8507288" cy="6120680"/>
          </a:xfrm>
        </p:spPr>
        <p:txBody>
          <a:bodyPr>
            <a:normAutofit fontScale="85000" lnSpcReduction="10000"/>
          </a:bodyPr>
          <a:lstStyle/>
          <a:p>
            <a:pPr>
              <a:buNone/>
            </a:pPr>
            <a:r>
              <a:rPr lang="it-IT" b="1" dirty="0" smtClean="0"/>
              <a:t>XVIII Benedizione</a:t>
            </a:r>
          </a:p>
          <a:p>
            <a:pPr>
              <a:buNone/>
            </a:pPr>
            <a:r>
              <a:rPr lang="it-IT" dirty="0" smtClean="0"/>
              <a:t>Noi ti ringraziamo, poiché tu sei </a:t>
            </a:r>
            <a:r>
              <a:rPr lang="it-IT" dirty="0" err="1" smtClean="0"/>
              <a:t>Yhwh</a:t>
            </a:r>
            <a:r>
              <a:rPr lang="it-IT" dirty="0" smtClean="0"/>
              <a:t>, nostro Dio e Dio dei nostri Padri in eterno e per sempre. Roccia della nostra vita, scudo della nostra salvezza sei Tu di generazione in generazione. Noi ti ringraziamo e narriamo la tua lode per le nostre vite consegnate nella tua mano, per le nostre anime affidate a te, per i prodigi che ogni giorno operi con noi, per le meraviglie e i benefici che compi in ogni tempo, alla sera, al mattino e a mezzogiorno. Tu sei Buono, la cui misericordia non viene meno; il Misericordioso le cui grazie non si esauriscono mai: da sempre noi abbiamo sperato in te. Per tutto questo sia benedetto ed esaltato il tuo Nome, o nostro Re, sempre e per l’eternità. E tutti i viventi ti ringrazino, e lodino il tuo Nome in verità, Dio, che ci salvi e ci soccorri. Benedetto Tu, </a:t>
            </a:r>
            <a:r>
              <a:rPr lang="it-IT" dirty="0" err="1" smtClean="0"/>
              <a:t>Yhwh</a:t>
            </a:r>
            <a:r>
              <a:rPr lang="it-IT" dirty="0" smtClean="0"/>
              <a:t>, il cui nome è Buono, ed è bello ringraziarti.</a:t>
            </a:r>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normAutofit/>
          </a:bodyPr>
          <a:lstStyle/>
          <a:p>
            <a:r>
              <a:rPr lang="it-IT" sz="5400" b="1" dirty="0" smtClean="0">
                <a:solidFill>
                  <a:srgbClr val="FF0000"/>
                </a:solidFill>
              </a:rPr>
              <a:t>Nuovo Testamento</a:t>
            </a:r>
            <a:endParaRPr lang="it-IT" sz="5400" b="1" dirty="0">
              <a:solidFill>
                <a:srgbClr val="FF0000"/>
              </a:solidFill>
            </a:endParaRPr>
          </a:p>
        </p:txBody>
      </p:sp>
      <p:sp>
        <p:nvSpPr>
          <p:cNvPr id="3" name="Segnaposto contenuto 2"/>
          <p:cNvSpPr>
            <a:spLocks noGrp="1"/>
          </p:cNvSpPr>
          <p:nvPr>
            <p:ph idx="1"/>
          </p:nvPr>
        </p:nvSpPr>
        <p:spPr>
          <a:xfrm>
            <a:off x="251520" y="1556792"/>
            <a:ext cx="8640960" cy="5112568"/>
          </a:xfrm>
        </p:spPr>
        <p:txBody>
          <a:bodyPr>
            <a:normAutofit fontScale="85000" lnSpcReduction="20000"/>
          </a:bodyPr>
          <a:lstStyle/>
          <a:p>
            <a:pPr>
              <a:buNone/>
            </a:pPr>
            <a:r>
              <a:rPr lang="it-IT" b="1" dirty="0" err="1" smtClean="0"/>
              <a:t>deomai</a:t>
            </a:r>
            <a:r>
              <a:rPr lang="it-IT" dirty="0" smtClean="0"/>
              <a:t>: supplicare, chiedere, pregare </a:t>
            </a:r>
            <a:r>
              <a:rPr lang="it-IT" i="1" dirty="0" smtClean="0"/>
              <a:t>(Paolo, Luca)</a:t>
            </a:r>
          </a:p>
          <a:p>
            <a:pPr>
              <a:buNone/>
            </a:pPr>
            <a:r>
              <a:rPr lang="it-IT" b="1" dirty="0" err="1" smtClean="0"/>
              <a:t>boaō</a:t>
            </a:r>
            <a:r>
              <a:rPr lang="it-IT" dirty="0" smtClean="0"/>
              <a:t> - gridare (12v); </a:t>
            </a:r>
          </a:p>
          <a:p>
            <a:pPr>
              <a:buNone/>
            </a:pPr>
            <a:r>
              <a:rPr lang="it-IT" b="1" dirty="0" err="1" smtClean="0"/>
              <a:t>erōtaō</a:t>
            </a:r>
            <a:r>
              <a:rPr lang="it-IT" dirty="0" smtClean="0"/>
              <a:t> (63v); </a:t>
            </a:r>
            <a:r>
              <a:rPr lang="it-IT" b="1" dirty="0" err="1" smtClean="0"/>
              <a:t>krazō</a:t>
            </a:r>
            <a:r>
              <a:rPr lang="it-IT" dirty="0" smtClean="0"/>
              <a:t> (56 v); </a:t>
            </a:r>
            <a:r>
              <a:rPr lang="it-IT" b="1" dirty="0" err="1" smtClean="0"/>
              <a:t>gonumeteō</a:t>
            </a:r>
            <a:r>
              <a:rPr lang="it-IT" dirty="0" smtClean="0"/>
              <a:t> – supplicare in ginocchio </a:t>
            </a:r>
            <a:r>
              <a:rPr lang="it-IT" sz="2100" i="1" dirty="0" smtClean="0"/>
              <a:t>(Mt 17,14)</a:t>
            </a:r>
            <a:r>
              <a:rPr lang="it-IT" dirty="0" smtClean="0"/>
              <a:t>; </a:t>
            </a:r>
          </a:p>
          <a:p>
            <a:pPr>
              <a:buNone/>
            </a:pPr>
            <a:r>
              <a:rPr lang="it-IT" b="1" dirty="0" err="1" smtClean="0"/>
              <a:t>eulogeō</a:t>
            </a:r>
            <a:r>
              <a:rPr lang="it-IT" dirty="0" smtClean="0"/>
              <a:t> (41v): lodare, benedire, recitare la preghiera del pasto. Traduce la radice ebraica </a:t>
            </a:r>
            <a:r>
              <a:rPr lang="it-IT" i="1" dirty="0" err="1" smtClean="0"/>
              <a:t>brk</a:t>
            </a:r>
            <a:r>
              <a:rPr lang="it-IT" dirty="0" smtClean="0"/>
              <a:t> – benedire</a:t>
            </a:r>
          </a:p>
          <a:p>
            <a:pPr>
              <a:buNone/>
            </a:pPr>
            <a:r>
              <a:rPr lang="it-IT" b="1" dirty="0" err="1" smtClean="0"/>
              <a:t>eucharisteō</a:t>
            </a:r>
            <a:r>
              <a:rPr lang="it-IT" dirty="0" smtClean="0"/>
              <a:t> (38v): ringraziare, recitare la preghiera dei pasti; recitare la preghiera eucaristica</a:t>
            </a:r>
          </a:p>
          <a:p>
            <a:pPr>
              <a:buNone/>
            </a:pPr>
            <a:r>
              <a:rPr lang="it-IT" b="1" dirty="0" err="1" smtClean="0"/>
              <a:t>aiteō</a:t>
            </a:r>
            <a:r>
              <a:rPr lang="it-IT" dirty="0" smtClean="0"/>
              <a:t> (70v): domandare, desiderare. Non indica mai la preghiera di Gesù</a:t>
            </a:r>
          </a:p>
          <a:p>
            <a:pPr>
              <a:buNone/>
            </a:pPr>
            <a:r>
              <a:rPr lang="it-IT" b="1" dirty="0" err="1" smtClean="0"/>
              <a:t>krazō</a:t>
            </a:r>
            <a:r>
              <a:rPr lang="it-IT" dirty="0" smtClean="0"/>
              <a:t> (56v): gridare (</a:t>
            </a:r>
            <a:r>
              <a:rPr lang="it-IT" i="1" dirty="0" err="1" smtClean="0"/>
              <a:t>Rm</a:t>
            </a:r>
            <a:r>
              <a:rPr lang="it-IT" i="1" dirty="0" smtClean="0"/>
              <a:t> 8,15</a:t>
            </a:r>
            <a:r>
              <a:rPr lang="it-IT" dirty="0" smtClean="0"/>
              <a:t>: lo Spirito che fa gridare </a:t>
            </a:r>
            <a:r>
              <a:rPr lang="it-IT" dirty="0" err="1" smtClean="0"/>
              <a:t>Abbà</a:t>
            </a:r>
            <a:r>
              <a:rPr lang="it-IT" dirty="0" smtClean="0"/>
              <a:t>)</a:t>
            </a:r>
          </a:p>
          <a:p>
            <a:pPr>
              <a:buNone/>
            </a:pPr>
            <a:r>
              <a:rPr lang="it-IT" b="1" dirty="0" err="1" smtClean="0"/>
              <a:t>proskyneō</a:t>
            </a:r>
            <a:r>
              <a:rPr lang="it-IT" b="1" dirty="0" smtClean="0"/>
              <a:t> </a:t>
            </a:r>
            <a:r>
              <a:rPr lang="it-IT" dirty="0" smtClean="0"/>
              <a:t>(60v): adorare, rendere omaggio   → </a:t>
            </a:r>
            <a:r>
              <a:rPr lang="it-IT" dirty="0" err="1" smtClean="0"/>
              <a:t>Gv</a:t>
            </a:r>
            <a:endParaRPr lang="it-IT" dirty="0" smtClean="0"/>
          </a:p>
          <a:p>
            <a:pPr>
              <a:buNone/>
            </a:pPr>
            <a:r>
              <a:rPr lang="it-IT" dirty="0" smtClean="0"/>
              <a:t> </a:t>
            </a:r>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88640"/>
            <a:ext cx="8229600" cy="5937523"/>
          </a:xfrm>
        </p:spPr>
        <p:txBody>
          <a:bodyPr>
            <a:normAutofit fontScale="92500"/>
          </a:bodyPr>
          <a:lstStyle/>
          <a:p>
            <a:pPr algn="just">
              <a:buNone/>
            </a:pPr>
            <a:r>
              <a:rPr lang="it-IT" sz="3000" b="1" dirty="0" err="1" smtClean="0">
                <a:solidFill>
                  <a:srgbClr val="00B0F0"/>
                </a:solidFill>
              </a:rPr>
              <a:t>Euchomai</a:t>
            </a:r>
            <a:r>
              <a:rPr lang="it-IT" sz="3000" b="1" dirty="0" smtClean="0">
                <a:solidFill>
                  <a:srgbClr val="00B0F0"/>
                </a:solidFill>
              </a:rPr>
              <a:t> </a:t>
            </a:r>
            <a:r>
              <a:rPr lang="it-IT" sz="3000" b="1" dirty="0" smtClean="0"/>
              <a:t>–</a:t>
            </a:r>
            <a:r>
              <a:rPr lang="it-IT" sz="3000" b="1" dirty="0" smtClean="0">
                <a:solidFill>
                  <a:srgbClr val="00B0F0"/>
                </a:solidFill>
              </a:rPr>
              <a:t> </a:t>
            </a:r>
            <a:r>
              <a:rPr lang="it-IT" sz="3000" b="1" dirty="0" err="1" smtClean="0">
                <a:solidFill>
                  <a:srgbClr val="00B0F0"/>
                </a:solidFill>
              </a:rPr>
              <a:t>proseuchomai</a:t>
            </a:r>
            <a:r>
              <a:rPr lang="it-IT" sz="3000" b="1" dirty="0" smtClean="0">
                <a:solidFill>
                  <a:srgbClr val="00B0F0"/>
                </a:solidFill>
              </a:rPr>
              <a:t> </a:t>
            </a:r>
            <a:r>
              <a:rPr lang="it-IT" sz="3000" dirty="0" smtClean="0"/>
              <a:t>(85v): pregare, implorare.</a:t>
            </a:r>
          </a:p>
          <a:p>
            <a:pPr algn="just">
              <a:buNone/>
            </a:pPr>
            <a:endParaRPr lang="it-IT" sz="3000" dirty="0" smtClean="0"/>
          </a:p>
          <a:p>
            <a:pPr>
              <a:buNone/>
            </a:pPr>
            <a:r>
              <a:rPr lang="it-IT" dirty="0" smtClean="0"/>
              <a:t>Per la preghiera dei discepoli e per la preghiera di Gesù</a:t>
            </a:r>
          </a:p>
          <a:p>
            <a:pPr>
              <a:buNone/>
            </a:pPr>
            <a:endParaRPr lang="it-IT" dirty="0" smtClean="0"/>
          </a:p>
          <a:p>
            <a:pPr>
              <a:buFontTx/>
              <a:buChar char="-"/>
            </a:pPr>
            <a:r>
              <a:rPr lang="it-IT" dirty="0" smtClean="0"/>
              <a:t>il tipo di preghiera può essere precisato </a:t>
            </a:r>
            <a:r>
              <a:rPr lang="it-IT" i="1" dirty="0" smtClean="0"/>
              <a:t>(Entrato nella lotta pregava più intensamente </a:t>
            </a:r>
            <a:r>
              <a:rPr lang="it-IT" sz="1900" dirty="0" err="1" smtClean="0"/>
              <a:t>Lc</a:t>
            </a:r>
            <a:r>
              <a:rPr lang="it-IT" sz="1900" dirty="0" smtClean="0"/>
              <a:t> 22,44</a:t>
            </a:r>
            <a:r>
              <a:rPr lang="it-IT" i="1" dirty="0" smtClean="0"/>
              <a:t>)</a:t>
            </a:r>
          </a:p>
          <a:p>
            <a:pPr>
              <a:buFontTx/>
              <a:buChar char="-"/>
            </a:pPr>
            <a:r>
              <a:rPr lang="it-IT" dirty="0" smtClean="0"/>
              <a:t>Vengono forniti dei particolari </a:t>
            </a:r>
            <a:r>
              <a:rPr lang="it-IT" i="1" dirty="0" smtClean="0"/>
              <a:t>(stare in piedi e pregare </a:t>
            </a:r>
            <a:r>
              <a:rPr lang="it-IT" sz="1900" dirty="0" smtClean="0"/>
              <a:t>Mc 11,25</a:t>
            </a:r>
            <a:r>
              <a:rPr lang="it-IT" i="1" dirty="0" smtClean="0"/>
              <a:t>)</a:t>
            </a:r>
          </a:p>
          <a:p>
            <a:pPr>
              <a:buFontTx/>
              <a:buChar char="-"/>
            </a:pPr>
            <a:r>
              <a:rPr lang="it-IT" dirty="0" smtClean="0"/>
              <a:t>Viene menzionato il testo della preghiera </a:t>
            </a:r>
            <a:r>
              <a:rPr lang="it-IT" i="1" dirty="0" smtClean="0"/>
              <a:t>(Pater)</a:t>
            </a:r>
          </a:p>
          <a:p>
            <a:pPr>
              <a:buFontTx/>
              <a:buChar char="-"/>
            </a:pPr>
            <a:r>
              <a:rPr lang="it-IT" dirty="0" smtClean="0"/>
              <a:t>Indicazioni di tempi </a:t>
            </a:r>
            <a:r>
              <a:rPr lang="it-IT" sz="1900" dirty="0" smtClean="0"/>
              <a:t>(At 3,1) </a:t>
            </a:r>
            <a:r>
              <a:rPr lang="it-IT" dirty="0" smtClean="0"/>
              <a:t>e di luoghi </a:t>
            </a:r>
            <a:r>
              <a:rPr lang="it-IT" sz="1900" dirty="0" smtClean="0"/>
              <a:t>(Mt 6,5)</a:t>
            </a:r>
          </a:p>
          <a:p>
            <a:pPr>
              <a:buFontTx/>
              <a:buChar char="-"/>
            </a:pPr>
            <a:endParaRPr lang="it-IT" dirty="0" smtClean="0"/>
          </a:p>
          <a:p>
            <a:pPr>
              <a:buNone/>
            </a:pPr>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864096"/>
          </a:xfrm>
        </p:spPr>
        <p:txBody>
          <a:bodyPr/>
          <a:lstStyle/>
          <a:p>
            <a:r>
              <a:rPr lang="it-IT" dirty="0" smtClean="0"/>
              <a:t>Gesù </a:t>
            </a:r>
            <a:r>
              <a:rPr lang="it-IT" dirty="0" err="1" smtClean="0"/>
              <a:t>prega…</a:t>
            </a:r>
            <a:endParaRPr lang="it-IT" dirty="0"/>
          </a:p>
        </p:txBody>
      </p:sp>
      <p:sp>
        <p:nvSpPr>
          <p:cNvPr id="3" name="Segnaposto contenuto 2"/>
          <p:cNvSpPr>
            <a:spLocks noGrp="1"/>
          </p:cNvSpPr>
          <p:nvPr>
            <p:ph idx="1"/>
          </p:nvPr>
        </p:nvSpPr>
        <p:spPr>
          <a:xfrm>
            <a:off x="179512" y="1052736"/>
            <a:ext cx="8712968" cy="5616624"/>
          </a:xfrm>
        </p:spPr>
        <p:txBody>
          <a:bodyPr>
            <a:normAutofit fontScale="92500" lnSpcReduction="10000"/>
          </a:bodyPr>
          <a:lstStyle/>
          <a:p>
            <a:pPr>
              <a:buFontTx/>
              <a:buChar char="-"/>
            </a:pPr>
            <a:r>
              <a:rPr lang="it-IT" dirty="0" smtClean="0"/>
              <a:t>Una volta al mattino da solo in un luogo solitario (Mc 1,35)</a:t>
            </a:r>
          </a:p>
          <a:p>
            <a:pPr>
              <a:buFontTx/>
              <a:buChar char="-"/>
            </a:pPr>
            <a:r>
              <a:rPr lang="it-IT" dirty="0" smtClean="0"/>
              <a:t>Una volta da solo sul monte nei pressi di </a:t>
            </a:r>
            <a:r>
              <a:rPr lang="it-IT" dirty="0" err="1" smtClean="0"/>
              <a:t>Betsaida</a:t>
            </a:r>
            <a:r>
              <a:rPr lang="it-IT" dirty="0" smtClean="0"/>
              <a:t> (Mc 6,46; Mt 14,23)</a:t>
            </a:r>
          </a:p>
          <a:p>
            <a:pPr>
              <a:buFontTx/>
              <a:buChar char="-"/>
            </a:pPr>
            <a:r>
              <a:rPr lang="it-IT" dirty="0" smtClean="0"/>
              <a:t>Una volta con il cosiddetto grido di giubilo (</a:t>
            </a:r>
            <a:r>
              <a:rPr lang="it-IT" dirty="0" err="1" smtClean="0"/>
              <a:t>Lc</a:t>
            </a:r>
            <a:r>
              <a:rPr lang="it-IT" dirty="0" smtClean="0"/>
              <a:t> 10,21; Mt 11,25)</a:t>
            </a:r>
          </a:p>
          <a:p>
            <a:pPr>
              <a:buFontTx/>
              <a:buChar char="-"/>
            </a:pPr>
            <a:r>
              <a:rPr lang="it-IT" dirty="0" smtClean="0"/>
              <a:t>Nell’agonia al </a:t>
            </a:r>
            <a:r>
              <a:rPr lang="it-IT" dirty="0" err="1" smtClean="0"/>
              <a:t>Getsemani</a:t>
            </a:r>
            <a:r>
              <a:rPr lang="it-IT" dirty="0" smtClean="0"/>
              <a:t> (Mc 14,23.35.39; Mt 26,36.39.42.44; </a:t>
            </a:r>
            <a:r>
              <a:rPr lang="it-IT" dirty="0" err="1" smtClean="0"/>
              <a:t>Lc</a:t>
            </a:r>
            <a:r>
              <a:rPr lang="it-IT" dirty="0" smtClean="0"/>
              <a:t> 22,41.44)</a:t>
            </a:r>
          </a:p>
          <a:p>
            <a:pPr>
              <a:buFontTx/>
              <a:buChar char="-"/>
            </a:pPr>
            <a:r>
              <a:rPr lang="it-IT" dirty="0" smtClean="0"/>
              <a:t>Sulla croce (Mc 15,34; Mt 27,46; </a:t>
            </a:r>
            <a:r>
              <a:rPr lang="it-IT" dirty="0" err="1" smtClean="0"/>
              <a:t>Lc</a:t>
            </a:r>
            <a:r>
              <a:rPr lang="it-IT" dirty="0" smtClean="0"/>
              <a:t> 23,34.46)</a:t>
            </a:r>
          </a:p>
          <a:p>
            <a:pPr>
              <a:buFontTx/>
              <a:buChar char="-"/>
            </a:pPr>
            <a:r>
              <a:rPr lang="it-IT" dirty="0" smtClean="0"/>
              <a:t>Sette volte nel solo Luca (3,21; 5,16; 6,12; 9,18; 9,28-29; 11,1)</a:t>
            </a:r>
          </a:p>
          <a:p>
            <a:pPr>
              <a:buFontTx/>
              <a:buChar char="-"/>
            </a:pPr>
            <a:r>
              <a:rPr lang="it-IT" dirty="0" smtClean="0"/>
              <a:t>Due volte in Giovanni (11,41; 17).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32656"/>
            <a:ext cx="8229600" cy="5793507"/>
          </a:xfrm>
        </p:spPr>
        <p:txBody>
          <a:bodyPr/>
          <a:lstStyle/>
          <a:p>
            <a:pPr>
              <a:buNone/>
            </a:pPr>
            <a:r>
              <a:rPr lang="it-IT" dirty="0" smtClean="0"/>
              <a:t>Gesù</a:t>
            </a:r>
          </a:p>
          <a:p>
            <a:pPr>
              <a:buFontTx/>
              <a:buChar char="-"/>
            </a:pPr>
            <a:r>
              <a:rPr lang="it-IT" dirty="0" smtClean="0"/>
              <a:t>È persona di preghiera </a:t>
            </a:r>
            <a:r>
              <a:rPr lang="it-IT" sz="1800" dirty="0" smtClean="0"/>
              <a:t>(Mc 1,35, Mt 11,25-27; </a:t>
            </a:r>
            <a:r>
              <a:rPr lang="it-IT" sz="1800" dirty="0" err="1" smtClean="0"/>
              <a:t>Lc</a:t>
            </a:r>
            <a:r>
              <a:rPr lang="it-IT" sz="1800" dirty="0" smtClean="0"/>
              <a:t> 3,21)</a:t>
            </a:r>
          </a:p>
          <a:p>
            <a:pPr>
              <a:buFontTx/>
              <a:buChar char="-"/>
            </a:pPr>
            <a:endParaRPr lang="it-IT" sz="1800" dirty="0" smtClean="0"/>
          </a:p>
          <a:p>
            <a:pPr>
              <a:buFontTx/>
              <a:buChar char="-"/>
            </a:pPr>
            <a:r>
              <a:rPr lang="it-IT" dirty="0" smtClean="0"/>
              <a:t>Insegna ai discepoli come si prega </a:t>
            </a:r>
            <a:r>
              <a:rPr lang="it-IT" sz="1800" dirty="0" smtClean="0"/>
              <a:t>(Mc 11,24; Mt 5,44; </a:t>
            </a:r>
            <a:r>
              <a:rPr lang="it-IT" sz="1800" dirty="0" err="1" smtClean="0"/>
              <a:t>Lc</a:t>
            </a:r>
            <a:r>
              <a:rPr lang="it-IT" sz="1800" dirty="0" smtClean="0"/>
              <a:t> 11,1)</a:t>
            </a:r>
          </a:p>
          <a:p>
            <a:pPr>
              <a:buFontTx/>
              <a:buChar char="-"/>
            </a:pPr>
            <a:endParaRPr lang="it-IT" sz="1800" dirty="0" smtClean="0"/>
          </a:p>
          <a:p>
            <a:pPr>
              <a:buFontTx/>
              <a:buChar char="-"/>
            </a:pPr>
            <a:r>
              <a:rPr lang="it-IT" dirty="0" smtClean="0"/>
              <a:t>Distingue la preghiera autentica dalla preghiera solo  esteriore </a:t>
            </a:r>
            <a:r>
              <a:rPr lang="it-IT" sz="1800" dirty="0" smtClean="0"/>
              <a:t>(Mt 6,5.7; Mc 12,38-40)</a:t>
            </a:r>
          </a:p>
          <a:p>
            <a:pPr>
              <a:buFontTx/>
              <a:buChar char="-"/>
            </a:pPr>
            <a:endParaRPr lang="it-IT" sz="1800" dirty="0" smtClean="0"/>
          </a:p>
          <a:p>
            <a:pPr>
              <a:buFontTx/>
              <a:buChar char="-"/>
            </a:pPr>
            <a:r>
              <a:rPr lang="it-IT" dirty="0" smtClean="0"/>
              <a:t>Promette l’esaudimento da parte di Dio </a:t>
            </a:r>
            <a:r>
              <a:rPr lang="it-IT" sz="1800" dirty="0" smtClean="0"/>
              <a:t>(Mt 6,8.14; Mc 11,23)</a:t>
            </a:r>
          </a:p>
          <a:p>
            <a:pPr>
              <a:buNone/>
            </a:pPr>
            <a:endParaRPr lang="it-IT"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332656"/>
            <a:ext cx="8640960" cy="6264696"/>
          </a:xfrm>
        </p:spPr>
        <p:txBody>
          <a:bodyPr>
            <a:normAutofit/>
          </a:bodyPr>
          <a:lstStyle/>
          <a:p>
            <a:pPr>
              <a:buNone/>
            </a:pPr>
            <a:r>
              <a:rPr lang="it-IT" dirty="0" smtClean="0"/>
              <a:t>Caratteristiche della preghiera di Gesù:</a:t>
            </a:r>
          </a:p>
          <a:p>
            <a:pPr>
              <a:buNone/>
            </a:pPr>
            <a:endParaRPr lang="it-IT" dirty="0" smtClean="0"/>
          </a:p>
          <a:p>
            <a:pPr>
              <a:buFontTx/>
              <a:buChar char="-"/>
            </a:pPr>
            <a:r>
              <a:rPr lang="it-IT" dirty="0" smtClean="0"/>
              <a:t>È costante l’appellativo di “Padre”</a:t>
            </a:r>
          </a:p>
          <a:p>
            <a:pPr>
              <a:buFontTx/>
              <a:buChar char="-"/>
            </a:pPr>
            <a:endParaRPr lang="it-IT" dirty="0" smtClean="0"/>
          </a:p>
          <a:p>
            <a:pPr>
              <a:buFontTx/>
              <a:buChar char="-"/>
            </a:pPr>
            <a:r>
              <a:rPr lang="it-IT" dirty="0" smtClean="0"/>
              <a:t>Il regno di Dio come intenzione e disposizione basilare</a:t>
            </a:r>
          </a:p>
          <a:p>
            <a:pPr>
              <a:buFontTx/>
              <a:buChar char="-"/>
            </a:pPr>
            <a:endParaRPr lang="it-IT" dirty="0" smtClean="0"/>
          </a:p>
          <a:p>
            <a:pPr>
              <a:buFontTx/>
              <a:buChar char="-"/>
            </a:pPr>
            <a:r>
              <a:rPr lang="it-IT" dirty="0" smtClean="0"/>
              <a:t>Sicurezza di essere ascoltato dal Padre</a:t>
            </a:r>
          </a:p>
          <a:p>
            <a:pPr>
              <a:buFontTx/>
              <a:buChar char="-"/>
            </a:pPr>
            <a:endParaRPr lang="it-IT" dirty="0" smtClean="0"/>
          </a:p>
          <a:p>
            <a:pPr>
              <a:buFontTx/>
              <a:buChar char="-"/>
            </a:pPr>
            <a:r>
              <a:rPr lang="it-IT" dirty="0" smtClean="0"/>
              <a:t>Assenza di ogni sentimento di colpa e di richiesta di perdono</a:t>
            </a:r>
          </a:p>
          <a:p>
            <a:pPr>
              <a:buNone/>
            </a:pPr>
            <a:endParaRPr lang="it-IT"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864096"/>
          </a:xfrm>
        </p:spPr>
        <p:txBody>
          <a:bodyPr/>
          <a:lstStyle/>
          <a:p>
            <a:r>
              <a:rPr lang="it-IT" b="1" dirty="0" err="1" smtClean="0">
                <a:solidFill>
                  <a:schemeClr val="tx2">
                    <a:lumMod val="60000"/>
                    <a:lumOff val="40000"/>
                  </a:schemeClr>
                </a:solidFill>
              </a:rPr>
              <a:t>Abba</a:t>
            </a:r>
            <a:r>
              <a:rPr lang="it-IT" b="1" dirty="0" smtClean="0">
                <a:solidFill>
                  <a:schemeClr val="tx2">
                    <a:lumMod val="60000"/>
                    <a:lumOff val="40000"/>
                  </a:schemeClr>
                </a:solidFill>
              </a:rPr>
              <a:t>’</a:t>
            </a:r>
            <a:r>
              <a:rPr lang="it-IT" dirty="0" smtClean="0"/>
              <a:t> </a:t>
            </a:r>
            <a:r>
              <a:rPr lang="it-IT" sz="2800" dirty="0" smtClean="0"/>
              <a:t>Mc 14,36</a:t>
            </a:r>
            <a:endParaRPr lang="it-IT" sz="2800" dirty="0"/>
          </a:p>
        </p:txBody>
      </p:sp>
      <p:sp>
        <p:nvSpPr>
          <p:cNvPr id="3" name="Segnaposto contenuto 2"/>
          <p:cNvSpPr>
            <a:spLocks noGrp="1"/>
          </p:cNvSpPr>
          <p:nvPr>
            <p:ph idx="1"/>
          </p:nvPr>
        </p:nvSpPr>
        <p:spPr>
          <a:xfrm>
            <a:off x="251520" y="1052736"/>
            <a:ext cx="8640960" cy="5805264"/>
          </a:xfrm>
        </p:spPr>
        <p:txBody>
          <a:bodyPr>
            <a:normAutofit fontScale="70000" lnSpcReduction="20000"/>
          </a:bodyPr>
          <a:lstStyle/>
          <a:p>
            <a:pPr>
              <a:buNone/>
            </a:pPr>
            <a:r>
              <a:rPr lang="it-IT" dirty="0" smtClean="0"/>
              <a:t>Giunsero a un podere chiamato </a:t>
            </a:r>
            <a:r>
              <a:rPr lang="it-IT" dirty="0" err="1" smtClean="0"/>
              <a:t>Getsèmani</a:t>
            </a:r>
            <a:r>
              <a:rPr lang="it-IT" dirty="0" smtClean="0"/>
              <a:t> ed egli disse ai suoi discepoli: «Sedetevi qui, mentre io prego». Prese con sé Pietro, Giacomo e Giovanni e cominciò a sentire paura e angoscia. </a:t>
            </a:r>
          </a:p>
          <a:p>
            <a:pPr>
              <a:buNone/>
            </a:pPr>
            <a:r>
              <a:rPr lang="it-IT" dirty="0" smtClean="0"/>
              <a:t>Disse loro: «La mia anima è triste fino alla morte. Restate qui e vegliate». Poi, andato un po’ innanzi, cadde a terra e pregava che, se fosse possibile, passasse via da lui quell’ora. </a:t>
            </a:r>
          </a:p>
          <a:p>
            <a:pPr>
              <a:buNone/>
            </a:pPr>
            <a:r>
              <a:rPr lang="it-IT" dirty="0" smtClean="0"/>
              <a:t>E diceva: «</a:t>
            </a:r>
            <a:r>
              <a:rPr lang="it-IT" b="1" dirty="0" err="1" smtClean="0"/>
              <a:t>Abbà</a:t>
            </a:r>
            <a:r>
              <a:rPr lang="it-IT" b="1" dirty="0" smtClean="0"/>
              <a:t>! Padre!</a:t>
            </a:r>
            <a:r>
              <a:rPr lang="it-IT" dirty="0" smtClean="0"/>
              <a:t> Tutto è possibile a te: allontana da me questo calice! Però non ciò che voglio io, ma ciò che vuoi tu». </a:t>
            </a:r>
          </a:p>
          <a:p>
            <a:pPr>
              <a:buNone/>
            </a:pPr>
            <a:r>
              <a:rPr lang="it-IT" dirty="0" smtClean="0"/>
              <a:t>Poi venne, li trovò addormentati e disse a Pietro: «Simone, dormi? Non sei riuscito a vegliare una sola ora? Vegliate e pregate per non entrare in tentazione. Lo spirito è pronto, ma la carne è debole». Si allontanò di nuovo e pregò dicendo le stesse parole. Poi venne di nuovo e li trovò addormentati, perché i loro occhi si erano fatti pesanti, e non sapevano che cosa rispondergli. Venne per la terza volta e disse loro: «Dormite pure e riposatevi! Basta! È venuta l’ora: ecco, il Figlio dell’uomo viene consegnato nelle mani dei peccatori. Alzatevi, andiamo! Ecco, colui che mi tradisce è vicino». </a:t>
            </a:r>
          </a:p>
          <a:p>
            <a:pPr algn="r">
              <a:buNone/>
            </a:pPr>
            <a:r>
              <a:rPr lang="it-IT" dirty="0" smtClean="0"/>
              <a:t>Marco 14,32-42</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60648"/>
            <a:ext cx="8640960" cy="6480720"/>
          </a:xfrm>
        </p:spPr>
        <p:txBody>
          <a:bodyPr>
            <a:normAutofit lnSpcReduction="10000"/>
          </a:bodyPr>
          <a:lstStyle/>
          <a:p>
            <a:pPr algn="just">
              <a:buFontTx/>
              <a:buChar char="-"/>
            </a:pPr>
            <a:r>
              <a:rPr lang="it-IT" b="1" dirty="0" smtClean="0"/>
              <a:t>Linguaggio “</a:t>
            </a:r>
            <a:r>
              <a:rPr lang="it-IT" b="1" dirty="0" err="1" smtClean="0"/>
              <a:t>auto-implicativo</a:t>
            </a:r>
            <a:r>
              <a:rPr lang="it-IT" b="1" dirty="0" smtClean="0"/>
              <a:t>”</a:t>
            </a:r>
            <a:r>
              <a:rPr lang="it-IT" dirty="0" smtClean="0"/>
              <a:t>: coinvolge totalmente la persona e prende forza dall’esperienza del soggetto.</a:t>
            </a:r>
          </a:p>
          <a:p>
            <a:pPr>
              <a:buFontTx/>
              <a:buChar char="-"/>
            </a:pPr>
            <a:endParaRPr lang="it-IT" dirty="0" smtClean="0"/>
          </a:p>
          <a:p>
            <a:pPr algn="just">
              <a:buFontTx/>
              <a:buChar char="-"/>
            </a:pPr>
            <a:r>
              <a:rPr lang="it-IT" b="1" dirty="0" smtClean="0"/>
              <a:t>Atteggiamento umano primordiale</a:t>
            </a:r>
            <a:r>
              <a:rPr lang="it-IT" dirty="0" smtClean="0"/>
              <a:t>: è l’espressione immediata dei propri bisogni e delle proprie emozioni.</a:t>
            </a:r>
          </a:p>
          <a:p>
            <a:pPr>
              <a:buFontTx/>
              <a:buChar char="-"/>
            </a:pPr>
            <a:endParaRPr lang="it-IT" dirty="0" smtClean="0"/>
          </a:p>
          <a:p>
            <a:pPr algn="just">
              <a:buFontTx/>
              <a:buChar char="-"/>
            </a:pPr>
            <a:r>
              <a:rPr lang="it-IT" b="1" dirty="0" smtClean="0"/>
              <a:t>È un atto “vocativo” e “invocativo”</a:t>
            </a:r>
            <a:r>
              <a:rPr lang="it-IT" dirty="0" smtClean="0"/>
              <a:t>: è strutturata per essenza sulla forma del “tu” alla seconda persona (</a:t>
            </a:r>
            <a:r>
              <a:rPr lang="it-IT" i="1" dirty="0" smtClean="0"/>
              <a:t>fa’ o Signore</a:t>
            </a:r>
            <a:r>
              <a:rPr lang="it-IT" dirty="0" smtClean="0"/>
              <a:t>).</a:t>
            </a:r>
          </a:p>
          <a:p>
            <a:pPr>
              <a:buNone/>
            </a:pPr>
            <a:endParaRPr lang="it-IT" dirty="0" smtClean="0"/>
          </a:p>
          <a:p>
            <a:pPr>
              <a:buFontTx/>
              <a:buChar char="-"/>
            </a:pPr>
            <a:r>
              <a:rPr lang="it-IT" b="1" dirty="0" smtClean="0"/>
              <a:t>Eudemonismo</a:t>
            </a:r>
            <a:r>
              <a:rPr lang="it-IT" dirty="0" smtClean="0"/>
              <a:t>: si chiede di star bene.</a:t>
            </a:r>
            <a:endParaRPr lang="it-IT"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32656"/>
            <a:ext cx="8229600" cy="5793507"/>
          </a:xfrm>
        </p:spPr>
        <p:txBody>
          <a:bodyPr/>
          <a:lstStyle/>
          <a:p>
            <a:pPr>
              <a:buFontTx/>
              <a:buChar char="-"/>
            </a:pPr>
            <a:endParaRPr lang="it-IT" dirty="0" smtClean="0"/>
          </a:p>
          <a:p>
            <a:pPr>
              <a:buFontTx/>
              <a:buChar char="-"/>
            </a:pPr>
            <a:r>
              <a:rPr lang="it-IT" dirty="0" smtClean="0"/>
              <a:t>Caratteristica storica: originalità nella storia della preghiera giudaica.</a:t>
            </a:r>
          </a:p>
          <a:p>
            <a:pPr>
              <a:buFontTx/>
              <a:buChar char="-"/>
            </a:pPr>
            <a:endParaRPr lang="it-IT" dirty="0" smtClean="0"/>
          </a:p>
          <a:p>
            <a:pPr>
              <a:buFontTx/>
              <a:buChar char="-"/>
            </a:pPr>
            <a:r>
              <a:rPr lang="it-IT" dirty="0" smtClean="0"/>
              <a:t>Caratteristica qualitativa: tono di grande familiarità.</a:t>
            </a:r>
          </a:p>
          <a:p>
            <a:pPr>
              <a:buNone/>
            </a:pPr>
            <a:endParaRPr lang="it-IT" dirty="0" smtClean="0"/>
          </a:p>
          <a:p>
            <a:pPr>
              <a:buFontTx/>
              <a:buChar char="-"/>
            </a:pPr>
            <a:r>
              <a:rPr lang="it-IT" dirty="0" smtClean="0"/>
              <a:t>Modo abituale con cui Gesù si rivolgeva a Dio</a:t>
            </a:r>
          </a:p>
          <a:p>
            <a:pPr>
              <a:buNone/>
            </a:pPr>
            <a:r>
              <a:rPr lang="it-IT" dirty="0" smtClean="0"/>
              <a:t>   → coscienza del rapporto filiale.</a:t>
            </a:r>
            <a:endParaRPr lang="it-I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rmAutofit fontScale="90000"/>
          </a:bodyPr>
          <a:lstStyle/>
          <a:p>
            <a:r>
              <a:rPr lang="it-IT" b="1" dirty="0" smtClean="0"/>
              <a:t>La preghiera nella Bibbia</a:t>
            </a:r>
            <a:endParaRPr lang="it-IT" b="1" dirty="0"/>
          </a:p>
        </p:txBody>
      </p:sp>
      <p:sp>
        <p:nvSpPr>
          <p:cNvPr id="3" name="Segnaposto contenuto 2"/>
          <p:cNvSpPr>
            <a:spLocks noGrp="1"/>
          </p:cNvSpPr>
          <p:nvPr>
            <p:ph idx="1"/>
          </p:nvPr>
        </p:nvSpPr>
        <p:spPr>
          <a:xfrm>
            <a:off x="457200" y="908720"/>
            <a:ext cx="8229600" cy="5688632"/>
          </a:xfrm>
        </p:spPr>
        <p:txBody>
          <a:bodyPr>
            <a:normAutofit lnSpcReduction="10000"/>
          </a:bodyPr>
          <a:lstStyle/>
          <a:p>
            <a:pPr>
              <a:buFontTx/>
              <a:buChar char="-"/>
            </a:pPr>
            <a:r>
              <a:rPr lang="it-IT" dirty="0" smtClean="0"/>
              <a:t>Scaturisce dal cuore dell’uomo </a:t>
            </a:r>
            <a:r>
              <a:rPr lang="it-IT" sz="1900" dirty="0" smtClean="0"/>
              <a:t>(</a:t>
            </a:r>
            <a:r>
              <a:rPr lang="it-IT" sz="1900" dirty="0" err="1" smtClean="0"/>
              <a:t>Sal</a:t>
            </a:r>
            <a:r>
              <a:rPr lang="it-IT" sz="1900" dirty="0" smtClean="0"/>
              <a:t> 16,6; </a:t>
            </a:r>
            <a:r>
              <a:rPr lang="it-IT" sz="1900" dirty="0" err="1" smtClean="0"/>
              <a:t>Rm</a:t>
            </a:r>
            <a:r>
              <a:rPr lang="it-IT" sz="1900" dirty="0" smtClean="0"/>
              <a:t> 8,27)</a:t>
            </a:r>
          </a:p>
          <a:p>
            <a:pPr>
              <a:buFontTx/>
              <a:buChar char="-"/>
            </a:pPr>
            <a:r>
              <a:rPr lang="it-IT" dirty="0" smtClean="0"/>
              <a:t>Trova espressione nel parlare, nell’invocazione, nel grido, nel giubilo, nel lamento, nell’implorazione</a:t>
            </a:r>
          </a:p>
          <a:p>
            <a:pPr>
              <a:buFontTx/>
              <a:buChar char="-"/>
            </a:pPr>
            <a:r>
              <a:rPr lang="it-IT" dirty="0" smtClean="0"/>
              <a:t>Quando si accompagna alla prosternazione e alla </a:t>
            </a:r>
            <a:r>
              <a:rPr lang="it-IT" i="1" dirty="0" err="1" smtClean="0"/>
              <a:t>proskynesis</a:t>
            </a:r>
            <a:r>
              <a:rPr lang="it-IT" dirty="0" smtClean="0"/>
              <a:t> coinvolge tutto l’uomo </a:t>
            </a:r>
            <a:r>
              <a:rPr lang="it-IT" sz="1900" dirty="0" smtClean="0"/>
              <a:t>(</a:t>
            </a:r>
            <a:r>
              <a:rPr lang="it-IT" sz="1900" dirty="0" err="1" smtClean="0"/>
              <a:t>Gen</a:t>
            </a:r>
            <a:r>
              <a:rPr lang="it-IT" sz="1900" dirty="0" smtClean="0"/>
              <a:t> 24,26; Mt 26,39)</a:t>
            </a:r>
          </a:p>
          <a:p>
            <a:pPr>
              <a:buFontTx/>
              <a:buChar char="-"/>
            </a:pPr>
            <a:r>
              <a:rPr lang="it-IT" dirty="0" smtClean="0"/>
              <a:t>Si innalzano preghiere nelle difficoltà, nella gioia, nella vita quotidiana, nel culto</a:t>
            </a:r>
          </a:p>
          <a:p>
            <a:pPr>
              <a:buFontTx/>
              <a:buChar char="-"/>
            </a:pPr>
            <a:r>
              <a:rPr lang="it-IT" dirty="0" smtClean="0"/>
              <a:t>Viene innalzata con la fiducia in Dio che ascolta le preghiere </a:t>
            </a:r>
            <a:r>
              <a:rPr lang="it-IT" sz="1900" dirty="0" smtClean="0"/>
              <a:t>(</a:t>
            </a:r>
            <a:r>
              <a:rPr lang="it-IT" sz="1900" dirty="0" err="1" smtClean="0"/>
              <a:t>Sal</a:t>
            </a:r>
            <a:r>
              <a:rPr lang="it-IT" sz="1900" dirty="0" smtClean="0"/>
              <a:t> 65,3) </a:t>
            </a:r>
            <a:r>
              <a:rPr lang="it-IT" dirty="0" smtClean="0"/>
              <a:t>e presta orecchio a chi gli ricorda le sue promesse </a:t>
            </a:r>
            <a:r>
              <a:rPr lang="it-IT" sz="1800" dirty="0" smtClean="0"/>
              <a:t>(</a:t>
            </a:r>
            <a:r>
              <a:rPr lang="it-IT" sz="1800" dirty="0" err="1" smtClean="0"/>
              <a:t>Es</a:t>
            </a:r>
            <a:r>
              <a:rPr lang="it-IT" sz="1800" dirty="0" smtClean="0"/>
              <a:t> 32,11)</a:t>
            </a:r>
          </a:p>
          <a:p>
            <a:pPr>
              <a:buFontTx/>
              <a:buChar char="-"/>
            </a:pPr>
            <a:endParaRPr lang="it-IT"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260648"/>
            <a:ext cx="8640960" cy="6597352"/>
          </a:xfrm>
        </p:spPr>
        <p:txBody>
          <a:bodyPr>
            <a:normAutofit/>
          </a:bodyPr>
          <a:lstStyle/>
          <a:p>
            <a:pPr algn="ctr">
              <a:buNone/>
            </a:pPr>
            <a:r>
              <a:rPr lang="it-IT" sz="3600" b="1" dirty="0" smtClean="0"/>
              <a:t>La chiesa in preghiera</a:t>
            </a:r>
          </a:p>
          <a:p>
            <a:pPr algn="ctr">
              <a:buNone/>
            </a:pPr>
            <a:endParaRPr lang="it-IT" sz="3600" b="1" dirty="0" smtClean="0"/>
          </a:p>
          <a:p>
            <a:pPr>
              <a:buNone/>
            </a:pPr>
            <a:r>
              <a:rPr lang="it-IT" dirty="0" smtClean="0"/>
              <a:t>La comunità </a:t>
            </a:r>
            <a:r>
              <a:rPr lang="it-IT" dirty="0" err="1" smtClean="0"/>
              <a:t>protocristiana</a:t>
            </a:r>
            <a:r>
              <a:rPr lang="it-IT" dirty="0" smtClean="0"/>
              <a:t> nella preghiera esprime la fede verbalmente davanti a Dio e ai credenti e allo stesso tempo nella preghiera rinvigorisce la fede.</a:t>
            </a:r>
          </a:p>
          <a:p>
            <a:pPr>
              <a:buNone/>
            </a:pPr>
            <a:r>
              <a:rPr lang="it-IT" dirty="0" smtClean="0"/>
              <a:t>I credenti riprendono l’invocazione </a:t>
            </a:r>
            <a:r>
              <a:rPr lang="it-IT" dirty="0" err="1" smtClean="0"/>
              <a:t>Abbà</a:t>
            </a:r>
            <a:r>
              <a:rPr lang="it-IT" dirty="0" smtClean="0"/>
              <a:t> con cui Gesù si è rivolto al Padre e invocano Dio nel nome di Gesù e per mezzo di lui </a:t>
            </a:r>
            <a:r>
              <a:rPr lang="it-IT" sz="1800" dirty="0" smtClean="0"/>
              <a:t>(</a:t>
            </a:r>
            <a:r>
              <a:rPr lang="it-IT" sz="1800" dirty="0" err="1" smtClean="0"/>
              <a:t>Gv</a:t>
            </a:r>
            <a:r>
              <a:rPr lang="it-IT" sz="1800" dirty="0" smtClean="0"/>
              <a:t> 14,13; 2Cor 1,20).</a:t>
            </a:r>
          </a:p>
          <a:p>
            <a:pPr>
              <a:buNone/>
            </a:pPr>
            <a:r>
              <a:rPr lang="it-IT" dirty="0" smtClean="0"/>
              <a:t>Attingono le proprie forze dallo Spirito che abita in loro </a:t>
            </a:r>
            <a:r>
              <a:rPr lang="it-IT" sz="1800" dirty="0" smtClean="0"/>
              <a:t>(</a:t>
            </a:r>
            <a:r>
              <a:rPr lang="it-IT" sz="1800" dirty="0" err="1" smtClean="0"/>
              <a:t>Ef</a:t>
            </a:r>
            <a:r>
              <a:rPr lang="it-IT" sz="1800" dirty="0" smtClean="0"/>
              <a:t> 3,20)</a:t>
            </a:r>
            <a:r>
              <a:rPr lang="it-IT" dirty="0" smtClean="0"/>
              <a:t>, certi di essere figli di Dio </a:t>
            </a:r>
            <a:r>
              <a:rPr lang="it-IT" sz="1800" dirty="0" smtClean="0"/>
              <a:t>(</a:t>
            </a:r>
            <a:r>
              <a:rPr lang="it-IT" sz="1800" dirty="0" err="1" smtClean="0"/>
              <a:t>Rm</a:t>
            </a:r>
            <a:r>
              <a:rPr lang="it-IT" sz="1800" dirty="0" smtClean="0"/>
              <a:t> 8,15).</a:t>
            </a:r>
            <a:endParaRPr lang="it-IT" sz="1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332656"/>
            <a:ext cx="8892480" cy="6336704"/>
          </a:xfrm>
        </p:spPr>
        <p:txBody>
          <a:bodyPr>
            <a:normAutofit fontScale="85000" lnSpcReduction="20000"/>
          </a:bodyPr>
          <a:lstStyle/>
          <a:p>
            <a:pPr>
              <a:buNone/>
            </a:pPr>
            <a:r>
              <a:rPr lang="it-IT" dirty="0" smtClean="0"/>
              <a:t>“Detto questo, mentre lo guardavano, fu elevato in alto e una nube lo sottrasse ai loro occhi. Essi stavano fissando il cielo mentre egli se ne andava, quand’ecco due uomini in bianche vesti si presentarono a loro e dissero: «Uomini di Galilea, perché state a guardare il cielo? Questo Gesù, che di mezzo a voi è stato assunto in cielo, verrà allo stesso modo in cui l’avete visto andare in cielo». Allora ritornarono a Gerusalemme dal monte detto degli Ulivi, che è vicino a Gerusalemme quanto il cammino permesso in giorno di sabato. </a:t>
            </a:r>
          </a:p>
          <a:p>
            <a:pPr>
              <a:buNone/>
            </a:pPr>
            <a:r>
              <a:rPr lang="it-IT" dirty="0" smtClean="0"/>
              <a:t>Entrati in città, salirono nella stanza al piano superiore, dove </a:t>
            </a:r>
            <a:r>
              <a:rPr lang="it-IT" b="1" dirty="0" smtClean="0">
                <a:solidFill>
                  <a:srgbClr val="00B0F0"/>
                </a:solidFill>
              </a:rPr>
              <a:t>erano soliti riunirsi</a:t>
            </a:r>
            <a:r>
              <a:rPr lang="it-IT" dirty="0" smtClean="0"/>
              <a:t>: vi erano Pietro e Giovanni, Giacomo e Andrea, Filippo e Tommaso, Bartolomeo e Matteo, Giacomo figlio di </a:t>
            </a:r>
            <a:r>
              <a:rPr lang="it-IT" dirty="0" err="1" smtClean="0"/>
              <a:t>Alfeo</a:t>
            </a:r>
            <a:r>
              <a:rPr lang="it-IT" dirty="0" smtClean="0"/>
              <a:t>, Simone lo Zelota e Giuda figlio di Giacomo. Tutti questi erano </a:t>
            </a:r>
            <a:r>
              <a:rPr lang="it-IT" b="1" dirty="0" smtClean="0">
                <a:solidFill>
                  <a:srgbClr val="FF0000"/>
                </a:solidFill>
              </a:rPr>
              <a:t>perseveranti e concordi nella preghiera</a:t>
            </a:r>
            <a:r>
              <a:rPr lang="it-IT" dirty="0" smtClean="0"/>
              <a:t>, insieme ad alcune donne e a Maria, la madre di Gesù, e ai fratelli di lui”. </a:t>
            </a:r>
          </a:p>
          <a:p>
            <a:pPr algn="r">
              <a:buNone/>
            </a:pPr>
            <a:r>
              <a:rPr lang="it-IT" dirty="0" smtClean="0"/>
              <a:t>Atti 1,9-14</a:t>
            </a:r>
            <a:endParaRPr lang="it-IT"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332656"/>
            <a:ext cx="8640960" cy="6264696"/>
          </a:xfrm>
        </p:spPr>
        <p:txBody>
          <a:bodyPr>
            <a:normAutofit fontScale="92500" lnSpcReduction="10000"/>
          </a:bodyPr>
          <a:lstStyle/>
          <a:p>
            <a:pPr>
              <a:buNone/>
            </a:pPr>
            <a:r>
              <a:rPr lang="it-IT" dirty="0" smtClean="0"/>
              <a:t>Atti 2,42-47</a:t>
            </a:r>
          </a:p>
          <a:p>
            <a:pPr>
              <a:buNone/>
            </a:pPr>
            <a:r>
              <a:rPr lang="it-IT" dirty="0" smtClean="0"/>
              <a:t>Erano perseveranti nell’</a:t>
            </a:r>
            <a:r>
              <a:rPr lang="it-IT" b="1" dirty="0" smtClean="0"/>
              <a:t>insegnamento degli apostoli </a:t>
            </a:r>
            <a:r>
              <a:rPr lang="it-IT" dirty="0" smtClean="0"/>
              <a:t>e nella </a:t>
            </a:r>
            <a:r>
              <a:rPr lang="it-IT" b="1" dirty="0" smtClean="0"/>
              <a:t>comunione</a:t>
            </a:r>
            <a:r>
              <a:rPr lang="it-IT" dirty="0" smtClean="0"/>
              <a:t>, nello </a:t>
            </a:r>
            <a:r>
              <a:rPr lang="it-IT" b="1" dirty="0" smtClean="0"/>
              <a:t>spezzare il pane</a:t>
            </a:r>
            <a:r>
              <a:rPr lang="it-IT" dirty="0" smtClean="0"/>
              <a:t> e nelle </a:t>
            </a:r>
            <a:r>
              <a:rPr lang="it-IT" b="1" dirty="0" smtClean="0"/>
              <a:t>preghiere</a:t>
            </a:r>
            <a:r>
              <a:rPr lang="it-IT" dirty="0" smtClean="0"/>
              <a:t>. Un senso di timore era in tutti, e prodigi e segni avvenivano per opera degli apostoli. Tutti i credenti stavano insieme e avevano ogni cosa in comune; vendevano le loro proprietà e sostanze e le dividevano con tutti, secondo il bisogno di ciascuno. Ogni giorno erano perseveranti insieme nel </a:t>
            </a:r>
            <a:r>
              <a:rPr lang="it-IT" b="1" dirty="0" smtClean="0"/>
              <a:t>tempio</a:t>
            </a:r>
            <a:r>
              <a:rPr lang="it-IT" dirty="0" smtClean="0"/>
              <a:t> e, </a:t>
            </a:r>
            <a:r>
              <a:rPr lang="it-IT" b="1" dirty="0" smtClean="0"/>
              <a:t>spezzando il pane nelle case, </a:t>
            </a:r>
            <a:r>
              <a:rPr lang="it-IT" dirty="0" smtClean="0"/>
              <a:t>prendevano cibo con letizia e semplicità di cuore, lodando Dio e godendo il favore di tutto il popolo. Intanto il Signore ogni giorno aggiungeva alla comunità quelli che erano salvati. </a:t>
            </a:r>
          </a:p>
          <a:p>
            <a:pPr>
              <a:buNone/>
            </a:pPr>
            <a:endParaRPr lang="it-IT"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692696"/>
            <a:ext cx="8712968" cy="5832648"/>
          </a:xfrm>
        </p:spPr>
        <p:txBody>
          <a:bodyPr>
            <a:normAutofit/>
          </a:bodyPr>
          <a:lstStyle/>
          <a:p>
            <a:pPr>
              <a:buNone/>
            </a:pPr>
            <a:r>
              <a:rPr lang="it-IT" b="1" dirty="0" smtClean="0">
                <a:solidFill>
                  <a:srgbClr val="FF0000"/>
                </a:solidFill>
              </a:rPr>
              <a:t>“Assidui nella preghiera”</a:t>
            </a:r>
            <a:r>
              <a:rPr lang="it-IT" dirty="0" smtClean="0"/>
              <a:t> </a:t>
            </a:r>
            <a:r>
              <a:rPr lang="it-IT" sz="2800" i="1" dirty="0" err="1" smtClean="0"/>
              <a:t>cf</a:t>
            </a:r>
            <a:r>
              <a:rPr lang="it-IT" sz="2800" i="1" dirty="0" smtClean="0"/>
              <a:t>. At 2,42; 2,46-57; 5,12; 6,4</a:t>
            </a:r>
          </a:p>
          <a:p>
            <a:pPr>
              <a:buNone/>
            </a:pPr>
            <a:r>
              <a:rPr lang="it-IT" i="1" dirty="0" smtClean="0"/>
              <a:t>→ continuità con la tradizione ebraica</a:t>
            </a:r>
          </a:p>
          <a:p>
            <a:pPr>
              <a:buNone/>
            </a:pPr>
            <a:r>
              <a:rPr lang="it-IT" i="1" dirty="0" smtClean="0"/>
              <a:t>→ novità cristiana</a:t>
            </a:r>
          </a:p>
          <a:p>
            <a:pPr>
              <a:buNone/>
            </a:pPr>
            <a:endParaRPr lang="it-IT" dirty="0" smtClean="0"/>
          </a:p>
          <a:p>
            <a:pPr>
              <a:buNone/>
            </a:pPr>
            <a:r>
              <a:rPr lang="it-IT" dirty="0" smtClean="0">
                <a:solidFill>
                  <a:srgbClr val="FF0000"/>
                </a:solidFill>
              </a:rPr>
              <a:t>Insegnamento degli apostoli</a:t>
            </a:r>
          </a:p>
          <a:p>
            <a:pPr>
              <a:buNone/>
            </a:pPr>
            <a:endParaRPr lang="it-IT" dirty="0" smtClean="0"/>
          </a:p>
          <a:p>
            <a:pPr>
              <a:buNone/>
            </a:pPr>
            <a:r>
              <a:rPr lang="it-IT" dirty="0" smtClean="0">
                <a:solidFill>
                  <a:srgbClr val="FF0000"/>
                </a:solidFill>
              </a:rPr>
              <a:t>Eucaristia </a:t>
            </a:r>
          </a:p>
          <a:p>
            <a:pPr>
              <a:buNone/>
            </a:pPr>
            <a:endParaRPr lang="it-IT" dirty="0" smtClean="0"/>
          </a:p>
          <a:p>
            <a:pPr>
              <a:buNone/>
            </a:pPr>
            <a:r>
              <a:rPr lang="it-IT" dirty="0" smtClean="0">
                <a:solidFill>
                  <a:srgbClr val="FF0000"/>
                </a:solidFill>
              </a:rPr>
              <a:t>Comunione e Comunità</a:t>
            </a:r>
          </a:p>
          <a:p>
            <a:pPr>
              <a:buNone/>
            </a:pPr>
            <a:endParaRPr lang="it-IT"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it-IT" sz="7200" dirty="0" smtClean="0">
                <a:latin typeface="AR ESSENCE" pitchFamily="2" charset="0"/>
              </a:rPr>
              <a:t>Teologia della preghiera</a:t>
            </a:r>
            <a:endParaRPr lang="it-IT" sz="7200" dirty="0">
              <a:latin typeface="AR ESSENCE" pitchFamily="2" charset="0"/>
            </a:endParaRPr>
          </a:p>
        </p:txBody>
      </p:sp>
      <p:pic>
        <p:nvPicPr>
          <p:cNvPr id="4" name="Segnaposto contenuto 3" descr="1.jpe"/>
          <p:cNvPicPr>
            <a:picLocks noGrp="1" noChangeAspect="1"/>
          </p:cNvPicPr>
          <p:nvPr>
            <p:ph idx="1"/>
          </p:nvPr>
        </p:nvPicPr>
        <p:blipFill>
          <a:blip r:embed="rId2" cstate="print"/>
          <a:stretch>
            <a:fillRect/>
          </a:stretch>
        </p:blipFill>
        <p:spPr>
          <a:xfrm>
            <a:off x="1259632" y="3082130"/>
            <a:ext cx="6480720" cy="2939157"/>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8229600" cy="5217443"/>
          </a:xfrm>
        </p:spPr>
        <p:txBody>
          <a:bodyPr/>
          <a:lstStyle/>
          <a:p>
            <a:pPr>
              <a:buNone/>
            </a:pPr>
            <a:r>
              <a:rPr lang="it-IT" dirty="0" smtClean="0"/>
              <a:t>Definizione classica:</a:t>
            </a:r>
          </a:p>
          <a:p>
            <a:pPr>
              <a:buNone/>
            </a:pPr>
            <a:endParaRPr lang="it-IT" dirty="0" smtClean="0"/>
          </a:p>
          <a:p>
            <a:pPr algn="ctr">
              <a:buNone/>
            </a:pPr>
            <a:r>
              <a:rPr lang="it-IT" sz="3600" b="1" dirty="0" smtClean="0"/>
              <a:t>“La preghiera è l’elevazione </a:t>
            </a:r>
          </a:p>
          <a:p>
            <a:pPr algn="ctr">
              <a:buNone/>
            </a:pPr>
            <a:r>
              <a:rPr lang="it-IT" sz="3600" b="1" dirty="0" smtClean="0"/>
              <a:t>dell’anima a Dio </a:t>
            </a:r>
          </a:p>
          <a:p>
            <a:pPr algn="ctr">
              <a:buNone/>
            </a:pPr>
            <a:r>
              <a:rPr lang="it-IT" sz="3600" b="1" dirty="0" smtClean="0"/>
              <a:t>o la domanda a Dio di beni convenienti”</a:t>
            </a:r>
          </a:p>
          <a:p>
            <a:pPr algn="ctr">
              <a:buNone/>
            </a:pPr>
            <a:endParaRPr lang="it-IT" sz="3600" b="1" dirty="0" smtClean="0"/>
          </a:p>
          <a:p>
            <a:pPr algn="r">
              <a:buNone/>
            </a:pPr>
            <a:r>
              <a:rPr lang="it-IT" sz="2400" dirty="0" smtClean="0"/>
              <a:t>S. Giovanni Damasceno, </a:t>
            </a:r>
            <a:r>
              <a:rPr lang="it-IT" sz="2400" i="1" dirty="0" err="1" smtClean="0"/>
              <a:t>Expositio</a:t>
            </a:r>
            <a:r>
              <a:rPr lang="it-IT" sz="2400" i="1" dirty="0" smtClean="0"/>
              <a:t> </a:t>
            </a:r>
            <a:r>
              <a:rPr lang="it-IT" sz="2400" i="1" dirty="0" err="1" smtClean="0"/>
              <a:t>fidei</a:t>
            </a:r>
            <a:r>
              <a:rPr lang="it-IT" sz="2400" i="1" dirty="0" smtClean="0"/>
              <a:t> </a:t>
            </a:r>
            <a:r>
              <a:rPr lang="it-IT" sz="2400" dirty="0" smtClean="0"/>
              <a:t>68</a:t>
            </a:r>
            <a:endParaRPr lang="it-IT"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5649491"/>
          </a:xfrm>
        </p:spPr>
        <p:txBody>
          <a:bodyPr/>
          <a:lstStyle/>
          <a:p>
            <a:pPr>
              <a:buNone/>
            </a:pPr>
            <a:r>
              <a:rPr lang="it-IT" dirty="0" smtClean="0"/>
              <a:t>→ </a:t>
            </a:r>
            <a:r>
              <a:rPr lang="it-IT" b="1" dirty="0" smtClean="0"/>
              <a:t>Concilio Vaticano </a:t>
            </a:r>
            <a:r>
              <a:rPr lang="it-IT" b="1" dirty="0" err="1" smtClean="0"/>
              <a:t>II</a:t>
            </a:r>
            <a:endParaRPr lang="it-IT" b="1" dirty="0" smtClean="0"/>
          </a:p>
          <a:p>
            <a:pPr>
              <a:buNone/>
            </a:pPr>
            <a:endParaRPr lang="it-IT" dirty="0" smtClean="0"/>
          </a:p>
          <a:p>
            <a:pPr algn="just">
              <a:buNone/>
            </a:pPr>
            <a:r>
              <a:rPr lang="it-IT" dirty="0" smtClean="0"/>
              <a:t>→ </a:t>
            </a:r>
            <a:r>
              <a:rPr lang="it-IT" b="1" dirty="0" smtClean="0"/>
              <a:t>Catechismo della Chiesa Cattolica </a:t>
            </a:r>
            <a:r>
              <a:rPr lang="it-IT" dirty="0" smtClean="0"/>
              <a:t>(Parte quarta: La preghiera cristiana)</a:t>
            </a:r>
          </a:p>
          <a:p>
            <a:pPr algn="just">
              <a:buNone/>
            </a:pPr>
            <a:endParaRPr lang="it-IT" dirty="0" smtClean="0"/>
          </a:p>
          <a:p>
            <a:pPr algn="just">
              <a:buNone/>
            </a:pPr>
            <a:r>
              <a:rPr lang="it-IT" dirty="0" smtClean="0"/>
              <a:t>→ Congregazione per la Dottrina della Fede, </a:t>
            </a:r>
            <a:r>
              <a:rPr lang="it-IT" b="1" dirty="0" smtClean="0"/>
              <a:t>Lettera </a:t>
            </a:r>
            <a:r>
              <a:rPr lang="it-IT" b="1" i="1" dirty="0" err="1" smtClean="0"/>
              <a:t>Orationis</a:t>
            </a:r>
            <a:r>
              <a:rPr lang="it-IT" b="1" i="1" dirty="0" smtClean="0"/>
              <a:t> </a:t>
            </a:r>
            <a:r>
              <a:rPr lang="it-IT" b="1" i="1" dirty="0" err="1" smtClean="0"/>
              <a:t>formas</a:t>
            </a:r>
            <a:r>
              <a:rPr lang="it-IT" b="1" i="1" dirty="0" smtClean="0"/>
              <a:t> </a:t>
            </a:r>
            <a:r>
              <a:rPr lang="it-IT" dirty="0" smtClean="0"/>
              <a:t>ai Vescovi della Chiesa Cattolica su alcuni aspetti della meditazione cristiana, 1989</a:t>
            </a:r>
            <a:endParaRPr lang="it-IT"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88640"/>
            <a:ext cx="8964488" cy="6480720"/>
          </a:xfrm>
        </p:spPr>
        <p:txBody>
          <a:bodyPr>
            <a:normAutofit fontScale="77500" lnSpcReduction="20000"/>
          </a:bodyPr>
          <a:lstStyle/>
          <a:p>
            <a:pPr>
              <a:buNone/>
            </a:pPr>
            <a:r>
              <a:rPr lang="it-IT" b="1" dirty="0" smtClean="0"/>
              <a:t>Lettera </a:t>
            </a:r>
            <a:r>
              <a:rPr lang="it-IT" b="1" i="1" dirty="0" err="1" smtClean="0"/>
              <a:t>Orationis</a:t>
            </a:r>
            <a:r>
              <a:rPr lang="it-IT" b="1" i="1" dirty="0" smtClean="0"/>
              <a:t> </a:t>
            </a:r>
            <a:r>
              <a:rPr lang="it-IT" b="1" i="1" dirty="0" err="1" smtClean="0"/>
              <a:t>formas</a:t>
            </a:r>
            <a:r>
              <a:rPr lang="it-IT" b="1" i="1" dirty="0" smtClean="0"/>
              <a:t>    </a:t>
            </a:r>
            <a:r>
              <a:rPr lang="it-IT" b="1" dirty="0" smtClean="0"/>
              <a:t>n. 3:</a:t>
            </a:r>
          </a:p>
          <a:p>
            <a:pPr>
              <a:buNone/>
            </a:pPr>
            <a:endParaRPr lang="it-IT" b="1" dirty="0" smtClean="0"/>
          </a:p>
          <a:p>
            <a:pPr algn="just">
              <a:buNone/>
            </a:pPr>
            <a:r>
              <a:rPr lang="it-IT" dirty="0" smtClean="0"/>
              <a:t>La preghiera cristiana è sempre </a:t>
            </a:r>
            <a:r>
              <a:rPr lang="it-IT" dirty="0" smtClean="0">
                <a:solidFill>
                  <a:srgbClr val="FF0000"/>
                </a:solidFill>
              </a:rPr>
              <a:t>determinata dalla struttura della fede cristiana</a:t>
            </a:r>
            <a:r>
              <a:rPr lang="it-IT" dirty="0" smtClean="0"/>
              <a:t>, nella quale risplende la verità stessa di Dio e della creatura. Per questo essa si configura, propriamente parlando, come un </a:t>
            </a:r>
            <a:r>
              <a:rPr lang="it-IT" b="1" dirty="0" smtClean="0">
                <a:solidFill>
                  <a:srgbClr val="00B050"/>
                </a:solidFill>
              </a:rPr>
              <a:t>dialogo personale, intimo e profondo, tra l'uomo e Dio</a:t>
            </a:r>
            <a:r>
              <a:rPr lang="it-IT" dirty="0" smtClean="0"/>
              <a:t>. </a:t>
            </a:r>
            <a:r>
              <a:rPr lang="it-IT" dirty="0" smtClean="0">
                <a:solidFill>
                  <a:srgbClr val="0070C0"/>
                </a:solidFill>
              </a:rPr>
              <a:t>Essa esprime quindi la comunione delle creature redente con la vita intima delle Persone trinitarie. </a:t>
            </a:r>
            <a:r>
              <a:rPr lang="it-IT" dirty="0" smtClean="0"/>
              <a:t>In questa comunione, che si fonda sul battesimo e sull'eucaristia, fonte e culmine della vita della Chiesa, </a:t>
            </a:r>
            <a:r>
              <a:rPr lang="it-IT" i="1" dirty="0" smtClean="0"/>
              <a:t>è implicato un atteggiamento di conversione, un esodo dall'io verso il Tu di Dio</a:t>
            </a:r>
            <a:r>
              <a:rPr lang="it-IT" dirty="0" smtClean="0"/>
              <a:t>. La preghiera cristiana quindi è sempre allo stesso tempo autenticamente </a:t>
            </a:r>
            <a:r>
              <a:rPr lang="it-IT" u="sng" dirty="0" smtClean="0"/>
              <a:t>personale e comunitaria</a:t>
            </a:r>
            <a:r>
              <a:rPr lang="it-IT" dirty="0" smtClean="0"/>
              <a:t>. Rifugge da tecniche impersonali o incentrate sull'io, capaci di produrre automatismi nei quali l'orante resta prigioniero di uno spiritualismo intimista, incapace di un'apertura libera al Dio trascendente. Nella Chiesa la legittima ricerca di nuovi metodi di meditazione dovrà sempre tener conto che a una preghiera autenticamente cristiana è essenziale l'incontro di due libertà, quella infinita di Dio con quella finita dell'uomo.</a:t>
            </a:r>
          </a:p>
          <a:p>
            <a:pPr>
              <a:buNone/>
            </a:pPr>
            <a:endParaRPr lang="it-IT" dirty="0" smtClean="0"/>
          </a:p>
          <a:p>
            <a:pPr>
              <a:buNone/>
            </a:pP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60648"/>
            <a:ext cx="8784976" cy="6408712"/>
          </a:xfrm>
        </p:spPr>
        <p:txBody>
          <a:bodyPr>
            <a:normAutofit/>
          </a:bodyPr>
          <a:lstStyle/>
          <a:p>
            <a:pPr algn="just">
              <a:buFontTx/>
              <a:buChar char="-"/>
            </a:pPr>
            <a:r>
              <a:rPr lang="it-IT" b="1" dirty="0" smtClean="0"/>
              <a:t>Funzione mitologica e mitopoietica</a:t>
            </a:r>
            <a:r>
              <a:rPr lang="it-IT" dirty="0" smtClean="0"/>
              <a:t>: presuppone un volto e quindi è portata a costruire una mitologia che dia un nome e un luogo al Dio che si intende pregare.</a:t>
            </a:r>
          </a:p>
          <a:p>
            <a:pPr>
              <a:buFontTx/>
              <a:buChar char="-"/>
            </a:pPr>
            <a:endParaRPr lang="it-IT" dirty="0" smtClean="0"/>
          </a:p>
          <a:p>
            <a:pPr algn="just">
              <a:buFontTx/>
              <a:buChar char="-"/>
            </a:pPr>
            <a:r>
              <a:rPr lang="it-IT" b="1" dirty="0" smtClean="0"/>
              <a:t>“rottura di livello”</a:t>
            </a:r>
            <a:r>
              <a:rPr lang="it-IT" dirty="0" smtClean="0"/>
              <a:t>: porta fuori dal mondo in una situazione che non è più controllabile dalla ragione e non nasce entro un contesto dove il rapporto causa/effetto è qualcosa di ineludibile.</a:t>
            </a:r>
          </a:p>
          <a:p>
            <a:pPr>
              <a:buFontTx/>
              <a:buChar char="-"/>
            </a:pPr>
            <a:endParaRPr lang="it-IT" dirty="0" smtClean="0"/>
          </a:p>
          <a:p>
            <a:pPr>
              <a:buFontTx/>
              <a:buChar char="-"/>
            </a:pPr>
            <a:r>
              <a:rPr lang="it-IT" b="1" dirty="0" smtClean="0"/>
              <a:t>Logica dei sentimenti</a:t>
            </a:r>
            <a:r>
              <a:rPr lang="it-IT" dirty="0" smtClean="0"/>
              <a:t>: metafore.</a:t>
            </a:r>
            <a:endParaRPr lang="it-IT"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404664"/>
            <a:ext cx="8712968" cy="6453336"/>
          </a:xfrm>
        </p:spPr>
        <p:txBody>
          <a:bodyPr>
            <a:normAutofit fontScale="92500" lnSpcReduction="10000"/>
          </a:bodyPr>
          <a:lstStyle/>
          <a:p>
            <a:pPr>
              <a:buNone/>
            </a:pPr>
            <a:r>
              <a:rPr lang="it-IT" b="1" dirty="0" smtClean="0"/>
              <a:t>Francesco, Esortazione apostolica </a:t>
            </a:r>
            <a:r>
              <a:rPr lang="it-IT" b="1" i="1" dirty="0" err="1" smtClean="0"/>
              <a:t>Gaudete</a:t>
            </a:r>
            <a:r>
              <a:rPr lang="it-IT" b="1" i="1" dirty="0" smtClean="0"/>
              <a:t> </a:t>
            </a:r>
            <a:r>
              <a:rPr lang="it-IT" b="1" i="1" dirty="0" err="1" smtClean="0"/>
              <a:t>et</a:t>
            </a:r>
            <a:r>
              <a:rPr lang="it-IT" b="1" i="1" dirty="0" smtClean="0"/>
              <a:t> </a:t>
            </a:r>
            <a:r>
              <a:rPr lang="it-IT" b="1" i="1" dirty="0" err="1" smtClean="0"/>
              <a:t>exsultate</a:t>
            </a:r>
            <a:r>
              <a:rPr lang="it-IT" b="1" dirty="0" smtClean="0"/>
              <a:t> sulla chiamata alla santità nel mondo contemporaneo, 2018   n. 147-157</a:t>
            </a:r>
          </a:p>
          <a:p>
            <a:pPr>
              <a:buNone/>
            </a:pPr>
            <a:endParaRPr lang="it-IT" b="1" dirty="0" smtClean="0"/>
          </a:p>
          <a:p>
            <a:pPr algn="just">
              <a:buNone/>
            </a:pPr>
            <a:r>
              <a:rPr lang="it-IT" dirty="0" smtClean="0"/>
              <a:t>Ricordiamo che la santità è fatta di apertura abituale alla trascendenza, che si esprime nella preghiera e nell’adorazione. Il santo è una persona dallo spirito orante, che ha bisogno di comunicare con Dio. E’ uno che non sopporta di soffocare nell’immanenza chiusa di questo mondo, e in mezzo ai suoi sforzi e al suo donarsi sospira per Dio, esce da sé nella lode e allarga i propri confini nella contemplazione del Signore. Non credo nella santità senza preghiera, anche se non si tratta necessariamente di lunghi momenti o di sentimenti intensi.</a:t>
            </a:r>
            <a:endParaRPr lang="it-IT"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88640"/>
            <a:ext cx="8784976" cy="6480720"/>
          </a:xfrm>
        </p:spPr>
        <p:txBody>
          <a:bodyPr>
            <a:normAutofit fontScale="62500" lnSpcReduction="20000"/>
          </a:bodyPr>
          <a:lstStyle/>
          <a:p>
            <a:pPr>
              <a:buNone/>
            </a:pPr>
            <a:r>
              <a:rPr lang="it-IT" sz="3300" b="1" dirty="0" smtClean="0"/>
              <a:t>Concilio Vaticano </a:t>
            </a:r>
            <a:r>
              <a:rPr lang="it-IT" sz="3300" b="1" dirty="0" err="1" smtClean="0"/>
              <a:t>II</a:t>
            </a:r>
            <a:r>
              <a:rPr lang="it-IT" sz="3300" b="1" dirty="0" smtClean="0"/>
              <a:t>:</a:t>
            </a:r>
          </a:p>
          <a:p>
            <a:pPr>
              <a:buNone/>
            </a:pPr>
            <a:endParaRPr lang="it-IT" sz="3300" dirty="0" smtClean="0"/>
          </a:p>
          <a:p>
            <a:pPr>
              <a:buNone/>
            </a:pPr>
            <a:r>
              <a:rPr lang="it-IT" sz="3300" dirty="0" smtClean="0"/>
              <a:t>Compiuta l'opera che il Padre aveva affidato al Figlio sulla terra (cfr. </a:t>
            </a:r>
            <a:r>
              <a:rPr lang="it-IT" sz="3300" dirty="0" err="1" smtClean="0"/>
              <a:t>Gv</a:t>
            </a:r>
            <a:r>
              <a:rPr lang="it-IT" sz="3300" dirty="0" smtClean="0"/>
              <a:t> 17,4), il giorno di Pentecoste fu inviato lo </a:t>
            </a:r>
            <a:r>
              <a:rPr lang="it-IT" sz="3300" b="1" dirty="0" smtClean="0"/>
              <a:t>Spirito Santo </a:t>
            </a:r>
            <a:r>
              <a:rPr lang="it-IT" sz="3300" dirty="0" smtClean="0"/>
              <a:t>per santificare continuamente la Chiesa e affinché i credenti avessero così attraverso Cristo accesso al Padre in un solo Spirito (cfr. </a:t>
            </a:r>
            <a:r>
              <a:rPr lang="it-IT" sz="3300" dirty="0" err="1" smtClean="0"/>
              <a:t>Ef</a:t>
            </a:r>
            <a:r>
              <a:rPr lang="it-IT" sz="3300" dirty="0" smtClean="0"/>
              <a:t> 2,18). …</a:t>
            </a:r>
          </a:p>
          <a:p>
            <a:pPr>
              <a:buNone/>
            </a:pPr>
            <a:endParaRPr lang="it-IT" sz="3300" dirty="0" smtClean="0"/>
          </a:p>
          <a:p>
            <a:pPr>
              <a:buNone/>
            </a:pPr>
            <a:r>
              <a:rPr lang="it-IT" sz="4000" b="1" dirty="0" smtClean="0"/>
              <a:t>Lo Spirito dimora nella Chiesa e nei cuori dei fedeli come in un tempio </a:t>
            </a:r>
            <a:r>
              <a:rPr lang="it-IT" sz="4000" dirty="0" smtClean="0"/>
              <a:t>(cfr. 1 </a:t>
            </a:r>
            <a:r>
              <a:rPr lang="it-IT" sz="4000" dirty="0" err="1" smtClean="0"/>
              <a:t>Cor</a:t>
            </a:r>
            <a:r>
              <a:rPr lang="it-IT" sz="4000" dirty="0" smtClean="0"/>
              <a:t> 3,16; 6,19) </a:t>
            </a:r>
            <a:r>
              <a:rPr lang="it-IT" sz="4000" b="1" dirty="0" smtClean="0">
                <a:solidFill>
                  <a:srgbClr val="FF0000"/>
                </a:solidFill>
              </a:rPr>
              <a:t>e in essi prega</a:t>
            </a:r>
            <a:r>
              <a:rPr lang="it-IT" sz="4000" dirty="0" smtClean="0"/>
              <a:t> </a:t>
            </a:r>
            <a:r>
              <a:rPr lang="it-IT" sz="4000" b="1" dirty="0" smtClean="0"/>
              <a:t>e rende testimonianza della loro condizione di figli di Dio per adozione</a:t>
            </a:r>
            <a:r>
              <a:rPr lang="it-IT" sz="4000" dirty="0" smtClean="0"/>
              <a:t> (cfr. Gal 4,6; </a:t>
            </a:r>
            <a:r>
              <a:rPr lang="it-IT" sz="4000" dirty="0" err="1" smtClean="0"/>
              <a:t>Rm</a:t>
            </a:r>
            <a:r>
              <a:rPr lang="it-IT" sz="4000" dirty="0" smtClean="0"/>
              <a:t> 8,15-16 e 26). </a:t>
            </a:r>
          </a:p>
          <a:p>
            <a:pPr>
              <a:buNone/>
            </a:pPr>
            <a:endParaRPr lang="it-IT" sz="4000" dirty="0" smtClean="0"/>
          </a:p>
          <a:p>
            <a:pPr>
              <a:buNone/>
            </a:pPr>
            <a:r>
              <a:rPr lang="it-IT" sz="3300" dirty="0" smtClean="0"/>
              <a:t>Egli introduce la Chiesa nella pienezza della verità (cfr. </a:t>
            </a:r>
            <a:r>
              <a:rPr lang="it-IT" sz="3300" dirty="0" err="1" smtClean="0"/>
              <a:t>Gv</a:t>
            </a:r>
            <a:r>
              <a:rPr lang="it-IT" sz="3300" dirty="0" smtClean="0"/>
              <a:t> 16,13), la unifica nella comunione e nel ministero, la provvede e dirige con diversi doni gerarchici e carismatici, la abbellisce dei suoi frutti (cfr. </a:t>
            </a:r>
            <a:r>
              <a:rPr lang="it-IT" sz="3300" dirty="0" err="1" smtClean="0"/>
              <a:t>Ef</a:t>
            </a:r>
            <a:r>
              <a:rPr lang="it-IT" sz="3300" dirty="0" smtClean="0"/>
              <a:t> 4,11-12; 1 </a:t>
            </a:r>
            <a:r>
              <a:rPr lang="it-IT" sz="3300" dirty="0" err="1" smtClean="0"/>
              <a:t>Cor</a:t>
            </a:r>
            <a:r>
              <a:rPr lang="it-IT" sz="3300" dirty="0" smtClean="0"/>
              <a:t> 12,4; Gal 5,22). </a:t>
            </a:r>
          </a:p>
          <a:p>
            <a:pPr>
              <a:buNone/>
            </a:pPr>
            <a:r>
              <a:rPr lang="it-IT" sz="3300" dirty="0" smtClean="0"/>
              <a:t>Con la forza del Vangelo la fa ringiovanire, continuamente la rinnova e la conduce alla perfetta unione col suo Sposo. Poiché lo Spirito e la sposa dicono al Signore Gesù: «Vieni» (cfr. </a:t>
            </a:r>
            <a:r>
              <a:rPr lang="it-IT" sz="3300" dirty="0" err="1" smtClean="0"/>
              <a:t>Ap</a:t>
            </a:r>
            <a:r>
              <a:rPr lang="it-IT" sz="3300" dirty="0" smtClean="0"/>
              <a:t> 22,17).</a:t>
            </a:r>
          </a:p>
          <a:p>
            <a:pPr>
              <a:buNone/>
            </a:pPr>
            <a:r>
              <a:rPr lang="it-IT" sz="3300" dirty="0" smtClean="0"/>
              <a:t>Così la Chiesa universale si presenta come «un popolo che deriva la sua unità dall'unità del Padre, del Figlio e dello Spirito Santo».</a:t>
            </a:r>
          </a:p>
          <a:p>
            <a:pPr algn="r">
              <a:buNone/>
            </a:pPr>
            <a:r>
              <a:rPr lang="it-IT" i="1" dirty="0" smtClean="0"/>
              <a:t>Lumen </a:t>
            </a:r>
            <a:r>
              <a:rPr lang="it-IT" i="1" dirty="0" err="1" smtClean="0"/>
              <a:t>gentium</a:t>
            </a:r>
            <a:r>
              <a:rPr lang="it-IT" i="1" dirty="0" smtClean="0"/>
              <a:t> </a:t>
            </a:r>
            <a:r>
              <a:rPr lang="it-IT" dirty="0" smtClean="0"/>
              <a:t>4</a:t>
            </a:r>
            <a:endParaRPr lang="it-IT"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5289451"/>
          </a:xfrm>
        </p:spPr>
        <p:txBody>
          <a:bodyPr>
            <a:normAutofit/>
          </a:bodyPr>
          <a:lstStyle/>
          <a:p>
            <a:pPr>
              <a:buNone/>
            </a:pPr>
            <a:r>
              <a:rPr lang="it-IT" b="1" i="1" dirty="0" err="1" smtClean="0"/>
              <a:t>Galati</a:t>
            </a:r>
            <a:r>
              <a:rPr lang="it-IT" b="1" i="1" dirty="0" smtClean="0"/>
              <a:t> 4,4-7:</a:t>
            </a:r>
          </a:p>
          <a:p>
            <a:pPr>
              <a:buNone/>
            </a:pPr>
            <a:r>
              <a:rPr lang="it-IT" sz="1200" dirty="0" smtClean="0"/>
              <a:t>4</a:t>
            </a:r>
            <a:r>
              <a:rPr lang="it-IT" dirty="0" smtClean="0"/>
              <a:t>Ma quando venne la pienezza del tempo, Dio mandò il suo Figlio, nato da donna, nato sotto la Legge, </a:t>
            </a:r>
            <a:r>
              <a:rPr lang="it-IT" sz="1200" dirty="0" smtClean="0"/>
              <a:t>5</a:t>
            </a:r>
            <a:r>
              <a:rPr lang="it-IT" dirty="0" smtClean="0"/>
              <a:t>per riscattare quelli che erano sotto la Legge, perché ricevessimo l’adozione a figli. </a:t>
            </a:r>
            <a:r>
              <a:rPr lang="it-IT" sz="1200" dirty="0" smtClean="0"/>
              <a:t>6</a:t>
            </a:r>
            <a:r>
              <a:rPr lang="it-IT" b="1" dirty="0" smtClean="0">
                <a:solidFill>
                  <a:srgbClr val="00B050"/>
                </a:solidFill>
              </a:rPr>
              <a:t>E che voi siete figli lo prova il fatto che Dio mandò nei nostri cuori lo Spirito del suo Figlio, il quale grida: «</a:t>
            </a:r>
            <a:r>
              <a:rPr lang="it-IT" b="1" dirty="0" err="1" smtClean="0">
                <a:solidFill>
                  <a:srgbClr val="00B050"/>
                </a:solidFill>
              </a:rPr>
              <a:t>Abbà</a:t>
            </a:r>
            <a:r>
              <a:rPr lang="it-IT" b="1" dirty="0" smtClean="0">
                <a:solidFill>
                  <a:srgbClr val="00B050"/>
                </a:solidFill>
              </a:rPr>
              <a:t>! Padre!»</a:t>
            </a:r>
            <a:r>
              <a:rPr lang="it-IT" dirty="0" smtClean="0"/>
              <a:t>. </a:t>
            </a:r>
            <a:r>
              <a:rPr lang="it-IT" sz="1200" dirty="0" smtClean="0"/>
              <a:t>7</a:t>
            </a:r>
            <a:r>
              <a:rPr lang="it-IT" dirty="0" smtClean="0"/>
              <a:t>Quindi non sei più schiavo, ma figlio e, se figlio, sei anche erede per grazia di Dio.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88640"/>
            <a:ext cx="8784976" cy="6336704"/>
          </a:xfrm>
        </p:spPr>
        <p:txBody>
          <a:bodyPr>
            <a:normAutofit lnSpcReduction="10000"/>
          </a:bodyPr>
          <a:lstStyle/>
          <a:p>
            <a:pPr>
              <a:buNone/>
            </a:pPr>
            <a:r>
              <a:rPr lang="it-IT" b="1" i="1" dirty="0" smtClean="0"/>
              <a:t>Romani 8,15-16:</a:t>
            </a:r>
          </a:p>
          <a:p>
            <a:pPr>
              <a:buNone/>
            </a:pPr>
            <a:r>
              <a:rPr lang="it-IT" dirty="0" smtClean="0"/>
              <a:t>E voi non avete ricevuto uno spirito da schiavi per ricadere nella paura, ma </a:t>
            </a:r>
            <a:r>
              <a:rPr lang="it-IT" b="1" dirty="0" smtClean="0">
                <a:solidFill>
                  <a:srgbClr val="00B050"/>
                </a:solidFill>
              </a:rPr>
              <a:t>avete ricevuto lo Spirito che rende figli adottivi, per mezzo del quale gridiamo: «</a:t>
            </a:r>
            <a:r>
              <a:rPr lang="it-IT" b="1" dirty="0" err="1" smtClean="0">
                <a:solidFill>
                  <a:srgbClr val="00B050"/>
                </a:solidFill>
              </a:rPr>
              <a:t>Abbà</a:t>
            </a:r>
            <a:r>
              <a:rPr lang="it-IT" b="1" dirty="0" smtClean="0">
                <a:solidFill>
                  <a:srgbClr val="00B050"/>
                </a:solidFill>
              </a:rPr>
              <a:t>! Padre!»</a:t>
            </a:r>
            <a:r>
              <a:rPr lang="it-IT" dirty="0" smtClean="0"/>
              <a:t>. Lo Spirito stesso, insieme al nostro spirito, attesta che siamo figli di Dio. </a:t>
            </a:r>
          </a:p>
          <a:p>
            <a:pPr>
              <a:buNone/>
            </a:pPr>
            <a:endParaRPr lang="it-IT" dirty="0" smtClean="0"/>
          </a:p>
          <a:p>
            <a:pPr>
              <a:buNone/>
            </a:pPr>
            <a:r>
              <a:rPr lang="it-IT" dirty="0" smtClean="0"/>
              <a:t> </a:t>
            </a:r>
            <a:r>
              <a:rPr lang="it-IT" b="1" i="1" dirty="0" smtClean="0"/>
              <a:t>Romani 8,26:</a:t>
            </a:r>
          </a:p>
          <a:p>
            <a:pPr>
              <a:buNone/>
            </a:pPr>
            <a:r>
              <a:rPr lang="it-IT" dirty="0" smtClean="0"/>
              <a:t>Allo stesso modo anche lo Spirito viene in aiuto alla nostra debolezza; </a:t>
            </a:r>
            <a:r>
              <a:rPr lang="it-IT" b="1" dirty="0" smtClean="0">
                <a:solidFill>
                  <a:srgbClr val="FF0000"/>
                </a:solidFill>
              </a:rPr>
              <a:t>non sappiamo infatti come pregare in modo conveniente, ma lo Spirito stesso intercede con gemiti inesprimibili</a:t>
            </a:r>
            <a:endParaRPr lang="it-IT" dirty="0" smtClean="0"/>
          </a:p>
          <a:p>
            <a:pPr>
              <a:buNone/>
            </a:pPr>
            <a:endParaRPr lang="it-IT" dirty="0" smtClean="0"/>
          </a:p>
          <a:p>
            <a:pPr>
              <a:buNone/>
            </a:pPr>
            <a:endParaRPr lang="it-IT"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88640"/>
            <a:ext cx="8784976" cy="6669360"/>
          </a:xfrm>
        </p:spPr>
        <p:txBody>
          <a:bodyPr>
            <a:normAutofit fontScale="77500" lnSpcReduction="20000"/>
          </a:bodyPr>
          <a:lstStyle/>
          <a:p>
            <a:pPr>
              <a:buNone/>
            </a:pPr>
            <a:r>
              <a:rPr lang="it-IT" dirty="0" smtClean="0"/>
              <a:t>Il sommo ed eterno sacerdote Gesù Cristo, volendo continuare la sua testimonianza e il suo ministero anche attraverso i laici, li vivifica col suo Spirito e incessantemente li spinge ad ogni opera buona e perfetta. </a:t>
            </a:r>
          </a:p>
          <a:p>
            <a:pPr>
              <a:buNone/>
            </a:pPr>
            <a:r>
              <a:rPr lang="it-IT" dirty="0" smtClean="0"/>
              <a:t>A coloro infatti che intimamente congiunge alla sua vita e alla sua missione, </a:t>
            </a:r>
            <a:r>
              <a:rPr lang="it-IT" b="1" dirty="0" smtClean="0">
                <a:solidFill>
                  <a:srgbClr val="0070C0"/>
                </a:solidFill>
              </a:rPr>
              <a:t>CONCEDE ANCHE </a:t>
            </a:r>
            <a:r>
              <a:rPr lang="it-IT" b="1" dirty="0" err="1" smtClean="0">
                <a:solidFill>
                  <a:srgbClr val="0070C0"/>
                </a:solidFill>
              </a:rPr>
              <a:t>DI</a:t>
            </a:r>
            <a:r>
              <a:rPr lang="it-IT" b="1" dirty="0" smtClean="0">
                <a:solidFill>
                  <a:srgbClr val="0070C0"/>
                </a:solidFill>
              </a:rPr>
              <a:t> AVER PARTE AL SUO UFFICIO SACERDOTALE per esercitare un culto spirituale, in vista della glorificazione di Dio e della salvezza degli uomini</a:t>
            </a:r>
            <a:r>
              <a:rPr lang="it-IT" dirty="0" smtClean="0"/>
              <a:t>. Perciò i laici, essendo dedicati a Cristo e consacrati dallo Spirito Santo, sono in modo mirabile chiamati e istruiti per produrre frutti dello Spirito sempre più abbondanti. </a:t>
            </a:r>
            <a:r>
              <a:rPr lang="it-IT" dirty="0" smtClean="0">
                <a:solidFill>
                  <a:srgbClr val="FF0000"/>
                </a:solidFill>
              </a:rPr>
              <a:t>Tutte infatti le loro attività, preghiere e iniziative apostoliche, la vita coniugale e familiare, il lavoro giornaliero, il sollievo spirituale e corporale, se sono compiute nello Spirito, e anche le molestie della vita, se sono sopportate con pazienza, diventano offerte spirituali gradite a Dio attraverso Gesù Cristo </a:t>
            </a:r>
            <a:r>
              <a:rPr lang="it-IT" dirty="0" smtClean="0"/>
              <a:t>(cfr. 1 </a:t>
            </a:r>
            <a:r>
              <a:rPr lang="it-IT" dirty="0" err="1" smtClean="0"/>
              <a:t>Pt</a:t>
            </a:r>
            <a:r>
              <a:rPr lang="it-IT" dirty="0" smtClean="0"/>
              <a:t> 2,5); nella celebrazione dell'eucaristia sono in tutta pietà presentate al Padre insieme all'oblazione del Corpo del Signore. Così anche i laici, in quanto adoratori dovunque santamente operanti, </a:t>
            </a:r>
            <a:r>
              <a:rPr lang="it-IT" dirty="0" smtClean="0">
                <a:solidFill>
                  <a:srgbClr val="00B050"/>
                </a:solidFill>
              </a:rPr>
              <a:t>consacrano a Dio il mondo stesso</a:t>
            </a:r>
            <a:r>
              <a:rPr lang="it-IT" dirty="0" smtClean="0"/>
              <a:t>.</a:t>
            </a:r>
          </a:p>
          <a:p>
            <a:pPr algn="r">
              <a:buNone/>
            </a:pPr>
            <a:r>
              <a:rPr lang="it-IT" i="1" dirty="0" smtClean="0"/>
              <a:t>Lumen </a:t>
            </a:r>
            <a:r>
              <a:rPr lang="it-IT" i="1" dirty="0" err="1" smtClean="0"/>
              <a:t>gentium</a:t>
            </a:r>
            <a:r>
              <a:rPr lang="it-IT" dirty="0" smtClean="0"/>
              <a:t> 34</a:t>
            </a:r>
          </a:p>
          <a:p>
            <a:pPr>
              <a:buNone/>
            </a:pPr>
            <a:endParaRPr lang="it-IT"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normAutofit fontScale="90000"/>
          </a:bodyPr>
          <a:lstStyle/>
          <a:p>
            <a:r>
              <a:rPr lang="it-IT" b="1" dirty="0" smtClean="0">
                <a:solidFill>
                  <a:srgbClr val="0070C0"/>
                </a:solidFill>
              </a:rPr>
              <a:t>Noi agiamo in Dio, e Dio opera in noi</a:t>
            </a:r>
            <a:endParaRPr lang="it-IT" b="1" dirty="0">
              <a:solidFill>
                <a:srgbClr val="0070C0"/>
              </a:solidFill>
            </a:endParaRPr>
          </a:p>
        </p:txBody>
      </p:sp>
      <p:sp>
        <p:nvSpPr>
          <p:cNvPr id="3" name="Segnaposto contenuto 2"/>
          <p:cNvSpPr>
            <a:spLocks noGrp="1"/>
          </p:cNvSpPr>
          <p:nvPr>
            <p:ph idx="1"/>
          </p:nvPr>
        </p:nvSpPr>
        <p:spPr>
          <a:xfrm>
            <a:off x="251520" y="1124744"/>
            <a:ext cx="8568952" cy="5328592"/>
          </a:xfrm>
        </p:spPr>
        <p:txBody>
          <a:bodyPr>
            <a:normAutofit lnSpcReduction="10000"/>
          </a:bodyPr>
          <a:lstStyle/>
          <a:p>
            <a:pPr>
              <a:buNone/>
            </a:pPr>
            <a:r>
              <a:rPr lang="it-IT" dirty="0" smtClean="0"/>
              <a:t>La fede senza le opere è morta e la preghiera è la prima opera e il principio di ogni vera azione. Credendo in Dio, noi dobbiamo credere che in Lui è tutto il bene in pienezza e perfettamente, altrimenti non sarebbe Dio. E se tutto il bene è realmente in Dio, allora, dunque, da noi stessi non possiamo compiere qualsiasi azione buona o vera: in nostro potere è soltanto il </a:t>
            </a:r>
            <a:r>
              <a:rPr lang="it-IT" b="1" dirty="0" smtClean="0"/>
              <a:t>non opporci al bene e alla grazia che viene dall’alto</a:t>
            </a:r>
            <a:r>
              <a:rPr lang="it-IT" dirty="0" smtClean="0"/>
              <a:t>,e con tale non opposizione, con tale consenso alla grazia, cooperare con essa. …</a:t>
            </a:r>
            <a:endParaRPr lang="it-IT"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0728"/>
            <a:ext cx="8229600" cy="5145435"/>
          </a:xfrm>
        </p:spPr>
        <p:txBody>
          <a:bodyPr>
            <a:normAutofit/>
          </a:bodyPr>
          <a:lstStyle/>
          <a:p>
            <a:pPr algn="just">
              <a:buNone/>
            </a:pPr>
            <a:r>
              <a:rPr lang="it-IT" dirty="0" smtClean="0"/>
              <a:t>La grazia ci volge verso Dio, e noi solamente acconsentiamo, con la nostra volontà, a questa conversione. In ciò consiste l’essenza della preghiera, che è già un’opera buona e vera: </a:t>
            </a:r>
            <a:r>
              <a:rPr lang="it-IT" dirty="0" smtClean="0">
                <a:solidFill>
                  <a:srgbClr val="FF0000"/>
                </a:solidFill>
              </a:rPr>
              <a:t>in essa noi agiamo in Dio, e Dio opera in noi</a:t>
            </a:r>
            <a:r>
              <a:rPr lang="it-IT" dirty="0" smtClean="0"/>
              <a:t>.  Questo è già il principio di una nuova vita spirituale.</a:t>
            </a:r>
          </a:p>
          <a:p>
            <a:pPr>
              <a:buNone/>
            </a:pPr>
            <a:endParaRPr lang="it-IT" dirty="0" smtClean="0"/>
          </a:p>
          <a:p>
            <a:pPr algn="r">
              <a:buNone/>
            </a:pPr>
            <a:r>
              <a:rPr lang="it-IT" sz="2000" dirty="0" smtClean="0"/>
              <a:t>Vladimir </a:t>
            </a:r>
            <a:r>
              <a:rPr lang="it-IT" sz="2000" dirty="0" err="1" smtClean="0"/>
              <a:t>Solov</a:t>
            </a:r>
            <a:r>
              <a:rPr lang="it-IT" sz="2000" dirty="0" smtClean="0"/>
              <a:t>’</a:t>
            </a:r>
            <a:r>
              <a:rPr lang="it-IT" sz="2000" dirty="0" err="1" smtClean="0"/>
              <a:t>ëv</a:t>
            </a:r>
            <a:r>
              <a:rPr lang="it-IT" sz="2000" dirty="0" smtClean="0"/>
              <a:t>, </a:t>
            </a:r>
            <a:r>
              <a:rPr lang="it-IT" sz="2000" i="1" dirty="0" smtClean="0"/>
              <a:t>I fondamenti spirituali della vita</a:t>
            </a:r>
            <a:endParaRPr lang="it-IT" sz="2000" i="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B050"/>
                </a:solidFill>
              </a:rPr>
              <a:t>Che cosa vuol dire pregare?</a:t>
            </a:r>
            <a:endParaRPr lang="it-IT" b="1" dirty="0">
              <a:solidFill>
                <a:srgbClr val="00B050"/>
              </a:solidFill>
            </a:endParaRPr>
          </a:p>
        </p:txBody>
      </p:sp>
      <p:sp>
        <p:nvSpPr>
          <p:cNvPr id="3" name="Segnaposto contenuto 2"/>
          <p:cNvSpPr>
            <a:spLocks noGrp="1"/>
          </p:cNvSpPr>
          <p:nvPr>
            <p:ph idx="1"/>
          </p:nvPr>
        </p:nvSpPr>
        <p:spPr/>
        <p:txBody>
          <a:bodyPr/>
          <a:lstStyle/>
          <a:p>
            <a:pPr marL="514350" indent="-514350">
              <a:buAutoNum type="arabicParenR"/>
            </a:pPr>
            <a:r>
              <a:rPr lang="it-IT" b="1" dirty="0" smtClean="0"/>
              <a:t>La preghiera è stabilire un rapporto interpersonale amoroso tra noi e Dio</a:t>
            </a:r>
          </a:p>
          <a:p>
            <a:pPr marL="514350" indent="-514350">
              <a:buNone/>
            </a:pPr>
            <a:endParaRPr lang="it-IT" dirty="0" smtClean="0"/>
          </a:p>
          <a:p>
            <a:pPr marL="514350" indent="-514350">
              <a:buNone/>
            </a:pPr>
            <a:r>
              <a:rPr lang="it-IT" dirty="0" smtClean="0"/>
              <a:t>Dialogo tra due persone vive e vere. </a:t>
            </a:r>
          </a:p>
          <a:p>
            <a:pPr marL="514350" indent="-514350">
              <a:buNone/>
            </a:pPr>
            <a:endParaRPr lang="it-IT" dirty="0" smtClean="0"/>
          </a:p>
          <a:p>
            <a:pPr marL="514350" indent="-514350">
              <a:buNone/>
            </a:pPr>
            <a:r>
              <a:rPr lang="it-IT" dirty="0" smtClean="0"/>
              <a:t>Capacità di generare amicizia, affettività, reciprocità.</a:t>
            </a:r>
            <a:endParaRPr lang="it-IT"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it-IT" b="1" dirty="0" smtClean="0"/>
              <a:t>2) Nel rapporto di amicizia, Dio prende sempre l’iniziativa</a:t>
            </a:r>
          </a:p>
          <a:p>
            <a:pPr>
              <a:buNone/>
            </a:pPr>
            <a:endParaRPr lang="it-IT" dirty="0" smtClean="0"/>
          </a:p>
          <a:p>
            <a:pPr>
              <a:buNone/>
            </a:pPr>
            <a:r>
              <a:rPr lang="it-IT" dirty="0" smtClean="0"/>
              <a:t>Il punto di partenza è la libera e gratuita donazione di Dio che semina nell’uomo la sete della sua presenza.</a:t>
            </a:r>
            <a:endParaRPr lang="it-IT"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it-IT" b="1" dirty="0" smtClean="0"/>
              <a:t>3) La preghiera è dare la parola a Dio</a:t>
            </a:r>
          </a:p>
          <a:p>
            <a:pPr>
              <a:buNone/>
            </a:pPr>
            <a:endParaRPr lang="it-IT" dirty="0" smtClean="0"/>
          </a:p>
          <a:p>
            <a:pPr>
              <a:buNone/>
            </a:pPr>
            <a:r>
              <a:rPr lang="it-IT" dirty="0" smtClean="0"/>
              <a:t>Accettare e dar spazio in se stessi alla presenza dell’altro fino ad esserne dimora.</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rmAutofit fontScale="90000"/>
          </a:bodyPr>
          <a:lstStyle/>
          <a:p>
            <a:r>
              <a:rPr lang="it-IT" dirty="0" smtClean="0">
                <a:solidFill>
                  <a:srgbClr val="FF0000"/>
                </a:solidFill>
              </a:rPr>
              <a:t>Esempi</a:t>
            </a:r>
            <a:endParaRPr lang="it-IT" dirty="0">
              <a:solidFill>
                <a:srgbClr val="FF0000"/>
              </a:solidFill>
            </a:endParaRPr>
          </a:p>
        </p:txBody>
      </p:sp>
      <p:sp>
        <p:nvSpPr>
          <p:cNvPr id="3" name="Segnaposto contenuto 2"/>
          <p:cNvSpPr>
            <a:spLocks noGrp="1"/>
          </p:cNvSpPr>
          <p:nvPr>
            <p:ph idx="1"/>
          </p:nvPr>
        </p:nvSpPr>
        <p:spPr>
          <a:xfrm>
            <a:off x="0" y="908720"/>
            <a:ext cx="9144000" cy="5760640"/>
          </a:xfrm>
        </p:spPr>
        <p:txBody>
          <a:bodyPr>
            <a:normAutofit fontScale="85000" lnSpcReduction="20000"/>
          </a:bodyPr>
          <a:lstStyle/>
          <a:p>
            <a:pPr>
              <a:buNone/>
            </a:pPr>
            <a:r>
              <a:rPr lang="it-IT" i="1" dirty="0" smtClean="0">
                <a:solidFill>
                  <a:srgbClr val="00B050"/>
                </a:solidFill>
              </a:rPr>
              <a:t>Area mesopotamica</a:t>
            </a:r>
          </a:p>
          <a:p>
            <a:pPr>
              <a:buNone/>
            </a:pPr>
            <a:endParaRPr lang="it-IT" dirty="0" smtClean="0"/>
          </a:p>
          <a:p>
            <a:pPr>
              <a:buNone/>
            </a:pPr>
            <a:r>
              <a:rPr lang="it-IT" dirty="0" smtClean="0"/>
              <a:t>Abbi pietà di me o </a:t>
            </a:r>
            <a:r>
              <a:rPr lang="it-IT" dirty="0" err="1" smtClean="0"/>
              <a:t>Ishtar</a:t>
            </a:r>
            <a:r>
              <a:rPr lang="it-IT" dirty="0" smtClean="0"/>
              <a:t>, ordina prosperità; </a:t>
            </a:r>
          </a:p>
          <a:p>
            <a:pPr>
              <a:buNone/>
            </a:pPr>
            <a:r>
              <a:rPr lang="it-IT" dirty="0" smtClean="0"/>
              <a:t>guardami benigna, accogli la mia preghiera. </a:t>
            </a:r>
          </a:p>
          <a:p>
            <a:pPr>
              <a:buNone/>
            </a:pPr>
            <a:r>
              <a:rPr lang="it-IT" dirty="0" smtClean="0"/>
              <a:t>Se seguo i tuoi passi, sia fermo il mio cammino; </a:t>
            </a:r>
          </a:p>
          <a:p>
            <a:pPr>
              <a:buNone/>
            </a:pPr>
            <a:r>
              <a:rPr lang="it-IT" dirty="0" smtClean="0"/>
              <a:t>se afferro le tue redini, </a:t>
            </a:r>
          </a:p>
          <a:p>
            <a:pPr>
              <a:buNone/>
            </a:pPr>
            <a:r>
              <a:rPr lang="it-IT" dirty="0" smtClean="0"/>
              <a:t>possa io possedere letizia di cuore, </a:t>
            </a:r>
          </a:p>
          <a:p>
            <a:pPr>
              <a:buNone/>
            </a:pPr>
            <a:r>
              <a:rPr lang="it-IT" dirty="0" smtClean="0"/>
              <a:t>se porto il tuo giogo, concedimi pace; </a:t>
            </a:r>
          </a:p>
          <a:p>
            <a:pPr>
              <a:buNone/>
            </a:pPr>
            <a:r>
              <a:rPr lang="it-IT" dirty="0" smtClean="0"/>
              <a:t>Se onoro il tuo capo, mi venga la riconciliazione. </a:t>
            </a:r>
          </a:p>
          <a:p>
            <a:pPr>
              <a:buNone/>
            </a:pPr>
            <a:r>
              <a:rPr lang="it-IT" dirty="0" smtClean="0"/>
              <a:t>Se considero il tuo splendore, possa ottenere</a:t>
            </a:r>
          </a:p>
          <a:p>
            <a:pPr>
              <a:buNone/>
            </a:pPr>
            <a:r>
              <a:rPr lang="it-IT" dirty="0" smtClean="0"/>
              <a:t>ascolto e grazia; se ricerco il tuo </a:t>
            </a:r>
          </a:p>
          <a:p>
            <a:pPr>
              <a:buNone/>
            </a:pPr>
            <a:r>
              <a:rPr lang="it-IT" dirty="0" smtClean="0"/>
              <a:t>splendore, brilli la mia faccia, </a:t>
            </a:r>
          </a:p>
          <a:p>
            <a:pPr>
              <a:buNone/>
            </a:pPr>
            <a:r>
              <a:rPr lang="it-IT" dirty="0" smtClean="0"/>
              <a:t>se mi rivolgo alla tua maestà, sia a me vita e benessere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it-IT" b="1" dirty="0" smtClean="0"/>
              <a:t>4) Scoprire la nostra intimità vera</a:t>
            </a:r>
          </a:p>
          <a:p>
            <a:pPr>
              <a:buNone/>
            </a:pPr>
            <a:endParaRPr lang="it-IT" dirty="0" smtClean="0"/>
          </a:p>
          <a:p>
            <a:pPr>
              <a:buNone/>
            </a:pPr>
            <a:r>
              <a:rPr lang="it-IT" dirty="0" smtClean="0"/>
              <a:t>Dio mi vede e mi insegna a vedermi come sono.</a:t>
            </a:r>
            <a:endParaRPr lang="it-IT"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it-IT" b="1" dirty="0" smtClean="0"/>
              <a:t>5) Entrare nel mistero dell’amore trinitario</a:t>
            </a:r>
          </a:p>
          <a:p>
            <a:pPr>
              <a:buNone/>
            </a:pPr>
            <a:endParaRPr lang="it-IT" dirty="0" smtClean="0"/>
          </a:p>
          <a:p>
            <a:pPr>
              <a:buNone/>
            </a:pPr>
            <a:endParaRPr lang="it-IT" dirty="0" smtClean="0"/>
          </a:p>
          <a:p>
            <a:pPr>
              <a:buNone/>
            </a:pPr>
            <a:r>
              <a:rPr lang="it-IT" dirty="0" smtClean="0"/>
              <a:t>Stare in Dio Padre, nello Spirito, per il Figlio. </a:t>
            </a:r>
            <a:endParaRPr lang="it-IT"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B050"/>
                </a:solidFill>
              </a:rPr>
              <a:t>Cosa si prega?</a:t>
            </a:r>
            <a:endParaRPr lang="it-IT" b="1" dirty="0">
              <a:solidFill>
                <a:srgbClr val="00B050"/>
              </a:solidFill>
            </a:endParaRPr>
          </a:p>
        </p:txBody>
      </p:sp>
      <p:sp>
        <p:nvSpPr>
          <p:cNvPr id="3" name="Segnaposto contenuto 2"/>
          <p:cNvSpPr>
            <a:spLocks noGrp="1"/>
          </p:cNvSpPr>
          <p:nvPr>
            <p:ph idx="1"/>
          </p:nvPr>
        </p:nvSpPr>
        <p:spPr/>
        <p:txBody>
          <a:bodyPr/>
          <a:lstStyle/>
          <a:p>
            <a:pPr marL="514350" indent="-514350">
              <a:buAutoNum type="arabicParenR"/>
            </a:pPr>
            <a:r>
              <a:rPr lang="it-IT" b="1" dirty="0" smtClean="0"/>
              <a:t>Si prega la propria vita</a:t>
            </a:r>
          </a:p>
          <a:p>
            <a:pPr marL="514350" indent="-514350">
              <a:buNone/>
            </a:pPr>
            <a:endParaRPr lang="it-IT" dirty="0" smtClean="0"/>
          </a:p>
          <a:p>
            <a:pPr marL="514350" indent="-514350">
              <a:buNone/>
            </a:pPr>
            <a:r>
              <a:rPr lang="it-IT" dirty="0" smtClean="0"/>
              <a:t>Chi prega è capace di leggere la propria storia, per quanto insignificante, assurda o contraddittoria possa sembrare, come una rivelazione dell’amore di Dio dentro le coordinate della propria esistenza.</a:t>
            </a:r>
            <a:endParaRPr lang="it-IT"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it-IT" b="1" dirty="0" smtClean="0"/>
              <a:t>2) Si prega la vita degli altri</a:t>
            </a:r>
          </a:p>
          <a:p>
            <a:pPr>
              <a:buNone/>
            </a:pPr>
            <a:endParaRPr lang="it-IT" dirty="0" smtClean="0"/>
          </a:p>
          <a:p>
            <a:pPr>
              <a:buNone/>
            </a:pPr>
            <a:r>
              <a:rPr lang="it-IT" dirty="0" smtClean="0"/>
              <a:t>L’esperienza radicale dell’amore gratuito fa dell’orante un uomo per gli altri.</a:t>
            </a:r>
            <a:endParaRPr lang="it-IT"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B050"/>
                </a:solidFill>
              </a:rPr>
              <a:t>Perché pregare?</a:t>
            </a:r>
            <a:endParaRPr lang="it-IT" b="1" dirty="0">
              <a:solidFill>
                <a:srgbClr val="00B050"/>
              </a:solidFill>
            </a:endParaRPr>
          </a:p>
        </p:txBody>
      </p:sp>
      <p:sp>
        <p:nvSpPr>
          <p:cNvPr id="3" name="Segnaposto contenuto 2"/>
          <p:cNvSpPr>
            <a:spLocks noGrp="1"/>
          </p:cNvSpPr>
          <p:nvPr>
            <p:ph idx="1"/>
          </p:nvPr>
        </p:nvSpPr>
        <p:spPr/>
        <p:txBody>
          <a:bodyPr/>
          <a:lstStyle/>
          <a:p>
            <a:pPr marL="514350" indent="-514350">
              <a:buAutoNum type="arabicParenR"/>
            </a:pPr>
            <a:r>
              <a:rPr lang="it-IT" b="1" dirty="0" smtClean="0"/>
              <a:t>Per trasformare tutte le realtà della vita dell’uomo</a:t>
            </a:r>
          </a:p>
          <a:p>
            <a:pPr marL="514350" indent="-514350">
              <a:buNone/>
            </a:pPr>
            <a:endParaRPr lang="it-IT" dirty="0" smtClean="0"/>
          </a:p>
          <a:p>
            <a:pPr marL="514350" indent="-514350">
              <a:buNone/>
            </a:pPr>
            <a:endParaRPr lang="it-IT" dirty="0" smtClean="0"/>
          </a:p>
          <a:p>
            <a:pPr marL="514350" indent="-514350">
              <a:buNone/>
            </a:pPr>
            <a:r>
              <a:rPr lang="it-IT" b="1" dirty="0" smtClean="0"/>
              <a:t>2) Per entrare in comunione di amore con Dio e con gli altri</a:t>
            </a:r>
            <a:endParaRPr lang="it-IT"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B050"/>
                </a:solidFill>
              </a:rPr>
              <a:t>Come si prega?</a:t>
            </a:r>
            <a:endParaRPr lang="it-IT" b="1" dirty="0">
              <a:solidFill>
                <a:srgbClr val="00B050"/>
              </a:solidFill>
            </a:endParaRPr>
          </a:p>
        </p:txBody>
      </p:sp>
      <p:sp>
        <p:nvSpPr>
          <p:cNvPr id="3" name="Segnaposto contenuto 2"/>
          <p:cNvSpPr>
            <a:spLocks noGrp="1"/>
          </p:cNvSpPr>
          <p:nvPr>
            <p:ph idx="1"/>
          </p:nvPr>
        </p:nvSpPr>
        <p:spPr>
          <a:xfrm>
            <a:off x="251520" y="1340768"/>
            <a:ext cx="8640960" cy="5328592"/>
          </a:xfrm>
        </p:spPr>
        <p:txBody>
          <a:bodyPr>
            <a:normAutofit lnSpcReduction="10000"/>
          </a:bodyPr>
          <a:lstStyle/>
          <a:p>
            <a:pPr>
              <a:buNone/>
            </a:pPr>
            <a:r>
              <a:rPr lang="it-IT" dirty="0" smtClean="0"/>
              <a:t>Quando pregate dite Padre nostro </a:t>
            </a:r>
            <a:r>
              <a:rPr lang="it-IT" sz="2000" i="1" dirty="0" smtClean="0"/>
              <a:t>(</a:t>
            </a:r>
            <a:r>
              <a:rPr lang="it-IT" sz="2000" i="1" dirty="0" err="1" smtClean="0"/>
              <a:t>Lc</a:t>
            </a:r>
            <a:r>
              <a:rPr lang="it-IT" sz="2000" i="1" dirty="0" smtClean="0"/>
              <a:t> 11,2-4)</a:t>
            </a:r>
          </a:p>
          <a:p>
            <a:pPr>
              <a:buNone/>
            </a:pPr>
            <a:r>
              <a:rPr lang="it-IT" dirty="0" smtClean="0"/>
              <a:t>Prima di pregare riconciliati e perdona il tuo fratello </a:t>
            </a:r>
            <a:r>
              <a:rPr lang="it-IT" sz="2000" i="1" dirty="0" smtClean="0"/>
              <a:t>(Mc 11,25; Mt 5,23-24)</a:t>
            </a:r>
          </a:p>
          <a:p>
            <a:pPr>
              <a:buNone/>
            </a:pPr>
            <a:r>
              <a:rPr lang="it-IT" dirty="0" smtClean="0"/>
              <a:t>Quando preghi ritirati nella tua stanza </a:t>
            </a:r>
            <a:r>
              <a:rPr lang="it-IT" sz="2000" i="1" dirty="0" smtClean="0"/>
              <a:t>(Mt 6,6)</a:t>
            </a:r>
          </a:p>
          <a:p>
            <a:pPr>
              <a:buNone/>
            </a:pPr>
            <a:r>
              <a:rPr lang="it-IT" dirty="0" smtClean="0"/>
              <a:t>Pregare con umiltà come il pubblicano </a:t>
            </a:r>
            <a:r>
              <a:rPr lang="it-IT" sz="2000" i="1" dirty="0" smtClean="0"/>
              <a:t>(</a:t>
            </a:r>
            <a:r>
              <a:rPr lang="it-IT" sz="2000" i="1" dirty="0" err="1" smtClean="0"/>
              <a:t>Lc</a:t>
            </a:r>
            <a:r>
              <a:rPr lang="it-IT" sz="2000" i="1" dirty="0" smtClean="0"/>
              <a:t> 18,9-13)</a:t>
            </a:r>
          </a:p>
          <a:p>
            <a:pPr>
              <a:buNone/>
            </a:pPr>
            <a:r>
              <a:rPr lang="it-IT" dirty="0" smtClean="0"/>
              <a:t>Pregare con fiducia e con fede </a:t>
            </a:r>
            <a:r>
              <a:rPr lang="it-IT" sz="2000" i="1" dirty="0" smtClean="0"/>
              <a:t>(Mt 6,7-9; 21,22)</a:t>
            </a:r>
          </a:p>
          <a:p>
            <a:pPr>
              <a:buNone/>
            </a:pPr>
            <a:r>
              <a:rPr lang="it-IT" dirty="0" smtClean="0"/>
              <a:t>Pregare sempre senza stancarsi </a:t>
            </a:r>
            <a:r>
              <a:rPr lang="it-IT" sz="2000" i="1" dirty="0" smtClean="0"/>
              <a:t>(</a:t>
            </a:r>
            <a:r>
              <a:rPr lang="it-IT" sz="2000" i="1" dirty="0" err="1" smtClean="0"/>
              <a:t>Lc</a:t>
            </a:r>
            <a:r>
              <a:rPr lang="it-IT" sz="2000" i="1" dirty="0" smtClean="0"/>
              <a:t> 18,1; 21,36)</a:t>
            </a:r>
          </a:p>
          <a:p>
            <a:pPr>
              <a:buNone/>
            </a:pPr>
            <a:r>
              <a:rPr lang="it-IT" dirty="0" smtClean="0"/>
              <a:t>Pregare insieme in unità con i fratelli </a:t>
            </a:r>
            <a:r>
              <a:rPr lang="it-IT" sz="2000" i="1" dirty="0" smtClean="0"/>
              <a:t>(Mt 18,19-20)</a:t>
            </a:r>
          </a:p>
          <a:p>
            <a:pPr>
              <a:buNone/>
            </a:pPr>
            <a:r>
              <a:rPr lang="it-IT" dirty="0" smtClean="0"/>
              <a:t>Chiedere al Padre nel nome di Gesù </a:t>
            </a:r>
            <a:r>
              <a:rPr lang="it-IT" sz="2000" i="1" dirty="0" smtClean="0"/>
              <a:t>(</a:t>
            </a:r>
            <a:r>
              <a:rPr lang="it-IT" sz="2000" i="1" dirty="0" err="1" smtClean="0"/>
              <a:t>Gv</a:t>
            </a:r>
            <a:r>
              <a:rPr lang="it-IT" sz="2000" i="1" dirty="0" smtClean="0"/>
              <a:t> 14,13-14; 15,16;</a:t>
            </a:r>
          </a:p>
          <a:p>
            <a:pPr>
              <a:buNone/>
            </a:pPr>
            <a:r>
              <a:rPr lang="it-IT" sz="2000" i="1" dirty="0" smtClean="0"/>
              <a:t>                                                                                                                           16,23-26)</a:t>
            </a:r>
            <a:endParaRPr lang="it-IT" sz="2000" i="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8000" b="1" dirty="0" smtClean="0">
                <a:solidFill>
                  <a:srgbClr val="FF0000"/>
                </a:solidFill>
              </a:rPr>
              <a:t>Tipi di preghiera</a:t>
            </a:r>
            <a:endParaRPr lang="it-IT" sz="8000" b="1" dirty="0">
              <a:solidFill>
                <a:srgbClr val="FF0000"/>
              </a:solidFill>
            </a:endParaRPr>
          </a:p>
        </p:txBody>
      </p:sp>
      <p:sp>
        <p:nvSpPr>
          <p:cNvPr id="3" name="Segnaposto contenuto 2"/>
          <p:cNvSpPr>
            <a:spLocks noGrp="1"/>
          </p:cNvSpPr>
          <p:nvPr>
            <p:ph idx="1"/>
          </p:nvPr>
        </p:nvSpPr>
        <p:spPr/>
        <p:txBody>
          <a:bodyPr/>
          <a:lstStyle/>
          <a:p>
            <a:pPr algn="ctr">
              <a:buNone/>
            </a:pPr>
            <a:r>
              <a:rPr lang="it-IT" b="1" dirty="0" smtClean="0"/>
              <a:t>Preghiera vocale </a:t>
            </a:r>
          </a:p>
          <a:p>
            <a:pPr>
              <a:buNone/>
            </a:pPr>
            <a:r>
              <a:rPr lang="it-IT" dirty="0" smtClean="0"/>
              <a:t>È una componente indispensabile della vita cristiana.</a:t>
            </a:r>
          </a:p>
          <a:p>
            <a:pPr>
              <a:buNone/>
            </a:pPr>
            <a:r>
              <a:rPr lang="it-IT" dirty="0" smtClean="0"/>
              <a:t>Risponde alla naturale esigenza di tradurre esteriormente i nostri sentimenti.</a:t>
            </a:r>
          </a:p>
          <a:p>
            <a:pPr>
              <a:buNone/>
            </a:pPr>
            <a:r>
              <a:rPr lang="it-IT" dirty="0" smtClean="0"/>
              <a:t>Può o meno usare una formula già stabilita.</a:t>
            </a:r>
          </a:p>
          <a:p>
            <a:pPr>
              <a:buNone/>
            </a:pPr>
            <a:r>
              <a:rPr lang="it-IT" dirty="0" smtClean="0"/>
              <a:t>Cerchiamo di intendere ciò che diciamo.</a:t>
            </a:r>
          </a:p>
          <a:p>
            <a:pPr>
              <a:buNone/>
            </a:pPr>
            <a:endParaRPr lang="it-IT"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it-IT" b="1" dirty="0" smtClean="0"/>
              <a:t>Preghiera mentale</a:t>
            </a:r>
          </a:p>
          <a:p>
            <a:pPr>
              <a:buNone/>
            </a:pPr>
            <a:endParaRPr lang="it-IT" dirty="0" smtClean="0"/>
          </a:p>
          <a:p>
            <a:pPr>
              <a:buNone/>
            </a:pPr>
            <a:r>
              <a:rPr lang="it-IT" dirty="0" smtClean="0"/>
              <a:t>Non è legata ad una formula fissa, è più simile ad una conversazione. Cerchiamo di dire ciò che intendiamo.</a:t>
            </a:r>
          </a:p>
          <a:p>
            <a:pPr>
              <a:buNone/>
            </a:pPr>
            <a:endParaRPr lang="it-IT"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it-IT" b="1" dirty="0" smtClean="0"/>
              <a:t>Preghiera discorsiva</a:t>
            </a:r>
          </a:p>
          <a:p>
            <a:pPr>
              <a:buNone/>
            </a:pPr>
            <a:r>
              <a:rPr lang="it-IT" dirty="0" smtClean="0"/>
              <a:t>Predomina l’influsso della ragione. Discutiamo di qualcosa con Dio.</a:t>
            </a:r>
          </a:p>
          <a:p>
            <a:pPr>
              <a:buNone/>
            </a:pPr>
            <a:endParaRPr lang="it-IT" dirty="0" smtClean="0"/>
          </a:p>
          <a:p>
            <a:pPr>
              <a:buNone/>
            </a:pPr>
            <a:r>
              <a:rPr lang="it-IT" b="1" dirty="0" smtClean="0"/>
              <a:t>Preghiera affettiva</a:t>
            </a:r>
          </a:p>
          <a:p>
            <a:pPr>
              <a:buNone/>
            </a:pPr>
            <a:r>
              <a:rPr lang="it-IT" b="1" dirty="0" smtClean="0"/>
              <a:t> </a:t>
            </a:r>
            <a:r>
              <a:rPr lang="it-IT" dirty="0" smtClean="0"/>
              <a:t>Predomina il sentimento e l’espressione affettiva: fiducia, abbandono, gratitudine, </a:t>
            </a:r>
            <a:r>
              <a:rPr lang="it-IT" dirty="0" err="1" smtClean="0"/>
              <a:t>amore…</a:t>
            </a:r>
            <a:endParaRPr lang="it-IT"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60648"/>
            <a:ext cx="8964488" cy="6597352"/>
          </a:xfrm>
        </p:spPr>
        <p:txBody>
          <a:bodyPr/>
          <a:lstStyle/>
          <a:p>
            <a:pPr>
              <a:buNone/>
            </a:pPr>
            <a:r>
              <a:rPr lang="it-IT" b="1" dirty="0" smtClean="0"/>
              <a:t>Preghiera di intercessione</a:t>
            </a:r>
          </a:p>
          <a:p>
            <a:pPr>
              <a:buNone/>
            </a:pPr>
            <a:r>
              <a:rPr lang="it-IT" dirty="0" smtClean="0"/>
              <a:t>Intercedere, chiedere in favore di un altro, è la prerogativa di un cuore in sintonia con la misericordia di Dio. Nel tempo della Chiesa, l’intercessione cristiana partecipa a quella di Cristo: è espressione della comunione dei santi.</a:t>
            </a:r>
          </a:p>
          <a:p>
            <a:pPr>
              <a:buNone/>
            </a:pPr>
            <a:endParaRPr lang="it-IT" dirty="0" smtClean="0"/>
          </a:p>
          <a:p>
            <a:pPr>
              <a:buNone/>
            </a:pPr>
            <a:r>
              <a:rPr lang="it-IT" b="1" dirty="0" smtClean="0"/>
              <a:t>Preghiera di ringraziamento</a:t>
            </a:r>
            <a:r>
              <a:rPr lang="it-IT" dirty="0" smtClean="0"/>
              <a:t>. Ogni avvenimento e ogni necessità può divenire motivo di ringraziamento. “In ogni cosa rendete grazie” </a:t>
            </a:r>
            <a:r>
              <a:rPr lang="it-IT" sz="1800" dirty="0" smtClean="0"/>
              <a:t>1Ts 5,18.</a:t>
            </a:r>
          </a:p>
          <a:p>
            <a:pPr>
              <a:buNone/>
            </a:pP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5721499"/>
          </a:xfrm>
        </p:spPr>
        <p:txBody>
          <a:bodyPr/>
          <a:lstStyle/>
          <a:p>
            <a:pPr>
              <a:buNone/>
            </a:pPr>
            <a:r>
              <a:rPr lang="it-IT" i="1" dirty="0" smtClean="0">
                <a:solidFill>
                  <a:srgbClr val="00B050"/>
                </a:solidFill>
              </a:rPr>
              <a:t>Antico Egitto</a:t>
            </a:r>
          </a:p>
          <a:p>
            <a:pPr>
              <a:buNone/>
            </a:pPr>
            <a:endParaRPr lang="it-IT" dirty="0" smtClean="0"/>
          </a:p>
          <a:p>
            <a:pPr>
              <a:buNone/>
            </a:pPr>
            <a:r>
              <a:rPr lang="it-IT" dirty="0" smtClean="0"/>
              <a:t>Tu sei quello che ha creato l’erba per il bestiame</a:t>
            </a:r>
          </a:p>
          <a:p>
            <a:pPr>
              <a:buNone/>
            </a:pPr>
            <a:r>
              <a:rPr lang="it-IT" dirty="0" smtClean="0"/>
              <a:t>e l’albero da frutta per gli uomini;</a:t>
            </a:r>
          </a:p>
          <a:p>
            <a:pPr>
              <a:buNone/>
            </a:pPr>
            <a:r>
              <a:rPr lang="it-IT" dirty="0" smtClean="0"/>
              <a:t>Colui che fa sì che vivano i pesci nella corrente</a:t>
            </a:r>
          </a:p>
          <a:p>
            <a:pPr>
              <a:buNone/>
            </a:pPr>
            <a:r>
              <a:rPr lang="it-IT" dirty="0" smtClean="0"/>
              <a:t>e gli uccelli nel cielo;</a:t>
            </a:r>
          </a:p>
          <a:p>
            <a:pPr>
              <a:buNone/>
            </a:pPr>
            <a:r>
              <a:rPr lang="it-IT" dirty="0" smtClean="0"/>
              <a:t>Colui che dà respiro nell’uovo e che nutre il figlio del </a:t>
            </a:r>
            <a:r>
              <a:rPr lang="it-IT" dirty="0" err="1" smtClean="0"/>
              <a:t>verme…</a:t>
            </a:r>
            <a:endParaRPr lang="it-IT" dirty="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688632"/>
          </a:xfrm>
        </p:spPr>
        <p:txBody>
          <a:bodyPr>
            <a:normAutofit lnSpcReduction="10000"/>
          </a:bodyPr>
          <a:lstStyle/>
          <a:p>
            <a:pPr>
              <a:buNone/>
            </a:pPr>
            <a:r>
              <a:rPr lang="it-IT" b="1" dirty="0" smtClean="0"/>
              <a:t>Preghiera di domanda. </a:t>
            </a:r>
            <a:r>
              <a:rPr lang="it-IT" dirty="0" smtClean="0"/>
              <a:t>In quanto creature, non siamo noi il nostro principio, né siamo padroni delle avversità, né siamo il nostro ultimo fine; anzi, per di più, essendo peccatori, noi, come cristiani, sappiamo che ci allontaniamo dal Padre.</a:t>
            </a:r>
            <a:endParaRPr lang="it-IT" b="1" dirty="0" smtClean="0"/>
          </a:p>
          <a:p>
            <a:pPr>
              <a:buNone/>
            </a:pPr>
            <a:endParaRPr lang="it-IT" b="1" dirty="0" smtClean="0"/>
          </a:p>
          <a:p>
            <a:pPr>
              <a:buNone/>
            </a:pPr>
            <a:endParaRPr lang="it-IT" b="1" dirty="0" smtClean="0"/>
          </a:p>
          <a:p>
            <a:pPr>
              <a:buNone/>
            </a:pPr>
            <a:r>
              <a:rPr lang="it-IT" b="1" dirty="0" smtClean="0"/>
              <a:t>Preghiera di lode</a:t>
            </a:r>
            <a:r>
              <a:rPr lang="it-IT" dirty="0" smtClean="0"/>
              <a:t>. Riconoscere che Dio è Dio! È partecipazione alla beatitudine dei cuori puri, che amano dio nella fede prima di vederlo nella gloria.</a:t>
            </a:r>
            <a:endParaRPr lang="it-IT"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361459"/>
          </a:xfrm>
        </p:spPr>
        <p:txBody>
          <a:bodyPr/>
          <a:lstStyle/>
          <a:p>
            <a:pPr>
              <a:buNone/>
            </a:pPr>
            <a:endParaRPr lang="it-IT" b="1" dirty="0" smtClean="0"/>
          </a:p>
          <a:p>
            <a:pPr>
              <a:buNone/>
            </a:pPr>
            <a:r>
              <a:rPr lang="it-IT" b="1" dirty="0" smtClean="0"/>
              <a:t>Lectio divina</a:t>
            </a:r>
          </a:p>
          <a:p>
            <a:pPr>
              <a:buNone/>
            </a:pPr>
            <a:r>
              <a:rPr lang="it-IT" b="1" dirty="0" smtClean="0"/>
              <a:t>      </a:t>
            </a:r>
            <a:r>
              <a:rPr lang="it-IT" dirty="0" smtClean="0"/>
              <a:t>                  </a:t>
            </a:r>
          </a:p>
          <a:p>
            <a:pPr>
              <a:buNone/>
            </a:pPr>
            <a:endParaRPr lang="it-IT" b="1" dirty="0" smtClean="0"/>
          </a:p>
          <a:p>
            <a:pPr>
              <a:buNone/>
            </a:pPr>
            <a:r>
              <a:rPr lang="it-IT" b="1" dirty="0" smtClean="0"/>
              <a:t>Adorazione</a:t>
            </a:r>
          </a:p>
          <a:p>
            <a:pPr>
              <a:buNone/>
            </a:pPr>
            <a:endParaRPr lang="it-IT" b="1" dirty="0" smtClean="0"/>
          </a:p>
          <a:p>
            <a:pPr>
              <a:buNone/>
            </a:pPr>
            <a:endParaRPr lang="it-IT" b="1" dirty="0" smtClean="0"/>
          </a:p>
          <a:p>
            <a:pPr>
              <a:buNone/>
            </a:pPr>
            <a:r>
              <a:rPr lang="it-IT" b="1" dirty="0" smtClean="0"/>
              <a:t>Esercizi di pietà</a:t>
            </a:r>
            <a:endParaRPr lang="it-IT" b="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5721499"/>
          </a:xfrm>
        </p:spPr>
        <p:txBody>
          <a:bodyPr/>
          <a:lstStyle/>
          <a:p>
            <a:pPr algn="ctr">
              <a:buNone/>
            </a:pPr>
            <a:r>
              <a:rPr lang="it-IT" b="1" dirty="0" smtClean="0"/>
              <a:t>Meditazione</a:t>
            </a:r>
            <a:r>
              <a:rPr lang="it-IT" dirty="0" smtClean="0"/>
              <a:t> </a:t>
            </a:r>
          </a:p>
          <a:p>
            <a:pPr>
              <a:buNone/>
            </a:pPr>
            <a:r>
              <a:rPr lang="it-IT" dirty="0" smtClean="0"/>
              <a:t>Prendiamo in considerazione gli aspetti diversi della presenza e dell’attività di Dio e della vita cristiana.</a:t>
            </a:r>
          </a:p>
          <a:p>
            <a:pPr>
              <a:buNone/>
            </a:pPr>
            <a:r>
              <a:rPr lang="it-IT" dirty="0" smtClean="0"/>
              <a:t>Ci si può aiutare con la Scrittura o con un libro.</a:t>
            </a:r>
          </a:p>
          <a:p>
            <a:pPr>
              <a:buNone/>
            </a:pPr>
            <a:r>
              <a:rPr lang="it-IT" dirty="0" smtClean="0"/>
              <a:t>I metodi sono tanti.</a:t>
            </a:r>
          </a:p>
          <a:p>
            <a:pPr>
              <a:buNone/>
            </a:pPr>
            <a:r>
              <a:rPr lang="it-IT" dirty="0" smtClean="0"/>
              <a:t>Mette in azione il pensiero, l’immaginazione, l’emozione e il desiderio.</a:t>
            </a:r>
          </a:p>
          <a:p>
            <a:pPr>
              <a:buNone/>
            </a:pPr>
            <a:endParaRPr lang="it-IT" dirty="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60648"/>
            <a:ext cx="8784976" cy="6336704"/>
          </a:xfrm>
        </p:spPr>
        <p:txBody>
          <a:bodyPr>
            <a:normAutofit/>
          </a:bodyPr>
          <a:lstStyle/>
          <a:p>
            <a:pPr>
              <a:buNone/>
            </a:pPr>
            <a:r>
              <a:rPr lang="it-IT" dirty="0" smtClean="0"/>
              <a:t>Ha due funzioni:</a:t>
            </a:r>
          </a:p>
          <a:p>
            <a:pPr>
              <a:buFontTx/>
              <a:buChar char="-"/>
            </a:pPr>
            <a:r>
              <a:rPr lang="it-IT" dirty="0" smtClean="0"/>
              <a:t>Controllo sulla mente, sulla memoria e sulla volontà per raccogliersi e sottrarsi dalle cose esteriori</a:t>
            </a:r>
          </a:p>
          <a:p>
            <a:pPr>
              <a:buFontTx/>
              <a:buChar char="-"/>
            </a:pPr>
            <a:r>
              <a:rPr lang="it-IT" dirty="0" smtClean="0"/>
              <a:t>Insegna a prendere coscienza della presenza di Dio</a:t>
            </a:r>
          </a:p>
          <a:p>
            <a:pPr>
              <a:buNone/>
            </a:pPr>
            <a:r>
              <a:rPr lang="it-IT" dirty="0" smtClean="0"/>
              <a:t>Vero scopo della meditazione: insegnare all’uomo a liberarsi dalle cose create e dalle preoccupazioni temporali, in cui egli trova solo confusione e dolore, e a entrare in </a:t>
            </a:r>
            <a:r>
              <a:rPr lang="it-IT" b="1" dirty="0" smtClean="0"/>
              <a:t>consapevole e amoroso contatto con Dio.</a:t>
            </a:r>
          </a:p>
          <a:p>
            <a:pPr algn="r">
              <a:buNone/>
            </a:pPr>
            <a:r>
              <a:rPr lang="it-IT" i="1" dirty="0" smtClean="0"/>
              <a:t>Thomas </a:t>
            </a:r>
            <a:r>
              <a:rPr lang="it-IT" i="1" dirty="0" err="1" smtClean="0"/>
              <a:t>Merton</a:t>
            </a:r>
            <a:endParaRPr lang="it-IT" i="1" dirty="0" smtClean="0"/>
          </a:p>
          <a:p>
            <a:pPr>
              <a:buNone/>
            </a:pPr>
            <a:endParaRPr lang="it-IT"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5865515"/>
          </a:xfrm>
        </p:spPr>
        <p:txBody>
          <a:bodyPr>
            <a:normAutofit fontScale="92500"/>
          </a:bodyPr>
          <a:lstStyle/>
          <a:p>
            <a:pPr algn="ctr">
              <a:buNone/>
            </a:pPr>
            <a:r>
              <a:rPr lang="it-IT" b="1" dirty="0" smtClean="0"/>
              <a:t>Contemplazione</a:t>
            </a:r>
          </a:p>
          <a:p>
            <a:pPr>
              <a:buNone/>
            </a:pPr>
            <a:r>
              <a:rPr lang="it-IT" dirty="0" smtClean="0"/>
              <a:t>È un dono, una grazia, è comunione con la Trinità.</a:t>
            </a:r>
          </a:p>
          <a:p>
            <a:pPr algn="ctr">
              <a:buNone/>
            </a:pPr>
            <a:r>
              <a:rPr lang="it-IT" dirty="0" smtClean="0"/>
              <a:t>“silenzioso amore” </a:t>
            </a:r>
            <a:r>
              <a:rPr lang="it-IT" sz="2200" i="1" dirty="0" smtClean="0"/>
              <a:t>Giovanni della Croce</a:t>
            </a:r>
          </a:p>
          <a:p>
            <a:pPr>
              <a:buNone/>
            </a:pPr>
            <a:r>
              <a:rPr lang="it-IT" dirty="0" smtClean="0"/>
              <a:t>Raccogliere il cuore, concentrare il nostro essere sotto l’azione dello Spirito Santo, abitare la dimora del Signore che siamo noi, ridestare la fede per entrare nella presenza di colui che ci attende, far cadere le nostre maschere e rivolgere il nostro cuore verso il Signore che ci ama, al fine di consegnarci a lui come un’offerta da purificare e da trasformare  </a:t>
            </a:r>
            <a:r>
              <a:rPr lang="it-IT" sz="2200" i="1" dirty="0" smtClean="0"/>
              <a:t>(</a:t>
            </a:r>
            <a:r>
              <a:rPr lang="it-IT" sz="2200" i="1" dirty="0" err="1" smtClean="0"/>
              <a:t>CCC</a:t>
            </a:r>
            <a:r>
              <a:rPr lang="it-IT" sz="2200" i="1" dirty="0" smtClean="0"/>
              <a:t> 2711) </a:t>
            </a:r>
          </a:p>
          <a:p>
            <a:pPr>
              <a:buNone/>
            </a:pPr>
            <a:endParaRPr lang="it-IT"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332656"/>
            <a:ext cx="8712968" cy="6264696"/>
          </a:xfrm>
        </p:spPr>
        <p:txBody>
          <a:bodyPr/>
          <a:lstStyle/>
          <a:p>
            <a:pPr>
              <a:buNone/>
            </a:pPr>
            <a:r>
              <a:rPr lang="it-IT" dirty="0" smtClean="0"/>
              <a:t>La preghiera contemplativa è un’attività spirituale profonda e semplificata, in cui mente e volontà riposano in una concentrazione unificata e semplice su Dio, rivolte a Lui, </a:t>
            </a:r>
            <a:r>
              <a:rPr lang="it-IT" dirty="0" err="1" smtClean="0"/>
              <a:t>intente</a:t>
            </a:r>
            <a:r>
              <a:rPr lang="it-IT" dirty="0" smtClean="0"/>
              <a:t> a Lui, assorte nella Sua luce, con un semplice sguardo che è perfetta adorazione perché dice silenziosamente a Dio che noi abbiamo lasciato ogni altra cosa e desideriamo lasciare anche noi stessi per amor Suo, che Egli solo è importante per noi, che Egli solo è il nostro desiderio e la nostra vita, che null’altro può darci gioia.</a:t>
            </a:r>
          </a:p>
          <a:p>
            <a:pPr algn="r">
              <a:buNone/>
            </a:pPr>
            <a:r>
              <a:rPr lang="it-IT" i="1" dirty="0" smtClean="0"/>
              <a:t>Thomas </a:t>
            </a:r>
            <a:r>
              <a:rPr lang="it-IT" i="1" dirty="0" err="1" smtClean="0"/>
              <a:t>Merton</a:t>
            </a:r>
            <a:endParaRPr lang="it-IT" i="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buNone/>
            </a:pPr>
            <a:r>
              <a:rPr lang="it-IT" sz="4000" b="1" dirty="0" smtClean="0"/>
              <a:t>Preghiera privata </a:t>
            </a:r>
          </a:p>
          <a:p>
            <a:pPr>
              <a:buNone/>
            </a:pPr>
            <a:endParaRPr lang="it-IT" sz="4000" b="1" dirty="0" smtClean="0"/>
          </a:p>
          <a:p>
            <a:pPr>
              <a:buNone/>
            </a:pPr>
            <a:endParaRPr lang="it-IT" sz="4000" b="1" dirty="0" smtClean="0"/>
          </a:p>
          <a:p>
            <a:pPr>
              <a:buNone/>
            </a:pPr>
            <a:endParaRPr lang="it-IT" sz="4000" b="1" dirty="0" smtClean="0"/>
          </a:p>
          <a:p>
            <a:pPr>
              <a:buNone/>
            </a:pPr>
            <a:r>
              <a:rPr lang="it-IT" sz="4000" b="1" dirty="0" smtClean="0"/>
              <a:t>                            Preghiera comunitaria</a:t>
            </a:r>
            <a:endParaRPr lang="it-IT" sz="4000" b="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2016224"/>
          </a:xfrm>
        </p:spPr>
        <p:style>
          <a:lnRef idx="2">
            <a:schemeClr val="accent2"/>
          </a:lnRef>
          <a:fillRef idx="1">
            <a:schemeClr val="lt1"/>
          </a:fillRef>
          <a:effectRef idx="0">
            <a:schemeClr val="accent2"/>
          </a:effectRef>
          <a:fontRef idx="minor">
            <a:schemeClr val="dk1"/>
          </a:fontRef>
        </p:style>
        <p:txBody>
          <a:bodyPr>
            <a:noAutofit/>
          </a:bodyPr>
          <a:lstStyle/>
          <a:p>
            <a:r>
              <a:rPr lang="it-IT" sz="6600" dirty="0" smtClean="0">
                <a:latin typeface="AR ESSENCE" pitchFamily="2" charset="0"/>
              </a:rPr>
              <a:t>La preghiera nel vissuto di santità</a:t>
            </a:r>
            <a:endParaRPr lang="it-IT" sz="6600" dirty="0">
              <a:latin typeface="AR ESSENCE" pitchFamily="2" charset="0"/>
            </a:endParaRPr>
          </a:p>
        </p:txBody>
      </p:sp>
      <p:pic>
        <p:nvPicPr>
          <p:cNvPr id="4" name="Segnaposto contenuto 3" descr="2.jpe"/>
          <p:cNvPicPr>
            <a:picLocks noGrp="1" noChangeAspect="1"/>
          </p:cNvPicPr>
          <p:nvPr>
            <p:ph idx="1"/>
          </p:nvPr>
        </p:nvPicPr>
        <p:blipFill>
          <a:blip r:embed="rId2" cstate="print"/>
          <a:stretch>
            <a:fillRect/>
          </a:stretch>
        </p:blipFill>
        <p:spPr>
          <a:xfrm>
            <a:off x="1547664" y="2780928"/>
            <a:ext cx="5832648" cy="3744416"/>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864096"/>
          </a:xfrm>
        </p:spPr>
        <p:txBody>
          <a:bodyPr/>
          <a:lstStyle/>
          <a:p>
            <a:r>
              <a:rPr lang="it-IT" b="1" dirty="0" smtClean="0">
                <a:solidFill>
                  <a:srgbClr val="FF0000"/>
                </a:solidFill>
              </a:rPr>
              <a:t>S. Teresa di Gesù </a:t>
            </a:r>
            <a:r>
              <a:rPr lang="it-IT" sz="2000" dirty="0" smtClean="0"/>
              <a:t>1515-1582</a:t>
            </a:r>
            <a:endParaRPr lang="it-IT" sz="2000" dirty="0"/>
          </a:p>
        </p:txBody>
      </p:sp>
      <p:sp>
        <p:nvSpPr>
          <p:cNvPr id="3" name="Segnaposto contenuto 2"/>
          <p:cNvSpPr>
            <a:spLocks noGrp="1"/>
          </p:cNvSpPr>
          <p:nvPr>
            <p:ph idx="1"/>
          </p:nvPr>
        </p:nvSpPr>
        <p:spPr>
          <a:xfrm>
            <a:off x="179512" y="1196752"/>
            <a:ext cx="8784976" cy="5472608"/>
          </a:xfrm>
        </p:spPr>
        <p:txBody>
          <a:bodyPr>
            <a:normAutofit fontScale="92500" lnSpcReduction="20000"/>
          </a:bodyPr>
          <a:lstStyle/>
          <a:p>
            <a:pPr algn="ctr">
              <a:buNone/>
            </a:pPr>
            <a:r>
              <a:rPr lang="it-IT" b="1" dirty="0" smtClean="0">
                <a:solidFill>
                  <a:srgbClr val="00B050"/>
                </a:solidFill>
              </a:rPr>
              <a:t>Orazione discorsiva (meditazione)</a:t>
            </a:r>
          </a:p>
          <a:p>
            <a:pPr algn="ctr">
              <a:buNone/>
            </a:pPr>
            <a:endParaRPr lang="it-IT" b="1" dirty="0" smtClean="0">
              <a:solidFill>
                <a:srgbClr val="00B050"/>
              </a:solidFill>
            </a:endParaRPr>
          </a:p>
          <a:p>
            <a:pPr>
              <a:buNone/>
            </a:pPr>
            <a:r>
              <a:rPr lang="it-IT" dirty="0" smtClean="0"/>
              <a:t>“Io chiamo meditazione un discorso fatto con </a:t>
            </a:r>
            <a:r>
              <a:rPr lang="it-IT" dirty="0" smtClean="0">
                <a:solidFill>
                  <a:srgbClr val="00B050"/>
                </a:solidFill>
              </a:rPr>
              <a:t>l’intelletto</a:t>
            </a:r>
            <a:r>
              <a:rPr lang="it-IT" dirty="0" smtClean="0"/>
              <a:t> nel modo seguente. Cominciamo col </a:t>
            </a:r>
            <a:r>
              <a:rPr lang="it-IT" dirty="0" smtClean="0">
                <a:solidFill>
                  <a:srgbClr val="00B050"/>
                </a:solidFill>
              </a:rPr>
              <a:t>pensare </a:t>
            </a:r>
            <a:r>
              <a:rPr lang="it-IT" dirty="0" smtClean="0"/>
              <a:t>alla grazia che Dio ci ha fatto nel darci il suo unico Figliuolo; poi percorriamo senza fermarci tutti i misteri della sua gloriosa esistenza; oppure cominciamo con l’orazione nell’orto, seguendo con </a:t>
            </a:r>
            <a:r>
              <a:rPr lang="it-IT" dirty="0" smtClean="0">
                <a:solidFill>
                  <a:srgbClr val="00B050"/>
                </a:solidFill>
              </a:rPr>
              <a:t>l’intelletto</a:t>
            </a:r>
            <a:r>
              <a:rPr lang="it-IT" dirty="0" smtClean="0"/>
              <a:t> nostro Signore fino alla sua crocifissione; ovvero prendiamo un passo della passione, per esempio la cattura, e percorriamo questo mistero </a:t>
            </a:r>
            <a:r>
              <a:rPr lang="it-IT" dirty="0" smtClean="0">
                <a:solidFill>
                  <a:srgbClr val="00B050"/>
                </a:solidFill>
              </a:rPr>
              <a:t>considerando</a:t>
            </a:r>
            <a:r>
              <a:rPr lang="it-IT" dirty="0" smtClean="0"/>
              <a:t> minutamente tutte le circostanze che possono fare impressione, come il tradimento di Giuda, la fuga degli apostoli e tutto il resto”. </a:t>
            </a:r>
            <a:r>
              <a:rPr lang="it-IT" sz="2200" dirty="0" smtClean="0"/>
              <a:t>6M 7,10</a:t>
            </a:r>
          </a:p>
          <a:p>
            <a:pPr>
              <a:buNone/>
            </a:pPr>
            <a:endParaRPr lang="it-IT"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404664"/>
            <a:ext cx="8712968" cy="6120680"/>
          </a:xfrm>
        </p:spPr>
        <p:txBody>
          <a:bodyPr>
            <a:normAutofit/>
          </a:bodyPr>
          <a:lstStyle/>
          <a:p>
            <a:pPr>
              <a:buFontTx/>
              <a:buChar char="-"/>
            </a:pPr>
            <a:r>
              <a:rPr lang="it-IT" b="1" dirty="0" smtClean="0">
                <a:solidFill>
                  <a:srgbClr val="00B050"/>
                </a:solidFill>
              </a:rPr>
              <a:t>Esercizio di intelligenza</a:t>
            </a:r>
          </a:p>
          <a:p>
            <a:pPr>
              <a:buNone/>
            </a:pPr>
            <a:r>
              <a:rPr lang="it-IT" dirty="0" smtClean="0"/>
              <a:t>“trarre da una cosa molte cose e molte idee” </a:t>
            </a:r>
            <a:r>
              <a:rPr lang="it-IT" sz="2000" dirty="0" smtClean="0"/>
              <a:t>V 13,11</a:t>
            </a:r>
          </a:p>
          <a:p>
            <a:pPr>
              <a:buNone/>
            </a:pPr>
            <a:r>
              <a:rPr lang="it-IT" dirty="0" smtClean="0"/>
              <a:t>“tutta la questione risieda nel pensiero” </a:t>
            </a:r>
            <a:r>
              <a:rPr lang="it-IT" sz="2000" dirty="0" smtClean="0"/>
              <a:t>F 5,2</a:t>
            </a:r>
          </a:p>
          <a:p>
            <a:pPr>
              <a:buNone/>
            </a:pPr>
            <a:r>
              <a:rPr lang="it-IT" dirty="0" smtClean="0"/>
              <a:t>Richiede intelligenza “attiva o sapiente” </a:t>
            </a:r>
            <a:r>
              <a:rPr lang="it-IT" sz="2000" dirty="0" smtClean="0"/>
              <a:t>V 13,12</a:t>
            </a:r>
            <a:r>
              <a:rPr lang="it-IT" dirty="0" smtClean="0"/>
              <a:t> e “intelligenza ordinata” </a:t>
            </a:r>
            <a:r>
              <a:rPr lang="it-IT" sz="2000" dirty="0" smtClean="0"/>
              <a:t>C 19,1</a:t>
            </a:r>
          </a:p>
          <a:p>
            <a:pPr>
              <a:buNone/>
            </a:pPr>
            <a:endParaRPr lang="it-IT" dirty="0" smtClean="0"/>
          </a:p>
          <a:p>
            <a:pPr>
              <a:buNone/>
            </a:pPr>
            <a:r>
              <a:rPr lang="it-IT" dirty="0" smtClean="0"/>
              <a:t>“esistono dei libri in cui vengono ripartiti, per ogni giorno della settimana, i misteri della vita e della passione del Signore, le meditazioni sul giudizio finale, sull’inferno, su tutto quello che dobbiamo a Dio” </a:t>
            </a:r>
            <a:r>
              <a:rPr lang="it-IT" sz="2000" dirty="0" smtClean="0"/>
              <a:t>C 29,1</a:t>
            </a:r>
            <a:endParaRPr lang="it-IT"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style>
          <a:lnRef idx="1">
            <a:schemeClr val="accent5"/>
          </a:lnRef>
          <a:fillRef idx="2">
            <a:schemeClr val="accent5"/>
          </a:fillRef>
          <a:effectRef idx="1">
            <a:schemeClr val="accent5"/>
          </a:effectRef>
          <a:fontRef idx="minor">
            <a:schemeClr val="dk1"/>
          </a:fontRef>
        </p:style>
        <p:txBody>
          <a:bodyPr/>
          <a:lstStyle/>
          <a:p>
            <a:pPr>
              <a:buNone/>
            </a:pPr>
            <a:r>
              <a:rPr lang="it-IT" dirty="0" smtClean="0"/>
              <a:t>Il fenomeno della preghiera ha due risvolti:</a:t>
            </a:r>
          </a:p>
          <a:p>
            <a:pPr>
              <a:buNone/>
            </a:pPr>
            <a:endParaRPr lang="it-IT" dirty="0" smtClean="0"/>
          </a:p>
          <a:p>
            <a:pPr>
              <a:buFontTx/>
              <a:buChar char="-"/>
            </a:pPr>
            <a:r>
              <a:rPr lang="it-IT" b="1" dirty="0" smtClean="0"/>
              <a:t>Invocazione</a:t>
            </a:r>
            <a:r>
              <a:rPr lang="it-IT" dirty="0" smtClean="0"/>
              <a:t> (l’uomo che parla a Dio): supplica, lode, riconoscimento della divinità;</a:t>
            </a:r>
          </a:p>
          <a:p>
            <a:pPr>
              <a:buNone/>
            </a:pPr>
            <a:endParaRPr lang="it-IT" dirty="0" smtClean="0"/>
          </a:p>
          <a:p>
            <a:pPr>
              <a:buFontTx/>
              <a:buChar char="-"/>
            </a:pPr>
            <a:r>
              <a:rPr lang="it-IT" b="1" dirty="0" smtClean="0"/>
              <a:t>rivelazione </a:t>
            </a:r>
            <a:r>
              <a:rPr lang="it-IT" dirty="0" smtClean="0"/>
              <a:t>(Dio che parla all’uomo): dono, grazia dall’alto.</a:t>
            </a:r>
            <a:endParaRPr lang="it-IT"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404664"/>
            <a:ext cx="8784976" cy="6192688"/>
          </a:xfrm>
        </p:spPr>
        <p:txBody>
          <a:bodyPr>
            <a:normAutofit fontScale="92500"/>
          </a:bodyPr>
          <a:lstStyle/>
          <a:p>
            <a:pPr algn="ctr">
              <a:buNone/>
            </a:pPr>
            <a:r>
              <a:rPr lang="it-IT" b="1" dirty="0" smtClean="0">
                <a:solidFill>
                  <a:srgbClr val="0070C0"/>
                </a:solidFill>
              </a:rPr>
              <a:t>Orazione di raccoglimento</a:t>
            </a:r>
          </a:p>
          <a:p>
            <a:pPr algn="just">
              <a:buNone/>
            </a:pPr>
            <a:r>
              <a:rPr lang="it-IT" dirty="0" smtClean="0"/>
              <a:t>Preparazione: segno della croce, esame di coscienza, confessarsi a Dio </a:t>
            </a:r>
            <a:r>
              <a:rPr lang="it-IT" sz="2200" dirty="0" smtClean="0"/>
              <a:t>(C26,1)</a:t>
            </a:r>
          </a:p>
          <a:p>
            <a:pPr algn="just">
              <a:buNone/>
            </a:pPr>
            <a:r>
              <a:rPr lang="it-IT" dirty="0" smtClean="0"/>
              <a:t>→ conoscenza di sé e dei propri peccati</a:t>
            </a:r>
          </a:p>
          <a:p>
            <a:pPr algn="just">
              <a:buNone/>
            </a:pPr>
            <a:endParaRPr lang="it-IT" dirty="0" smtClean="0"/>
          </a:p>
          <a:p>
            <a:pPr algn="just">
              <a:buNone/>
            </a:pPr>
            <a:r>
              <a:rPr lang="it-IT" dirty="0" smtClean="0"/>
              <a:t>“Questo modo di </a:t>
            </a:r>
            <a:r>
              <a:rPr lang="it-IT" dirty="0" err="1" smtClean="0"/>
              <a:t>pregare…</a:t>
            </a:r>
            <a:r>
              <a:rPr lang="it-IT" dirty="0" smtClean="0"/>
              <a:t> lo chiamiamo raccoglimento, poiché l’anima vi raccoglie tutte le sue potenze e rientra in se stessa con il suo Dio” </a:t>
            </a:r>
          </a:p>
          <a:p>
            <a:pPr algn="just">
              <a:buNone/>
            </a:pPr>
            <a:r>
              <a:rPr lang="it-IT" sz="2200" dirty="0" smtClean="0"/>
              <a:t>                                                                                                                                  C 28,4</a:t>
            </a:r>
          </a:p>
          <a:p>
            <a:pPr algn="just">
              <a:buNone/>
            </a:pPr>
            <a:r>
              <a:rPr lang="it-IT" dirty="0" smtClean="0"/>
              <a:t>“ritirare i sensi da queste cose esteriori e di allontanarsene a tal punto che, senza accorgercene, chiudiamo gli occhi per non vederle” </a:t>
            </a:r>
            <a:r>
              <a:rPr lang="it-IT" sz="2000" dirty="0" smtClean="0"/>
              <a:t>C 28,6</a:t>
            </a:r>
          </a:p>
          <a:p>
            <a:pPr>
              <a:buNone/>
            </a:pPr>
            <a:endParaRPr lang="it-IT"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normAutofit fontScale="92500" lnSpcReduction="20000"/>
          </a:bodyPr>
          <a:lstStyle/>
          <a:p>
            <a:pPr>
              <a:buFontTx/>
              <a:buChar char="-"/>
            </a:pPr>
            <a:r>
              <a:rPr lang="it-IT" dirty="0" smtClean="0">
                <a:solidFill>
                  <a:srgbClr val="0070C0"/>
                </a:solidFill>
              </a:rPr>
              <a:t>Realizzare in sé la presenza vivente di Cristo</a:t>
            </a:r>
          </a:p>
          <a:p>
            <a:pPr>
              <a:buFontTx/>
              <a:buChar char="-"/>
            </a:pPr>
            <a:endParaRPr lang="it-IT" dirty="0" smtClean="0">
              <a:solidFill>
                <a:srgbClr val="0070C0"/>
              </a:solidFill>
            </a:endParaRPr>
          </a:p>
          <a:p>
            <a:pPr>
              <a:buNone/>
            </a:pPr>
            <a:r>
              <a:rPr lang="it-IT" dirty="0" smtClean="0"/>
              <a:t>L’anima si consideri “sola a sola con Dio” </a:t>
            </a:r>
            <a:r>
              <a:rPr lang="it-IT" sz="2400" dirty="0" smtClean="0"/>
              <a:t>V11,12; 8,5; R 5,3; C </a:t>
            </a:r>
          </a:p>
          <a:p>
            <a:pPr>
              <a:buNone/>
            </a:pPr>
            <a:r>
              <a:rPr lang="it-IT" sz="2400" dirty="0" smtClean="0"/>
              <a:t>                                                                                                                                     35,1</a:t>
            </a:r>
          </a:p>
          <a:p>
            <a:pPr>
              <a:buNone/>
            </a:pPr>
            <a:r>
              <a:rPr lang="it-IT" i="1" dirty="0" smtClean="0"/>
              <a:t>                           </a:t>
            </a:r>
            <a:r>
              <a:rPr lang="it-IT" i="1" dirty="0" smtClean="0">
                <a:solidFill>
                  <a:srgbClr val="7030A0"/>
                </a:solidFill>
              </a:rPr>
              <a:t>Rappresentazione interiore</a:t>
            </a:r>
          </a:p>
          <a:p>
            <a:pPr>
              <a:buNone/>
            </a:pPr>
            <a:r>
              <a:rPr lang="it-IT" dirty="0" smtClean="0"/>
              <a:t>“Ero come qualcuno che è cieco, o al buio, il quale, sebbene parli con una persona, sapendo che è con lei, poiché è sicuro che sia lì, tuttavia non la vede affatto. È quello che mi succedeva quando pensavo a Nostro Signore” </a:t>
            </a:r>
            <a:r>
              <a:rPr lang="it-IT" sz="2200" dirty="0" smtClean="0"/>
              <a:t>V 9,6 </a:t>
            </a:r>
          </a:p>
          <a:p>
            <a:pPr>
              <a:buNone/>
            </a:pPr>
            <a:r>
              <a:rPr lang="it-IT" dirty="0" smtClean="0"/>
              <a:t>                      → fede                        → esperienza</a:t>
            </a:r>
          </a:p>
          <a:p>
            <a:pPr>
              <a:buNone/>
            </a:pPr>
            <a:endParaRPr lang="it-IT" dirty="0" smtClean="0"/>
          </a:p>
          <a:p>
            <a:pPr>
              <a:buNone/>
            </a:pPr>
            <a:r>
              <a:rPr lang="it-IT" i="1" dirty="0" smtClean="0">
                <a:solidFill>
                  <a:srgbClr val="7030A0"/>
                </a:solidFill>
              </a:rPr>
              <a:t>Sguardo</a:t>
            </a:r>
          </a:p>
          <a:p>
            <a:pPr>
              <a:buFontTx/>
              <a:buChar char="-"/>
            </a:pPr>
            <a:r>
              <a:rPr lang="it-IT" dirty="0" smtClean="0"/>
              <a:t>dell’anima su Cristo “vi chiedo solo di guardarlo” </a:t>
            </a:r>
            <a:r>
              <a:rPr lang="it-IT" sz="2200" dirty="0" smtClean="0"/>
              <a:t>C 26,3</a:t>
            </a:r>
          </a:p>
          <a:p>
            <a:pPr>
              <a:buFontTx/>
              <a:buChar char="-"/>
            </a:pPr>
            <a:r>
              <a:rPr lang="it-IT" dirty="0" smtClean="0"/>
              <a:t>di Cristo sull’anima “il vostro sposo non vi abbandona mai con lo sguardo” </a:t>
            </a:r>
            <a:r>
              <a:rPr lang="it-IT" sz="2200" dirty="0" smtClean="0"/>
              <a:t>C 26,3</a:t>
            </a:r>
            <a:endParaRPr lang="it-IT" sz="22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404664"/>
            <a:ext cx="8784976" cy="6192688"/>
          </a:xfrm>
        </p:spPr>
        <p:txBody>
          <a:bodyPr>
            <a:normAutofit fontScale="92500" lnSpcReduction="20000"/>
          </a:bodyPr>
          <a:lstStyle/>
          <a:p>
            <a:pPr>
              <a:buFontTx/>
              <a:buChar char="-"/>
            </a:pPr>
            <a:r>
              <a:rPr lang="it-IT" dirty="0" smtClean="0">
                <a:solidFill>
                  <a:srgbClr val="0070C0"/>
                </a:solidFill>
              </a:rPr>
              <a:t>Trattenersi con Cristo</a:t>
            </a:r>
          </a:p>
          <a:p>
            <a:pPr>
              <a:buNone/>
            </a:pPr>
            <a:endParaRPr lang="it-IT" dirty="0" smtClean="0">
              <a:solidFill>
                <a:srgbClr val="0070C0"/>
              </a:solidFill>
            </a:endParaRPr>
          </a:p>
          <a:p>
            <a:pPr>
              <a:buNone/>
            </a:pPr>
            <a:r>
              <a:rPr lang="it-IT" i="1" dirty="0" smtClean="0"/>
              <a:t>                         </a:t>
            </a:r>
            <a:r>
              <a:rPr lang="it-IT" i="1" dirty="0" smtClean="0">
                <a:solidFill>
                  <a:srgbClr val="7030A0"/>
                </a:solidFill>
              </a:rPr>
              <a:t>Trattenimento cuore a cuore</a:t>
            </a:r>
          </a:p>
          <a:p>
            <a:pPr>
              <a:buNone/>
            </a:pPr>
            <a:endParaRPr lang="it-IT" dirty="0" smtClean="0"/>
          </a:p>
          <a:p>
            <a:pPr>
              <a:buNone/>
            </a:pPr>
            <a:r>
              <a:rPr lang="it-IT" dirty="0" smtClean="0"/>
              <a:t>“non solo lo guarderete, ma anche conforterete la vostra anima parlandogli; non dicendo delle preghiere precostituite, ma pronunciando delle parole sgorgate dal vostro cuore in pena, cosa che egli apprezza enormemente” </a:t>
            </a:r>
            <a:r>
              <a:rPr lang="it-IT" sz="2200" dirty="0" smtClean="0"/>
              <a:t>C 26,6</a:t>
            </a:r>
          </a:p>
          <a:p>
            <a:pPr>
              <a:buNone/>
            </a:pPr>
            <a:r>
              <a:rPr lang="it-IT" dirty="0" smtClean="0"/>
              <a:t>“cerchiamo … di innamorarci della sua santa umanità, tenendola sempre presente, parlandogli, domandandogli, senza dimenticarlo nella prosperità, e questo non ricorrendo a preghiere affettate, ma a parole conformi ai nostri desideri e ai nostri bisogni”</a:t>
            </a:r>
          </a:p>
          <a:p>
            <a:pPr>
              <a:buNone/>
            </a:pPr>
            <a:r>
              <a:rPr lang="it-IT" dirty="0" smtClean="0"/>
              <a:t>                                                                                          </a:t>
            </a:r>
            <a:r>
              <a:rPr lang="it-IT" sz="2200" dirty="0" smtClean="0"/>
              <a:t>V 12,2</a:t>
            </a:r>
            <a:endParaRPr lang="it-IT" sz="2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476672"/>
            <a:ext cx="8712968" cy="5649491"/>
          </a:xfrm>
        </p:spPr>
        <p:txBody>
          <a:bodyPr/>
          <a:lstStyle/>
          <a:p>
            <a:pPr algn="ctr">
              <a:buNone/>
            </a:pPr>
            <a:r>
              <a:rPr lang="it-IT" i="1" dirty="0" smtClean="0">
                <a:solidFill>
                  <a:srgbClr val="7030A0"/>
                </a:solidFill>
              </a:rPr>
              <a:t>Trattenimento su di un soggetto evangelico</a:t>
            </a:r>
          </a:p>
          <a:p>
            <a:pPr>
              <a:buNone/>
            </a:pPr>
            <a:endParaRPr lang="it-IT" dirty="0" smtClean="0"/>
          </a:p>
          <a:p>
            <a:pPr>
              <a:buNone/>
            </a:pPr>
            <a:r>
              <a:rPr lang="it-IT" dirty="0" smtClean="0"/>
              <a:t>“prendete, figlie mie, la vostra parte di questa croce, poco importa che gli ebrei vi spintonino, purché alleviate la sua pena” </a:t>
            </a:r>
            <a:r>
              <a:rPr lang="it-IT" sz="2000" dirty="0" smtClean="0"/>
              <a:t>C 26,7</a:t>
            </a:r>
          </a:p>
          <a:p>
            <a:pPr>
              <a:buNone/>
            </a:pPr>
            <a:endParaRPr lang="it-IT" dirty="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lstStyle/>
          <a:p>
            <a:pPr>
              <a:buFontTx/>
              <a:buChar char="-"/>
            </a:pPr>
            <a:r>
              <a:rPr lang="it-IT" dirty="0" smtClean="0">
                <a:solidFill>
                  <a:srgbClr val="0070C0"/>
                </a:solidFill>
              </a:rPr>
              <a:t>Mezzi per raccogliersi</a:t>
            </a:r>
          </a:p>
          <a:p>
            <a:pPr>
              <a:buNone/>
            </a:pPr>
            <a:endParaRPr lang="it-IT" dirty="0" smtClean="0"/>
          </a:p>
          <a:p>
            <a:pPr>
              <a:buNone/>
            </a:pPr>
            <a:r>
              <a:rPr lang="it-IT" dirty="0" smtClean="0"/>
              <a:t>un buon libro per raccogliere il pensiero</a:t>
            </a:r>
          </a:p>
          <a:p>
            <a:pPr>
              <a:buNone/>
            </a:pPr>
            <a:endParaRPr lang="it-IT" dirty="0" smtClean="0"/>
          </a:p>
          <a:p>
            <a:pPr>
              <a:buNone/>
            </a:pPr>
            <a:r>
              <a:rPr lang="it-IT" dirty="0" smtClean="0"/>
              <a:t>un’immagine o un ritratto del Signore che vi piaccia</a:t>
            </a:r>
          </a:p>
          <a:p>
            <a:pPr>
              <a:buNone/>
            </a:pPr>
            <a:endParaRPr lang="it-IT" dirty="0" smtClean="0"/>
          </a:p>
          <a:p>
            <a:pPr>
              <a:buNone/>
            </a:pPr>
            <a:r>
              <a:rPr lang="it-IT" dirty="0" smtClean="0"/>
              <a:t>recitare a voce una preghiera </a:t>
            </a:r>
            <a:endParaRPr lang="it-IT"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60648"/>
            <a:ext cx="9144000" cy="6597352"/>
          </a:xfrm>
        </p:spPr>
        <p:txBody>
          <a:bodyPr>
            <a:normAutofit fontScale="70000" lnSpcReduction="20000"/>
          </a:bodyPr>
          <a:lstStyle/>
          <a:p>
            <a:pPr algn="ctr">
              <a:buNone/>
            </a:pPr>
            <a:r>
              <a:rPr lang="it-IT" sz="4000" b="1" dirty="0" smtClean="0">
                <a:solidFill>
                  <a:srgbClr val="0070C0"/>
                </a:solidFill>
              </a:rPr>
              <a:t>Orazioni soprannaturali</a:t>
            </a:r>
          </a:p>
          <a:p>
            <a:pPr algn="ctr">
              <a:buNone/>
            </a:pPr>
            <a:endParaRPr lang="it-IT" dirty="0" smtClean="0"/>
          </a:p>
          <a:p>
            <a:pPr algn="just">
              <a:buNone/>
            </a:pPr>
            <a:r>
              <a:rPr lang="it-IT" b="1" dirty="0" smtClean="0">
                <a:solidFill>
                  <a:srgbClr val="00B050"/>
                </a:solidFill>
              </a:rPr>
              <a:t>Orazione di quiete</a:t>
            </a:r>
          </a:p>
          <a:p>
            <a:pPr algn="just">
              <a:buNone/>
            </a:pPr>
            <a:endParaRPr lang="it-IT" b="1" dirty="0" smtClean="0">
              <a:solidFill>
                <a:srgbClr val="00B050"/>
              </a:solidFill>
            </a:endParaRPr>
          </a:p>
          <a:p>
            <a:pPr algn="just">
              <a:buNone/>
            </a:pPr>
            <a:r>
              <a:rPr lang="it-IT" dirty="0" smtClean="0"/>
              <a:t>“questi effetti, invece di nascere dal cuore, provengono da un punto più interno, come da una cosa molto profonda. Penso che debba essere dal centro dell’anima” </a:t>
            </a:r>
            <a:r>
              <a:rPr lang="it-IT" sz="2300" dirty="0" smtClean="0"/>
              <a:t>4M 2,1-5</a:t>
            </a:r>
          </a:p>
          <a:p>
            <a:pPr algn="just">
              <a:buNone/>
            </a:pPr>
            <a:endParaRPr lang="it-IT" dirty="0" smtClean="0"/>
          </a:p>
          <a:p>
            <a:pPr algn="just">
              <a:buNone/>
            </a:pPr>
            <a:r>
              <a:rPr lang="it-IT" b="1" dirty="0" smtClean="0">
                <a:solidFill>
                  <a:srgbClr val="00B050"/>
                </a:solidFill>
              </a:rPr>
              <a:t>Raccoglimento soprannaturale</a:t>
            </a:r>
          </a:p>
          <a:p>
            <a:pPr>
              <a:buNone/>
            </a:pPr>
            <a:r>
              <a:rPr lang="it-IT" dirty="0" smtClean="0"/>
              <a:t>“Immaginiamoci dunque che i sensi e le potenze – che secondo il paragone adottato, sono gli abitanti del castello – siano fuggiti fuori e vivano da giorni ed anni con gente straniera, nemica del bene del castello.</a:t>
            </a:r>
          </a:p>
          <a:p>
            <a:pPr>
              <a:buNone/>
            </a:pPr>
            <a:r>
              <a:rPr lang="it-IT" dirty="0" smtClean="0"/>
              <a:t>Riconoscendo finalmente il loro torto, ritornano, si avvicinano al castello, ma non si decidono ad entrarvi per la tirannia della cattiva abitudine contratta. Tuttavia, girano intorno e non tradiscono più.</a:t>
            </a:r>
          </a:p>
          <a:p>
            <a:pPr>
              <a:buNone/>
            </a:pPr>
            <a:r>
              <a:rPr lang="it-IT" dirty="0" smtClean="0"/>
              <a:t>Il gran Monarca che risiede nel castello, vedendo la loro buona volontà si lascia impietosire, e nella sua grande misericordia decide di chiamarli a sé.</a:t>
            </a:r>
          </a:p>
          <a:p>
            <a:pPr>
              <a:buNone/>
            </a:pPr>
            <a:r>
              <a:rPr lang="it-IT" dirty="0" smtClean="0"/>
              <a:t>A guisa di buon pastore, emette un fischio tanto soave da non esser quasi percepito, ma con il quale fa loro conoscere la sua voce, acciocché lasciata la via della perdizione, rientrino nel castello” </a:t>
            </a:r>
            <a:r>
              <a:rPr lang="it-IT" sz="2300" dirty="0" smtClean="0"/>
              <a:t>4M 3,2</a:t>
            </a:r>
          </a:p>
          <a:p>
            <a:pPr algn="just">
              <a:buNone/>
            </a:pPr>
            <a:endParaRPr lang="it-IT"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60648"/>
            <a:ext cx="8784976" cy="6408712"/>
          </a:xfrm>
        </p:spPr>
        <p:txBody>
          <a:bodyPr>
            <a:normAutofit fontScale="92500" lnSpcReduction="10000"/>
          </a:bodyPr>
          <a:lstStyle/>
          <a:p>
            <a:pPr>
              <a:buNone/>
            </a:pPr>
            <a:r>
              <a:rPr lang="it-IT" b="1" dirty="0" smtClean="0">
                <a:solidFill>
                  <a:srgbClr val="00B050"/>
                </a:solidFill>
              </a:rPr>
              <a:t>Orazione di unione</a:t>
            </a:r>
          </a:p>
          <a:p>
            <a:pPr>
              <a:buNone/>
            </a:pPr>
            <a:endParaRPr lang="it-IT" dirty="0" smtClean="0"/>
          </a:p>
          <a:p>
            <a:pPr algn="ctr">
              <a:buNone/>
            </a:pPr>
            <a:r>
              <a:rPr lang="it-IT" i="1" dirty="0" smtClean="0"/>
              <a:t>Allegoria del baco da seta</a:t>
            </a:r>
          </a:p>
          <a:p>
            <a:pPr>
              <a:buNone/>
            </a:pPr>
            <a:endParaRPr lang="it-IT" dirty="0" smtClean="0"/>
          </a:p>
          <a:p>
            <a:pPr>
              <a:buNone/>
            </a:pPr>
            <a:r>
              <a:rPr lang="it-IT" dirty="0" smtClean="0"/>
              <a:t>“Quando questo verme si è fatto grande – come abbiamo visto in principio di questo scritto – comincia à lavorare la seta e a fabbricarsi la casa nella quale dovrà morire. Questa casa, come vorrei far intendere, è il nostro Signore Gesù Cristo. Mi pare di aver letto in qualche parte, o di aver udito, che la </a:t>
            </a:r>
            <a:r>
              <a:rPr lang="it-IT" i="1" dirty="0" smtClean="0"/>
              <a:t>nostra vita è nascosta in Cristo, ovvero in Dio, </a:t>
            </a:r>
            <a:r>
              <a:rPr lang="it-IT" dirty="0" smtClean="0"/>
              <a:t>che è poi lo stesso, oppure che </a:t>
            </a:r>
            <a:r>
              <a:rPr lang="it-IT" i="1" dirty="0" smtClean="0"/>
              <a:t>Cristo è la nostra vita. </a:t>
            </a:r>
            <a:r>
              <a:rPr lang="it-IT" dirty="0" smtClean="0"/>
              <a:t>Che il testo sia o non sia così, per il mio intento poco importa” </a:t>
            </a:r>
            <a:r>
              <a:rPr lang="it-IT" sz="2200" dirty="0" smtClean="0"/>
              <a:t>5M 2,4</a:t>
            </a:r>
          </a:p>
          <a:p>
            <a:pPr>
              <a:buNone/>
            </a:pPr>
            <a:endParaRPr lang="it-IT"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60648"/>
            <a:ext cx="8964488" cy="6597352"/>
          </a:xfrm>
        </p:spPr>
        <p:txBody>
          <a:bodyPr>
            <a:normAutofit fontScale="92500" lnSpcReduction="20000"/>
          </a:bodyPr>
          <a:lstStyle/>
          <a:p>
            <a:pPr>
              <a:buNone/>
            </a:pPr>
            <a:r>
              <a:rPr lang="it-IT" dirty="0" smtClean="0"/>
              <a:t>“Passiamo ora a vedere come questo verme si trasformi, che è lo scopo di quanto finora vi ho detto.</a:t>
            </a:r>
          </a:p>
          <a:p>
            <a:pPr>
              <a:buNone/>
            </a:pPr>
            <a:r>
              <a:rPr lang="it-IT" dirty="0" smtClean="0"/>
              <a:t>Dico che quando il verme entra in questa orazione e vi rimane morto a tutte le cose del mondo, esce mutato in piccola farfalla bianca.</a:t>
            </a:r>
          </a:p>
          <a:p>
            <a:pPr>
              <a:buNone/>
            </a:pPr>
            <a:r>
              <a:rPr lang="it-IT" dirty="0" smtClean="0"/>
              <a:t>Oh, potenza di Dio! Oh, in che stato esce l’anima, dopo, essere rimasta nella grandezza di Dio e tanto a Lui unita come qui, sia pure per poco tempo, giacché, a mio parere, non si arriva mai a mezz’ora! In verità vi dico che essa non si riconosce più.</a:t>
            </a:r>
          </a:p>
          <a:p>
            <a:pPr>
              <a:buNone/>
            </a:pPr>
            <a:r>
              <a:rPr lang="it-IT" dirty="0" smtClean="0"/>
              <a:t>Pensate alla differenza fra un verme ributtante e una piccola farfalla bianca: così di lei.</a:t>
            </a:r>
          </a:p>
          <a:p>
            <a:pPr>
              <a:buNone/>
            </a:pPr>
            <a:r>
              <a:rPr lang="it-IT" dirty="0" smtClean="0"/>
              <a:t>L’anima ignora come abbia potuto meritare tanto bene, voglio dire che non sa di dove le sia venuto, perché conosce benissimo che a meritarlo non è da lei” </a:t>
            </a:r>
          </a:p>
          <a:p>
            <a:pPr algn="r">
              <a:buNone/>
            </a:pPr>
            <a:r>
              <a:rPr lang="it-IT" sz="2200" dirty="0" smtClean="0"/>
              <a:t>5M 2,7</a:t>
            </a:r>
          </a:p>
          <a:p>
            <a:pPr>
              <a:buNone/>
            </a:pPr>
            <a:endParaRPr lang="it-IT"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it-IT" dirty="0" smtClean="0"/>
              <a:t>“Questo, dunque, sorelle, è quello che Dio fa per indurre l’anima a riconoscersi per sua. Le dà quello che ha, vale a dire, le stesse disposizioni avute in terra da suo Figlio: grazia veramente incomparabile” </a:t>
            </a:r>
            <a:r>
              <a:rPr lang="it-IT" sz="2000" dirty="0" smtClean="0"/>
              <a:t>5M 2,13</a:t>
            </a:r>
            <a:endParaRPr lang="it-IT" sz="2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S. Ignazio di </a:t>
            </a:r>
            <a:r>
              <a:rPr lang="it-IT" b="1" dirty="0" err="1" smtClean="0">
                <a:solidFill>
                  <a:srgbClr val="FF0000"/>
                </a:solidFill>
              </a:rPr>
              <a:t>Loyola</a:t>
            </a:r>
            <a:r>
              <a:rPr lang="it-IT" b="1" dirty="0" smtClean="0">
                <a:solidFill>
                  <a:srgbClr val="FF0000"/>
                </a:solidFill>
              </a:rPr>
              <a:t> </a:t>
            </a:r>
            <a:r>
              <a:rPr lang="it-IT" sz="2000" dirty="0" smtClean="0">
                <a:solidFill>
                  <a:srgbClr val="FF0000"/>
                </a:solidFill>
              </a:rPr>
              <a:t>1491-1556</a:t>
            </a:r>
            <a:endParaRPr lang="it-IT" sz="2000" dirty="0">
              <a:solidFill>
                <a:srgbClr val="FF0000"/>
              </a:solidFill>
            </a:endParaRPr>
          </a:p>
        </p:txBody>
      </p:sp>
      <p:sp>
        <p:nvSpPr>
          <p:cNvPr id="3" name="Segnaposto contenuto 2"/>
          <p:cNvSpPr>
            <a:spLocks noGrp="1"/>
          </p:cNvSpPr>
          <p:nvPr>
            <p:ph idx="1"/>
          </p:nvPr>
        </p:nvSpPr>
        <p:spPr>
          <a:xfrm>
            <a:off x="251520" y="1600200"/>
            <a:ext cx="8712968" cy="5069160"/>
          </a:xfrm>
        </p:spPr>
        <p:txBody>
          <a:bodyPr>
            <a:normAutofit fontScale="92500" lnSpcReduction="20000"/>
          </a:bodyPr>
          <a:lstStyle/>
          <a:p>
            <a:pPr>
              <a:buNone/>
            </a:pPr>
            <a:r>
              <a:rPr lang="it-IT" dirty="0" smtClean="0"/>
              <a:t>Suggerimenti:</a:t>
            </a:r>
          </a:p>
          <a:p>
            <a:pPr>
              <a:buNone/>
            </a:pPr>
            <a:endParaRPr lang="it-IT" dirty="0" smtClean="0"/>
          </a:p>
          <a:p>
            <a:pPr>
              <a:buNone/>
            </a:pPr>
            <a:r>
              <a:rPr lang="it-IT" dirty="0" smtClean="0"/>
              <a:t>Prima della preghiera lo spirito si riposi</a:t>
            </a:r>
          </a:p>
          <a:p>
            <a:pPr>
              <a:buNone/>
            </a:pPr>
            <a:r>
              <a:rPr lang="it-IT" dirty="0" smtClean="0"/>
              <a:t>Scegliere un’altra casa o camera</a:t>
            </a:r>
          </a:p>
          <a:p>
            <a:pPr>
              <a:buNone/>
            </a:pPr>
            <a:r>
              <a:rPr lang="it-IT" dirty="0" smtClean="0"/>
              <a:t>Fare un atto di fede esplicito nella presenza di Dio</a:t>
            </a:r>
          </a:p>
          <a:p>
            <a:pPr>
              <a:buNone/>
            </a:pPr>
            <a:r>
              <a:rPr lang="it-IT" dirty="0" smtClean="0"/>
              <a:t>Compiere un atto di riverenza</a:t>
            </a:r>
          </a:p>
          <a:p>
            <a:pPr>
              <a:buNone/>
            </a:pPr>
            <a:r>
              <a:rPr lang="it-IT" dirty="0" smtClean="0"/>
              <a:t>Assumere l’atteggiamento corporeo adatto</a:t>
            </a:r>
          </a:p>
          <a:p>
            <a:pPr>
              <a:buNone/>
            </a:pPr>
            <a:r>
              <a:rPr lang="it-IT" dirty="0" smtClean="0"/>
              <a:t>Orazione preparatoria</a:t>
            </a:r>
          </a:p>
          <a:p>
            <a:pPr>
              <a:buNone/>
            </a:pPr>
            <a:r>
              <a:rPr lang="it-IT" dirty="0" smtClean="0"/>
              <a:t>Concentrazione degli affetti e dell’immaginazione</a:t>
            </a:r>
          </a:p>
          <a:p>
            <a:pPr>
              <a:buNone/>
            </a:pPr>
            <a:r>
              <a:rPr lang="it-IT" dirty="0" smtClean="0"/>
              <a:t>Uso della luce, del caldo e del fresco</a:t>
            </a:r>
          </a:p>
          <a:p>
            <a:pPr>
              <a:buNone/>
            </a:pPr>
            <a:r>
              <a:rPr lang="it-IT" dirty="0" smtClean="0"/>
              <a:t>Tempo di riflessione dopo la preghiera</a:t>
            </a: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361459"/>
          </a:xfrm>
        </p:spPr>
        <p:style>
          <a:lnRef idx="1">
            <a:schemeClr val="accent3"/>
          </a:lnRef>
          <a:fillRef idx="2">
            <a:schemeClr val="accent3"/>
          </a:fillRef>
          <a:effectRef idx="1">
            <a:schemeClr val="accent3"/>
          </a:effectRef>
          <a:fontRef idx="minor">
            <a:schemeClr val="dk1"/>
          </a:fontRef>
        </p:style>
        <p:txBody>
          <a:bodyPr/>
          <a:lstStyle/>
          <a:p>
            <a:pPr>
              <a:buNone/>
            </a:pPr>
            <a:r>
              <a:rPr lang="it-IT" dirty="0" smtClean="0"/>
              <a:t>A fondamento:</a:t>
            </a:r>
          </a:p>
          <a:p>
            <a:pPr>
              <a:buNone/>
            </a:pPr>
            <a:endParaRPr lang="it-IT" dirty="0" smtClean="0"/>
          </a:p>
          <a:p>
            <a:pPr>
              <a:buFontTx/>
              <a:buChar char="-"/>
            </a:pPr>
            <a:r>
              <a:rPr lang="it-IT" b="1" dirty="0" smtClean="0"/>
              <a:t>l’esistenza di un ordine invisibile</a:t>
            </a:r>
          </a:p>
          <a:p>
            <a:pPr>
              <a:buFontTx/>
              <a:buChar char="-"/>
            </a:pPr>
            <a:endParaRPr lang="it-IT" dirty="0" smtClean="0"/>
          </a:p>
          <a:p>
            <a:pPr>
              <a:buFontTx/>
              <a:buChar char="-"/>
            </a:pPr>
            <a:r>
              <a:rPr lang="it-IT" b="1" dirty="0" smtClean="0"/>
              <a:t>la coscienza di una presenza</a:t>
            </a:r>
          </a:p>
          <a:p>
            <a:pPr>
              <a:buNone/>
            </a:pPr>
            <a:endParaRPr lang="it-IT" dirty="0" smtClean="0"/>
          </a:p>
          <a:p>
            <a:pPr>
              <a:buFontTx/>
              <a:buChar char="-"/>
            </a:pPr>
            <a:r>
              <a:rPr lang="it-IT" b="1" dirty="0" smtClean="0"/>
              <a:t>il sentimento di </a:t>
            </a:r>
            <a:r>
              <a:rPr lang="it-IT" b="1" dirty="0" err="1" smtClean="0"/>
              <a:t>creaturalità</a:t>
            </a:r>
            <a:r>
              <a:rPr lang="it-IT" b="1" dirty="0" smtClean="0"/>
              <a:t> </a:t>
            </a:r>
          </a:p>
          <a:p>
            <a:pPr>
              <a:buNone/>
            </a:pPr>
            <a:endParaRPr lang="it-IT"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it-IT" dirty="0" smtClean="0"/>
              <a:t>“come un amico parla all’altro amico, o un servo al Signore: ora chiedendo qualche favore, ora accusandosi per qualche manchevolezza, ora comunicando le proprie cose e chiedendo consigli su di essa” </a:t>
            </a:r>
            <a:r>
              <a:rPr lang="it-IT" sz="2000" dirty="0" smtClean="0"/>
              <a:t>ES 54</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640960" cy="1143000"/>
          </a:xfrm>
        </p:spPr>
        <p:txBody>
          <a:bodyPr>
            <a:normAutofit fontScale="90000"/>
          </a:bodyPr>
          <a:lstStyle/>
          <a:p>
            <a:r>
              <a:rPr lang="it-IT" dirty="0" smtClean="0">
                <a:solidFill>
                  <a:srgbClr val="00B050"/>
                </a:solidFill>
              </a:rPr>
              <a:t>Le forme di preghiera negli </a:t>
            </a:r>
            <a:br>
              <a:rPr lang="it-IT" dirty="0" smtClean="0">
                <a:solidFill>
                  <a:srgbClr val="00B050"/>
                </a:solidFill>
              </a:rPr>
            </a:br>
            <a:r>
              <a:rPr lang="it-IT" i="1" dirty="0" smtClean="0">
                <a:solidFill>
                  <a:srgbClr val="00B050"/>
                </a:solidFill>
              </a:rPr>
              <a:t>Esercizi spirituali</a:t>
            </a:r>
            <a:endParaRPr lang="it-IT" i="1" dirty="0">
              <a:solidFill>
                <a:srgbClr val="00B050"/>
              </a:solidFill>
            </a:endParaRPr>
          </a:p>
        </p:txBody>
      </p:sp>
      <p:sp>
        <p:nvSpPr>
          <p:cNvPr id="3" name="Segnaposto contenuto 2"/>
          <p:cNvSpPr>
            <a:spLocks noGrp="1"/>
          </p:cNvSpPr>
          <p:nvPr>
            <p:ph idx="1"/>
          </p:nvPr>
        </p:nvSpPr>
        <p:spPr>
          <a:xfrm>
            <a:off x="323528" y="1600200"/>
            <a:ext cx="8568952" cy="4997152"/>
          </a:xfrm>
        </p:spPr>
        <p:txBody>
          <a:bodyPr>
            <a:normAutofit lnSpcReduction="10000"/>
          </a:bodyPr>
          <a:lstStyle/>
          <a:p>
            <a:pPr>
              <a:buFontTx/>
              <a:buChar char="-"/>
            </a:pPr>
            <a:r>
              <a:rPr lang="it-IT" dirty="0" smtClean="0"/>
              <a:t>MEDITAZIONE. Utilizza la ragione umana per arrivare a conoscere meglio Dio. Approfondimento delle Scritture e delle verità dottrinali.</a:t>
            </a:r>
          </a:p>
          <a:p>
            <a:pPr>
              <a:buFontTx/>
              <a:buChar char="-"/>
            </a:pPr>
            <a:r>
              <a:rPr lang="it-IT" dirty="0" smtClean="0"/>
              <a:t>CONTEMPLAZIONE. Utilizza l’immaginazione per conoscere meglio Dio. Si contemplano i misteri della vita di Gesù.</a:t>
            </a:r>
          </a:p>
          <a:p>
            <a:pPr>
              <a:buFontTx/>
              <a:buChar char="-"/>
            </a:pPr>
            <a:r>
              <a:rPr lang="it-IT" dirty="0" smtClean="0"/>
              <a:t>CONSIDERAZIONE. Riflessione da farsi a intervalli regolari durante il giorno. Colloqui con Maria , con il figlio, con il Padre.</a:t>
            </a:r>
            <a:endParaRPr lang="it-IT"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8229600" cy="5577483"/>
          </a:xfrm>
        </p:spPr>
        <p:txBody>
          <a:bodyPr/>
          <a:lstStyle/>
          <a:p>
            <a:pPr>
              <a:buFontTx/>
              <a:buChar char="-"/>
            </a:pPr>
            <a:r>
              <a:rPr lang="it-IT" dirty="0" smtClean="0"/>
              <a:t>RIPETIZIONE. Ripetere l’esercizio fatto fermandosi dove si è sperimentata consolazione o desolazione spirituale.</a:t>
            </a:r>
          </a:p>
          <a:p>
            <a:pPr>
              <a:buFontTx/>
              <a:buChar char="-"/>
            </a:pPr>
            <a:endParaRPr lang="it-IT" dirty="0" smtClean="0"/>
          </a:p>
          <a:p>
            <a:pPr>
              <a:buFontTx/>
              <a:buChar char="-"/>
            </a:pPr>
            <a:r>
              <a:rPr lang="it-IT" dirty="0" smtClean="0"/>
              <a:t>RIASSUNTO. Ripercorrere le realtà già pregate per approfondirle e semplificarle.</a:t>
            </a:r>
          </a:p>
          <a:p>
            <a:pPr>
              <a:buFontTx/>
              <a:buChar char="-"/>
            </a:pPr>
            <a:endParaRPr lang="it-IT" dirty="0" smtClean="0"/>
          </a:p>
          <a:p>
            <a:pPr>
              <a:buFontTx/>
              <a:buChar char="-"/>
            </a:pPr>
            <a:r>
              <a:rPr lang="it-IT" dirty="0" smtClean="0"/>
              <a:t>APPLICAZIONE DEI SENSI. Collegare i sensi corporei alle realtà meditate per sperimentare il gusto di Dio.	</a:t>
            </a:r>
            <a:endParaRPr lang="it-IT"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5649491"/>
          </a:xfrm>
        </p:spPr>
        <p:txBody>
          <a:bodyPr/>
          <a:lstStyle/>
          <a:p>
            <a:pPr algn="ctr">
              <a:buNone/>
            </a:pPr>
            <a:r>
              <a:rPr lang="it-IT" b="1" dirty="0" smtClean="0">
                <a:solidFill>
                  <a:srgbClr val="00B050"/>
                </a:solidFill>
              </a:rPr>
              <a:t>Meditazione</a:t>
            </a:r>
          </a:p>
          <a:p>
            <a:pPr algn="just">
              <a:buFontTx/>
              <a:buChar char="-"/>
            </a:pPr>
            <a:r>
              <a:rPr lang="it-IT" dirty="0" smtClean="0"/>
              <a:t>Rinascere con Cristo. Iniziare in modo nuovo l’esistenza.</a:t>
            </a:r>
          </a:p>
          <a:p>
            <a:pPr algn="just">
              <a:buFontTx/>
              <a:buChar char="-"/>
            </a:pPr>
            <a:r>
              <a:rPr lang="it-IT" dirty="0" smtClean="0"/>
              <a:t>Rivivere. L’orante si struttura come un uomo liberato che cerca con Gesù nuove strade.</a:t>
            </a:r>
          </a:p>
          <a:p>
            <a:pPr algn="just">
              <a:buFontTx/>
              <a:buChar char="-"/>
            </a:pPr>
            <a:r>
              <a:rPr lang="it-IT" dirty="0" smtClean="0"/>
              <a:t>Salire con Cristo verso il Calvario. Esperienza della morte. Dono della vita.</a:t>
            </a:r>
          </a:p>
          <a:p>
            <a:pPr algn="just">
              <a:buFontTx/>
              <a:buChar char="-"/>
            </a:pPr>
            <a:r>
              <a:rPr lang="it-IT" dirty="0" smtClean="0"/>
              <a:t>Rendere attuale la Pasqua. Vivere in anticipo la gioia del Signore risuscitato nei rischi del mondo.</a:t>
            </a:r>
            <a:endParaRPr lang="it-IT"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5649491"/>
          </a:xfrm>
        </p:spPr>
        <p:txBody>
          <a:bodyPr>
            <a:normAutofit lnSpcReduction="10000"/>
          </a:bodyPr>
          <a:lstStyle/>
          <a:p>
            <a:pPr>
              <a:buNone/>
            </a:pPr>
            <a:r>
              <a:rPr lang="it-IT" dirty="0" smtClean="0"/>
              <a:t>Quattro momenti:</a:t>
            </a:r>
          </a:p>
          <a:p>
            <a:pPr marL="514350" indent="-514350">
              <a:buAutoNum type="arabicPeriod"/>
            </a:pPr>
            <a:r>
              <a:rPr lang="it-IT" dirty="0" smtClean="0"/>
              <a:t>Un principio di carattere sensibile che dispone la nostra mente per incontrarci con Cristo</a:t>
            </a:r>
          </a:p>
          <a:p>
            <a:pPr marL="514350" indent="-514350">
              <a:buAutoNum type="arabicPeriod"/>
            </a:pPr>
            <a:r>
              <a:rPr lang="it-IT" dirty="0" smtClean="0"/>
              <a:t>Un momento di carattere razionale e discorsivo che ci permette di capirlo</a:t>
            </a:r>
          </a:p>
          <a:p>
            <a:pPr marL="514350" indent="-514350">
              <a:buAutoNum type="arabicPeriod"/>
            </a:pPr>
            <a:r>
              <a:rPr lang="it-IT" dirty="0" smtClean="0"/>
              <a:t>Lo sentiamo dentro, nell’affetto radicale del cuore che si trasforma per nascere di nuovo</a:t>
            </a:r>
          </a:p>
          <a:p>
            <a:pPr marL="514350" indent="-514350">
              <a:buAutoNum type="arabicPeriod"/>
            </a:pPr>
            <a:r>
              <a:rPr lang="it-IT" dirty="0" smtClean="0"/>
              <a:t>Il cammino culmina con la decisione e la disponibilità della propria volontà impregnata con Cristo.</a:t>
            </a:r>
            <a:endParaRPr lang="it-IT"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“La preghiera di Gesù”</a:t>
            </a:r>
            <a:endParaRPr lang="it-IT" b="1" dirty="0">
              <a:solidFill>
                <a:srgbClr val="FF0000"/>
              </a:solidFill>
            </a:endParaRPr>
          </a:p>
        </p:txBody>
      </p:sp>
      <p:sp>
        <p:nvSpPr>
          <p:cNvPr id="3" name="Segnaposto contenuto 2"/>
          <p:cNvSpPr>
            <a:spLocks noGrp="1"/>
          </p:cNvSpPr>
          <p:nvPr>
            <p:ph idx="1"/>
          </p:nvPr>
        </p:nvSpPr>
        <p:spPr/>
        <p:txBody>
          <a:bodyPr/>
          <a:lstStyle/>
          <a:p>
            <a:pPr algn="ctr">
              <a:buNone/>
            </a:pPr>
            <a:r>
              <a:rPr lang="it-IT" i="1" dirty="0" smtClean="0">
                <a:solidFill>
                  <a:srgbClr val="0070C0"/>
                </a:solidFill>
              </a:rPr>
              <a:t>Signore Gesù Cristo, Figlio di Dio, abbi pietà di me “peccatore”</a:t>
            </a:r>
          </a:p>
          <a:p>
            <a:pPr algn="ctr">
              <a:buNone/>
            </a:pPr>
            <a:endParaRPr lang="it-IT" i="1" dirty="0" smtClean="0">
              <a:solidFill>
                <a:srgbClr val="0070C0"/>
              </a:solidFill>
            </a:endParaRPr>
          </a:p>
          <a:p>
            <a:pPr algn="just">
              <a:buNone/>
            </a:pPr>
            <a:r>
              <a:rPr lang="it-IT" dirty="0" smtClean="0"/>
              <a:t>Pregate incessantemente 1Ts 5,16</a:t>
            </a:r>
          </a:p>
          <a:p>
            <a:pPr algn="just">
              <a:buNone/>
            </a:pPr>
            <a:endParaRPr lang="it-IT" dirty="0" smtClean="0"/>
          </a:p>
          <a:p>
            <a:pPr algn="just">
              <a:buNone/>
            </a:pPr>
            <a:r>
              <a:rPr lang="it-IT" dirty="0" smtClean="0"/>
              <a:t>→ </a:t>
            </a:r>
            <a:r>
              <a:rPr lang="it-IT" i="1" dirty="0" smtClean="0"/>
              <a:t>Racconti di un pellegrino russo</a:t>
            </a:r>
            <a:endParaRPr lang="it-IT" i="1"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146250"/>
          </a:xfrm>
        </p:spPr>
        <p:style>
          <a:lnRef idx="2">
            <a:schemeClr val="accent2"/>
          </a:lnRef>
          <a:fillRef idx="1">
            <a:schemeClr val="lt1"/>
          </a:fillRef>
          <a:effectRef idx="0">
            <a:schemeClr val="accent2"/>
          </a:effectRef>
          <a:fontRef idx="minor">
            <a:schemeClr val="dk1"/>
          </a:fontRef>
        </p:style>
        <p:txBody>
          <a:bodyPr>
            <a:normAutofit/>
          </a:bodyPr>
          <a:lstStyle/>
          <a:p>
            <a:r>
              <a:rPr lang="it-IT" sz="7200" b="1" dirty="0" smtClean="0"/>
              <a:t>Liturgia e preghiera</a:t>
            </a:r>
            <a:endParaRPr lang="it-IT" sz="7200" b="1" dirty="0"/>
          </a:p>
        </p:txBody>
      </p:sp>
      <p:pic>
        <p:nvPicPr>
          <p:cNvPr id="4" name="Segnaposto contenuto 3" descr="1.jpe"/>
          <p:cNvPicPr>
            <a:picLocks noGrp="1" noChangeAspect="1"/>
          </p:cNvPicPr>
          <p:nvPr>
            <p:ph idx="1"/>
          </p:nvPr>
        </p:nvPicPr>
        <p:blipFill>
          <a:blip r:embed="rId2" cstate="print"/>
          <a:stretch>
            <a:fillRect/>
          </a:stretch>
        </p:blipFill>
        <p:spPr>
          <a:xfrm>
            <a:off x="1619672" y="2872580"/>
            <a:ext cx="5760640" cy="3436739"/>
          </a:xfr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88640"/>
            <a:ext cx="8640960" cy="792088"/>
          </a:xfrm>
        </p:spPr>
        <p:txBody>
          <a:bodyPr>
            <a:normAutofit/>
          </a:bodyPr>
          <a:lstStyle/>
          <a:p>
            <a:r>
              <a:rPr lang="it-IT" b="1" dirty="0" smtClean="0">
                <a:solidFill>
                  <a:srgbClr val="0070C0"/>
                </a:solidFill>
              </a:rPr>
              <a:t>Costituzione </a:t>
            </a:r>
            <a:r>
              <a:rPr lang="it-IT" b="1" i="1" dirty="0" err="1" smtClean="0">
                <a:solidFill>
                  <a:srgbClr val="0070C0"/>
                </a:solidFill>
              </a:rPr>
              <a:t>Sacrosantum</a:t>
            </a:r>
            <a:r>
              <a:rPr lang="it-IT" b="1" i="1" dirty="0" smtClean="0">
                <a:solidFill>
                  <a:srgbClr val="0070C0"/>
                </a:solidFill>
              </a:rPr>
              <a:t> </a:t>
            </a:r>
            <a:r>
              <a:rPr lang="it-IT" b="1" i="1" dirty="0" err="1" smtClean="0">
                <a:solidFill>
                  <a:srgbClr val="0070C0"/>
                </a:solidFill>
              </a:rPr>
              <a:t>concilium</a:t>
            </a:r>
            <a:endParaRPr lang="it-IT" b="1" i="1" dirty="0">
              <a:solidFill>
                <a:srgbClr val="0070C0"/>
              </a:solidFill>
            </a:endParaRPr>
          </a:p>
        </p:txBody>
      </p:sp>
      <p:sp>
        <p:nvSpPr>
          <p:cNvPr id="3" name="Segnaposto contenuto 2"/>
          <p:cNvSpPr>
            <a:spLocks noGrp="1"/>
          </p:cNvSpPr>
          <p:nvPr>
            <p:ph idx="1"/>
          </p:nvPr>
        </p:nvSpPr>
        <p:spPr>
          <a:xfrm>
            <a:off x="0" y="1052736"/>
            <a:ext cx="9144000" cy="5616624"/>
          </a:xfrm>
        </p:spPr>
        <p:txBody>
          <a:bodyPr>
            <a:normAutofit fontScale="62500" lnSpcReduction="20000"/>
          </a:bodyPr>
          <a:lstStyle/>
          <a:p>
            <a:pPr>
              <a:buNone/>
            </a:pPr>
            <a:r>
              <a:rPr lang="it-IT" sz="4200" b="1" dirty="0" smtClean="0"/>
              <a:t>Cristo è sempre presente nella sua Chiesa, e in modo speciale nelle azioni liturgiche</a:t>
            </a:r>
            <a:r>
              <a:rPr lang="it-IT" sz="4200" dirty="0" smtClean="0"/>
              <a:t>. È presente nel sacrificio della </a:t>
            </a:r>
            <a:r>
              <a:rPr lang="it-IT" sz="4200" i="1" dirty="0" smtClean="0">
                <a:solidFill>
                  <a:srgbClr val="00B0F0"/>
                </a:solidFill>
              </a:rPr>
              <a:t>messa</a:t>
            </a:r>
            <a:r>
              <a:rPr lang="it-IT" sz="4200" dirty="0" smtClean="0"/>
              <a:t>, sia nella </a:t>
            </a:r>
            <a:r>
              <a:rPr lang="it-IT" sz="4200" i="1" dirty="0" smtClean="0">
                <a:solidFill>
                  <a:srgbClr val="00B0F0"/>
                </a:solidFill>
              </a:rPr>
              <a:t>persona del ministro</a:t>
            </a:r>
            <a:r>
              <a:rPr lang="it-IT" sz="4200" dirty="0" smtClean="0"/>
              <a:t>, essendo egli stesso che, «offertosi una volta sulla croce, offre ancora se stesso tramite il ministero dei sacerdoti», sia soprattutto sotto le </a:t>
            </a:r>
            <a:r>
              <a:rPr lang="it-IT" sz="4200" i="1" dirty="0" smtClean="0">
                <a:solidFill>
                  <a:srgbClr val="00B0F0"/>
                </a:solidFill>
              </a:rPr>
              <a:t>specie eucaristiche</a:t>
            </a:r>
            <a:r>
              <a:rPr lang="it-IT" sz="4200" dirty="0" smtClean="0"/>
              <a:t>. È presente con la sua virtù nei </a:t>
            </a:r>
            <a:r>
              <a:rPr lang="it-IT" sz="4200" i="1" dirty="0" smtClean="0">
                <a:solidFill>
                  <a:srgbClr val="00B0F0"/>
                </a:solidFill>
              </a:rPr>
              <a:t>sacramenti</a:t>
            </a:r>
            <a:r>
              <a:rPr lang="it-IT" sz="4200" dirty="0" smtClean="0"/>
              <a:t>, al punto che quando uno battezza è Cristo stesso che battezza . È presente nella sua </a:t>
            </a:r>
            <a:r>
              <a:rPr lang="it-IT" sz="4200" i="1" dirty="0" smtClean="0">
                <a:solidFill>
                  <a:srgbClr val="00B0F0"/>
                </a:solidFill>
              </a:rPr>
              <a:t>parola</a:t>
            </a:r>
            <a:r>
              <a:rPr lang="it-IT" sz="4200" dirty="0" smtClean="0"/>
              <a:t>, giacché è lui che parla quando nella Chiesa si legge la sacra Scrittura. È presente infine </a:t>
            </a:r>
            <a:r>
              <a:rPr lang="it-IT" sz="4200" b="1" dirty="0" smtClean="0">
                <a:solidFill>
                  <a:srgbClr val="00B050"/>
                </a:solidFill>
              </a:rPr>
              <a:t>quando la Chiesa </a:t>
            </a:r>
            <a:r>
              <a:rPr lang="it-IT" sz="4200" b="1" i="1" dirty="0" smtClean="0">
                <a:solidFill>
                  <a:srgbClr val="00B050"/>
                </a:solidFill>
              </a:rPr>
              <a:t>prega e loda</a:t>
            </a:r>
            <a:r>
              <a:rPr lang="it-IT" sz="4200" b="1" dirty="0" smtClean="0"/>
              <a:t>, lui che ha promesso: «Dove sono due o tre riuniti nel mio nome, là sono io, in mezzo a loro»</a:t>
            </a:r>
            <a:r>
              <a:rPr lang="it-IT" sz="4200" dirty="0" smtClean="0"/>
              <a:t> (Mt 18,20). </a:t>
            </a:r>
          </a:p>
          <a:p>
            <a:pPr>
              <a:buNone/>
            </a:pPr>
            <a:r>
              <a:rPr lang="it-IT" sz="4200" dirty="0" smtClean="0"/>
              <a:t>Effettivamente per il compimento di quest'opera così grande, con la quale viene resa a Dio una gloria perfetta e gli uomini vengono santificati, Cristo associa sempre a sé la Chiesa, sua sposa amatissima, la quale l'invoca come suo Signore e per mezzo di lui rende il culto all'eterno Padre. </a:t>
            </a:r>
          </a:p>
          <a:p>
            <a:pPr algn="r">
              <a:buNone/>
            </a:pPr>
            <a:r>
              <a:rPr lang="it-IT" dirty="0" smtClean="0"/>
              <a:t>n. 7</a:t>
            </a:r>
          </a:p>
          <a:p>
            <a:pPr>
              <a:buNone/>
            </a:pPr>
            <a:endParaRPr lang="it-IT"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332656"/>
            <a:ext cx="8640960" cy="6120680"/>
          </a:xfrm>
        </p:spPr>
        <p:txBody>
          <a:bodyPr>
            <a:normAutofit fontScale="92500" lnSpcReduction="10000"/>
          </a:bodyPr>
          <a:lstStyle/>
          <a:p>
            <a:pPr>
              <a:buNone/>
            </a:pPr>
            <a:r>
              <a:rPr lang="it-IT" dirty="0" smtClean="0"/>
              <a:t>La vita spirituale tuttavia non si esaurisce nella partecipazione alla sola liturgia.</a:t>
            </a:r>
          </a:p>
          <a:p>
            <a:pPr>
              <a:buNone/>
            </a:pPr>
            <a:r>
              <a:rPr lang="it-IT" dirty="0" smtClean="0"/>
              <a:t> Il cristiano, infatti, benché chiamato alla </a:t>
            </a:r>
            <a:r>
              <a:rPr lang="it-IT" b="1" dirty="0" smtClean="0">
                <a:solidFill>
                  <a:srgbClr val="00B050"/>
                </a:solidFill>
              </a:rPr>
              <a:t>preghiera in comune</a:t>
            </a:r>
            <a:r>
              <a:rPr lang="it-IT" dirty="0" smtClean="0"/>
              <a:t>, è sempre tenuto a entrare nella propria stanza per </a:t>
            </a:r>
            <a:r>
              <a:rPr lang="it-IT" b="1" dirty="0" smtClean="0">
                <a:solidFill>
                  <a:srgbClr val="7030A0"/>
                </a:solidFill>
              </a:rPr>
              <a:t>pregare il Padre in segreto</a:t>
            </a:r>
            <a:r>
              <a:rPr lang="it-IT" dirty="0" smtClean="0"/>
              <a:t>; anzi, secondo l'insegnamento dell'Apostolo, è tenuto a pregare incessantemente. L'Apostolo ci insegna anche a portare continuamente nel nostro corpo i patimenti di Gesù morente, affinché anche la vita di Gesù si manifesti nella nostra carne mortale. Per questo nel sacrificio della messa preghiamo il Signore che, «accettando l'offerta del sacrificio spirituale», faccia «di noi stessi un'offerta eterna».</a:t>
            </a:r>
          </a:p>
          <a:p>
            <a:pPr algn="r">
              <a:buNone/>
            </a:pPr>
            <a:r>
              <a:rPr lang="it-IT" dirty="0" smtClean="0"/>
              <a:t>n.12</a:t>
            </a:r>
          </a:p>
          <a:p>
            <a:pPr>
              <a:buNone/>
            </a:pPr>
            <a:endParaRPr lang="it-IT"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60648"/>
            <a:ext cx="8784976" cy="6408712"/>
          </a:xfrm>
        </p:spPr>
        <p:txBody>
          <a:bodyPr>
            <a:normAutofit fontScale="85000" lnSpcReduction="10000"/>
          </a:bodyPr>
          <a:lstStyle/>
          <a:p>
            <a:pPr>
              <a:buNone/>
            </a:pPr>
            <a:r>
              <a:rPr lang="it-IT" dirty="0" smtClean="0"/>
              <a:t>Nondimeno la liturgia è il </a:t>
            </a:r>
            <a:r>
              <a:rPr lang="it-IT" b="1" dirty="0" smtClean="0"/>
              <a:t>culmine</a:t>
            </a:r>
            <a:r>
              <a:rPr lang="it-IT" dirty="0" smtClean="0"/>
              <a:t> verso cui tende l'azione della Chiesa e, al tempo stesso, la </a:t>
            </a:r>
            <a:r>
              <a:rPr lang="it-IT" b="1" dirty="0" smtClean="0"/>
              <a:t>fonte</a:t>
            </a:r>
            <a:r>
              <a:rPr lang="it-IT" dirty="0" smtClean="0"/>
              <a:t> da cui promana tutta la sua energia. Il lavoro apostolico, infatti, è ordinato a che tutti, diventati figli di Dio mediante la fede e il battesimo, si </a:t>
            </a:r>
            <a:r>
              <a:rPr lang="it-IT" dirty="0" smtClean="0">
                <a:solidFill>
                  <a:srgbClr val="00B050"/>
                </a:solidFill>
              </a:rPr>
              <a:t>riuniscano in assemblea, lodino Dio nella Chiesa, prendano parte al sacrificio e alla mensa del Signore</a:t>
            </a:r>
            <a:r>
              <a:rPr lang="it-IT" dirty="0" smtClean="0"/>
              <a:t>. A sua volta, la liturgia spinge i fedeli, nutriti dei «sacramenti pasquali», a </a:t>
            </a:r>
            <a:r>
              <a:rPr lang="it-IT" dirty="0" smtClean="0">
                <a:solidFill>
                  <a:srgbClr val="00B0F0"/>
                </a:solidFill>
              </a:rPr>
              <a:t>vivere «in perfetta unione»</a:t>
            </a:r>
            <a:r>
              <a:rPr lang="it-IT" dirty="0" smtClean="0"/>
              <a:t>; prega affinché </a:t>
            </a:r>
            <a:r>
              <a:rPr lang="it-IT" dirty="0" smtClean="0">
                <a:solidFill>
                  <a:srgbClr val="00B0F0"/>
                </a:solidFill>
              </a:rPr>
              <a:t>«esprimano nella vita quanto hanno ricevuto mediante la fede»</a:t>
            </a:r>
            <a:r>
              <a:rPr lang="it-IT" dirty="0" smtClean="0"/>
              <a:t>;</a:t>
            </a:r>
            <a:r>
              <a:rPr lang="it-IT" dirty="0" smtClean="0">
                <a:solidFill>
                  <a:srgbClr val="00B0F0"/>
                </a:solidFill>
              </a:rPr>
              <a:t> </a:t>
            </a:r>
            <a:r>
              <a:rPr lang="it-IT" dirty="0" smtClean="0"/>
              <a:t>la rinnovazione poi dell'alleanza di Dio con gli uomini nell'eucaristia introduce i fedeli nella </a:t>
            </a:r>
            <a:r>
              <a:rPr lang="it-IT" dirty="0" smtClean="0">
                <a:solidFill>
                  <a:srgbClr val="00B0F0"/>
                </a:solidFill>
              </a:rPr>
              <a:t>pressante carità di Cristo </a:t>
            </a:r>
            <a:r>
              <a:rPr lang="it-IT" dirty="0" smtClean="0"/>
              <a:t>e li infiamma con essa. Dalla liturgia, dunque, e particolarmente dall'eucaristia, deriva in noi, come da sorgente, la grazia, e si ottiene con la massima efficacia quella </a:t>
            </a:r>
            <a:r>
              <a:rPr lang="it-IT" b="1" dirty="0" smtClean="0"/>
              <a:t>santificazione degli uomini nel Cristo e quella glorificazione di Dio</a:t>
            </a:r>
            <a:r>
              <a:rPr lang="it-IT" dirty="0" smtClean="0"/>
              <a:t>, alla quale tendono, come a loro fine, tutte le altre attività della Chiesa.     N.10</a:t>
            </a:r>
          </a:p>
          <a:p>
            <a:pPr>
              <a:buNone/>
            </a:pPr>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1923</TotalTime>
  <Words>8360</Words>
  <Application>Microsoft Office PowerPoint</Application>
  <PresentationFormat>Presentazione su schermo (4:3)</PresentationFormat>
  <Paragraphs>574</Paragraphs>
  <Slides>121</Slides>
  <Notes>0</Notes>
  <HiddenSlides>0</HiddenSlides>
  <MMClips>0</MMClips>
  <ScaleCrop>false</ScaleCrop>
  <HeadingPairs>
    <vt:vector size="4" baseType="variant">
      <vt:variant>
        <vt:lpstr>Tema</vt:lpstr>
      </vt:variant>
      <vt:variant>
        <vt:i4>1</vt:i4>
      </vt:variant>
      <vt:variant>
        <vt:lpstr>Titoli diapositive</vt:lpstr>
      </vt:variant>
      <vt:variant>
        <vt:i4>121</vt:i4>
      </vt:variant>
    </vt:vector>
  </HeadingPairs>
  <TitlesOfParts>
    <vt:vector size="122" baseType="lpstr">
      <vt:lpstr>Tema di Office</vt:lpstr>
      <vt:lpstr>La preghiera cristiana</vt:lpstr>
      <vt:lpstr>Presentazione standard di PowerPoint</vt:lpstr>
      <vt:lpstr>Fenomenologia della preghiera</vt:lpstr>
      <vt:lpstr>Presentazione standard di PowerPoint</vt:lpstr>
      <vt:lpstr>Presentazione standard di PowerPoint</vt:lpstr>
      <vt:lpstr>Esempi</vt:lpstr>
      <vt:lpstr>Presentazione standard di PowerPoint</vt:lpstr>
      <vt:lpstr>Presentazione standard di PowerPoint</vt:lpstr>
      <vt:lpstr>Presentazione standard di PowerPoint</vt:lpstr>
      <vt:lpstr>Presentazione standard di PowerPoint</vt:lpstr>
      <vt:lpstr>L’esperienza di preghiera nella Bibbia</vt:lpstr>
      <vt:lpstr>Antico Testamento</vt:lpstr>
      <vt:lpstr>Presentazione standard di PowerPoint</vt:lpstr>
      <vt:lpstr>Presentazione standard di PowerPoint</vt:lpstr>
      <vt:lpstr>Presentazione standard di PowerPoint</vt:lpstr>
      <vt:lpstr>Esempi</vt:lpstr>
      <vt:lpstr>Presentazione standard di PowerPoint</vt:lpstr>
      <vt:lpstr>La preghiera di Israele</vt:lpstr>
      <vt:lpstr>Berakah - benedizione</vt:lpstr>
      <vt:lpstr>Presentazione standard di PowerPoint</vt:lpstr>
      <vt:lpstr>Presentazione standard di PowerPoint</vt:lpstr>
      <vt:lpstr>Presentazione standard di PowerPoint</vt:lpstr>
      <vt:lpstr>ShemaʻYśra’el</vt:lpstr>
      <vt:lpstr>Presentazione standard di PowerPoint</vt:lpstr>
      <vt:lpstr>Presentazione standard di PowerPoint</vt:lpstr>
      <vt:lpstr>Presentazione standard di PowerPoint</vt:lpstr>
      <vt:lpstr>Presentazione standard di PowerPoint</vt:lpstr>
      <vt:lpstr>Tefillah</vt:lpstr>
      <vt:lpstr>Presentazione standard di PowerPoint</vt:lpstr>
      <vt:lpstr>Presentazione standard di PowerPoint</vt:lpstr>
      <vt:lpstr>Qeri’at Torah</vt:lpstr>
      <vt:lpstr>Esempi</vt:lpstr>
      <vt:lpstr>Presentazione standard di PowerPoint</vt:lpstr>
      <vt:lpstr>Nuovo Testamento</vt:lpstr>
      <vt:lpstr>Presentazione standard di PowerPoint</vt:lpstr>
      <vt:lpstr>Gesù prega…</vt:lpstr>
      <vt:lpstr>Presentazione standard di PowerPoint</vt:lpstr>
      <vt:lpstr>Presentazione standard di PowerPoint</vt:lpstr>
      <vt:lpstr>Abba’ Mc 14,36</vt:lpstr>
      <vt:lpstr>Presentazione standard di PowerPoint</vt:lpstr>
      <vt:lpstr>La preghiera nella Bibbia</vt:lpstr>
      <vt:lpstr>Presentazione standard di PowerPoint</vt:lpstr>
      <vt:lpstr>Presentazione standard di PowerPoint</vt:lpstr>
      <vt:lpstr>Presentazione standard di PowerPoint</vt:lpstr>
      <vt:lpstr>Presentazione standard di PowerPoint</vt:lpstr>
      <vt:lpstr>Teologia della preghiera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Noi agiamo in Dio, e Dio opera in noi</vt:lpstr>
      <vt:lpstr>Presentazione standard di PowerPoint</vt:lpstr>
      <vt:lpstr>Che cosa vuol dire pregare?</vt:lpstr>
      <vt:lpstr>Presentazione standard di PowerPoint</vt:lpstr>
      <vt:lpstr>Presentazione standard di PowerPoint</vt:lpstr>
      <vt:lpstr>Presentazione standard di PowerPoint</vt:lpstr>
      <vt:lpstr>Presentazione standard di PowerPoint</vt:lpstr>
      <vt:lpstr>Cosa si prega?</vt:lpstr>
      <vt:lpstr>Presentazione standard di PowerPoint</vt:lpstr>
      <vt:lpstr>Perché pregare?</vt:lpstr>
      <vt:lpstr>Come si prega?</vt:lpstr>
      <vt:lpstr>Tipi di preghiera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preghiera nel vissuto di santità</vt:lpstr>
      <vt:lpstr>S. Teresa di Gesù 1515-1582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 Ignazio di Loyola 1491-1556</vt:lpstr>
      <vt:lpstr>Presentazione standard di PowerPoint</vt:lpstr>
      <vt:lpstr>Le forme di preghiera negli  Esercizi spirituali</vt:lpstr>
      <vt:lpstr>Presentazione standard di PowerPoint</vt:lpstr>
      <vt:lpstr>Presentazione standard di PowerPoint</vt:lpstr>
      <vt:lpstr>Presentazione standard di PowerPoint</vt:lpstr>
      <vt:lpstr>“La preghiera di Gesù”</vt:lpstr>
      <vt:lpstr>Liturgia e preghiera</vt:lpstr>
      <vt:lpstr>Costituzione Sacrosantum concilium</vt:lpstr>
      <vt:lpstr>Presentazione standard di PowerPoint</vt:lpstr>
      <vt:lpstr>Presentazione standard di PowerPoint</vt:lpstr>
      <vt:lpstr>Presentazione standard di PowerPoint</vt:lpstr>
      <vt:lpstr>Presentazione standard di PowerPoint</vt:lpstr>
      <vt:lpstr>→ Liturgia delle ore</vt:lpstr>
      <vt:lpstr>Presentazione standard di PowerPoint</vt:lpstr>
      <vt:lpstr>Il messale</vt:lpstr>
      <vt:lpstr>Presentazione standard di PowerPoint</vt:lpstr>
      <vt:lpstr>Presentazione standard di PowerPoint</vt:lpstr>
      <vt:lpstr>Preghiera eucaristica o anafora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Bibliografia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preghiera cristiana</dc:title>
  <dc:creator>Emanuele</dc:creator>
  <cp:lastModifiedBy>Utente Windows</cp:lastModifiedBy>
  <cp:revision>173</cp:revision>
  <dcterms:created xsi:type="dcterms:W3CDTF">2018-03-01T10:35:28Z</dcterms:created>
  <dcterms:modified xsi:type="dcterms:W3CDTF">2018-04-17T15:41:54Z</dcterms:modified>
</cp:coreProperties>
</file>