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69" r:id="rId4"/>
    <p:sldId id="257" r:id="rId5"/>
    <p:sldId id="260" r:id="rId6"/>
    <p:sldId id="275" r:id="rId7"/>
    <p:sldId id="276" r:id="rId8"/>
    <p:sldId id="279" r:id="rId9"/>
    <p:sldId id="270" r:id="rId10"/>
    <p:sldId id="271" r:id="rId11"/>
    <p:sldId id="261" r:id="rId12"/>
    <p:sldId id="265" r:id="rId13"/>
    <p:sldId id="266" r:id="rId14"/>
    <p:sldId id="273" r:id="rId15"/>
    <p:sldId id="272" r:id="rId16"/>
    <p:sldId id="274" r:id="rId17"/>
    <p:sldId id="277" r:id="rId18"/>
    <p:sldId id="278" r:id="rId1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senza titolo" id="{B8AA6566-32B7-4105-AE3A-A0AFC270C918}">
          <p14:sldIdLst>
            <p14:sldId id="256"/>
            <p14:sldId id="268"/>
            <p14:sldId id="269"/>
            <p14:sldId id="257"/>
            <p14:sldId id="260"/>
            <p14:sldId id="275"/>
            <p14:sldId id="276"/>
            <p14:sldId id="279"/>
            <p14:sldId id="270"/>
            <p14:sldId id="271"/>
            <p14:sldId id="261"/>
            <p14:sldId id="265"/>
            <p14:sldId id="266"/>
            <p14:sldId id="273"/>
            <p14:sldId id="272"/>
            <p14:sldId id="274"/>
            <p14:sldId id="277"/>
            <p14:sldId id="27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AC24"/>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7" d="100"/>
          <a:sy n="77" d="100"/>
        </p:scale>
        <p:origin x="-102" y="-7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15" name="Date Placeholder 14"/>
          <p:cNvSpPr>
            <a:spLocks noGrp="1"/>
          </p:cNvSpPr>
          <p:nvPr>
            <p:ph type="dt" sz="half" idx="10"/>
          </p:nvPr>
        </p:nvSpPr>
        <p:spPr/>
        <p:txBody>
          <a:bodyPr/>
          <a:lstStyle/>
          <a:p>
            <a:fld id="{083FD3AD-CEC7-4610-B519-DE7074F3027A}" type="datetimeFigureOut">
              <a:rPr lang="it-IT" smtClean="0"/>
              <a:t>28/11/2016</a:t>
            </a:fld>
            <a:endParaRPr lang="it-IT"/>
          </a:p>
        </p:txBody>
      </p:sp>
      <p:sp>
        <p:nvSpPr>
          <p:cNvPr id="16" name="Slide Number Placeholder 15"/>
          <p:cNvSpPr>
            <a:spLocks noGrp="1"/>
          </p:cNvSpPr>
          <p:nvPr>
            <p:ph type="sldNum" sz="quarter" idx="11"/>
          </p:nvPr>
        </p:nvSpPr>
        <p:spPr/>
        <p:txBody>
          <a:bodyPr/>
          <a:lstStyle/>
          <a:p>
            <a:fld id="{87A383D6-8970-425D-9E82-C959CEFDC208}" type="slidenum">
              <a:rPr lang="it-IT" smtClean="0"/>
              <a:t>‹N›</a:t>
            </a:fld>
            <a:endParaRPr lang="it-IT"/>
          </a:p>
        </p:txBody>
      </p:sp>
      <p:sp>
        <p:nvSpPr>
          <p:cNvPr id="17" name="Footer Placeholder 16"/>
          <p:cNvSpPr>
            <a:spLocks noGrp="1"/>
          </p:cNvSpPr>
          <p:nvPr>
            <p:ph type="ftr" sz="quarter" idx="12"/>
          </p:nvPr>
        </p:nvSpPr>
        <p:spPr/>
        <p:txBody>
          <a:bodyPr/>
          <a:lstStyle/>
          <a:p>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083FD3AD-CEC7-4610-B519-DE7074F3027A}" type="datetimeFigureOut">
              <a:rPr lang="it-IT" smtClean="0"/>
              <a:t>28/11/2016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7A383D6-8970-425D-9E82-C959CEFDC208}"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83FD3AD-CEC7-4610-B519-DE7074F3027A}" type="datetimeFigureOut">
              <a:rPr lang="it-IT" smtClean="0"/>
              <a:t>28/11/2016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7A383D6-8970-425D-9E82-C959CEFDC208}"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Title 12"/>
          <p:cNvSpPr>
            <a:spLocks noGrp="1"/>
          </p:cNvSpPr>
          <p:nvPr>
            <p:ph type="title"/>
          </p:nvPr>
        </p:nvSpPr>
        <p:spPr/>
        <p:txBody>
          <a:bodyPr/>
          <a:lstStyle/>
          <a:p>
            <a:r>
              <a:rPr lang="it-IT" smtClean="0"/>
              <a:t>Fare clic per modificare lo stile del titolo</a:t>
            </a:r>
            <a:endParaRPr lang="en-US"/>
          </a:p>
        </p:txBody>
      </p:sp>
      <p:sp>
        <p:nvSpPr>
          <p:cNvPr id="14" name="Date Placeholder 13"/>
          <p:cNvSpPr>
            <a:spLocks noGrp="1"/>
          </p:cNvSpPr>
          <p:nvPr>
            <p:ph type="dt" sz="half" idx="10"/>
          </p:nvPr>
        </p:nvSpPr>
        <p:spPr/>
        <p:txBody>
          <a:bodyPr/>
          <a:lstStyle/>
          <a:p>
            <a:fld id="{083FD3AD-CEC7-4610-B519-DE7074F3027A}" type="datetimeFigureOut">
              <a:rPr lang="it-IT" smtClean="0"/>
              <a:t>28/11/2016</a:t>
            </a:fld>
            <a:endParaRPr lang="it-IT"/>
          </a:p>
        </p:txBody>
      </p:sp>
      <p:sp>
        <p:nvSpPr>
          <p:cNvPr id="15" name="Slide Number Placeholder 14"/>
          <p:cNvSpPr>
            <a:spLocks noGrp="1"/>
          </p:cNvSpPr>
          <p:nvPr>
            <p:ph type="sldNum" sz="quarter" idx="11"/>
          </p:nvPr>
        </p:nvSpPr>
        <p:spPr/>
        <p:txBody>
          <a:bodyPr/>
          <a:lstStyle/>
          <a:p>
            <a:fld id="{87A383D6-8970-425D-9E82-C959CEFDC208}" type="slidenum">
              <a:rPr lang="it-IT" smtClean="0"/>
              <a:t>‹N›</a:t>
            </a:fld>
            <a:endParaRPr lang="it-IT"/>
          </a:p>
        </p:txBody>
      </p:sp>
      <p:sp>
        <p:nvSpPr>
          <p:cNvPr id="16" name="Footer Placeholder 15"/>
          <p:cNvSpPr>
            <a:spLocks noGrp="1"/>
          </p:cNvSpPr>
          <p:nvPr>
            <p:ph type="ftr" sz="quarter" idx="12"/>
          </p:nvPr>
        </p:nvSpPr>
        <p:spPr/>
        <p:txBody>
          <a:bodyPr/>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12" name="Date Placeholder 11"/>
          <p:cNvSpPr>
            <a:spLocks noGrp="1"/>
          </p:cNvSpPr>
          <p:nvPr>
            <p:ph type="dt" sz="half" idx="10"/>
          </p:nvPr>
        </p:nvSpPr>
        <p:spPr/>
        <p:txBody>
          <a:bodyPr/>
          <a:lstStyle/>
          <a:p>
            <a:fld id="{083FD3AD-CEC7-4610-B519-DE7074F3027A}" type="datetimeFigureOut">
              <a:rPr lang="it-IT" smtClean="0"/>
              <a:t>28/11/2016</a:t>
            </a:fld>
            <a:endParaRPr lang="it-IT"/>
          </a:p>
        </p:txBody>
      </p:sp>
      <p:sp>
        <p:nvSpPr>
          <p:cNvPr id="13" name="Slide Number Placeholder 12"/>
          <p:cNvSpPr>
            <a:spLocks noGrp="1"/>
          </p:cNvSpPr>
          <p:nvPr>
            <p:ph type="sldNum" sz="quarter" idx="11"/>
          </p:nvPr>
        </p:nvSpPr>
        <p:spPr/>
        <p:txBody>
          <a:bodyPr/>
          <a:lstStyle/>
          <a:p>
            <a:fld id="{87A383D6-8970-425D-9E82-C959CEFDC208}" type="slidenum">
              <a:rPr lang="it-IT" smtClean="0"/>
              <a:t>‹N›</a:t>
            </a:fld>
            <a:endParaRPr lang="it-IT"/>
          </a:p>
        </p:txBody>
      </p:sp>
      <p:sp>
        <p:nvSpPr>
          <p:cNvPr id="14" name="Footer Placeholder 13"/>
          <p:cNvSpPr>
            <a:spLocks noGrp="1"/>
          </p:cNvSpPr>
          <p:nvPr>
            <p:ph type="ftr" sz="quarter" idx="12"/>
          </p:nvPr>
        </p:nvSpPr>
        <p:spPr/>
        <p:txBody>
          <a:bodyPr/>
          <a:lstStyle/>
          <a:p>
            <a:endParaRPr lang="it-IT"/>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it-IT" smtClean="0"/>
              <a:t>Fare clic per modificare lo stile del titolo</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083FD3AD-CEC7-4610-B519-DE7074F3027A}" type="datetimeFigureOut">
              <a:rPr lang="it-IT" smtClean="0"/>
              <a:t>28/11/2016</a:t>
            </a:fld>
            <a:endParaRPr lang="it-IT"/>
          </a:p>
        </p:txBody>
      </p:sp>
      <p:sp>
        <p:nvSpPr>
          <p:cNvPr id="9" name="Slide Number Placeholder 8"/>
          <p:cNvSpPr>
            <a:spLocks noGrp="1"/>
          </p:cNvSpPr>
          <p:nvPr>
            <p:ph type="sldNum" sz="quarter" idx="11"/>
          </p:nvPr>
        </p:nvSpPr>
        <p:spPr/>
        <p:txBody>
          <a:bodyPr/>
          <a:lstStyle/>
          <a:p>
            <a:fld id="{87A383D6-8970-425D-9E82-C959CEFDC208}" type="slidenum">
              <a:rPr lang="it-IT" smtClean="0"/>
              <a:t>‹N›</a:t>
            </a:fld>
            <a:endParaRPr lang="it-IT"/>
          </a:p>
        </p:txBody>
      </p:sp>
      <p:sp>
        <p:nvSpPr>
          <p:cNvPr id="10" name="Footer Placeholder 9"/>
          <p:cNvSpPr>
            <a:spLocks noGrp="1"/>
          </p:cNvSpPr>
          <p:nvPr>
            <p:ph type="ftr" sz="quarter" idx="12"/>
          </p:nvPr>
        </p:nvSpPr>
        <p:spPr/>
        <p:txBody>
          <a:bodyPr/>
          <a:lstStyle/>
          <a:p>
            <a:endParaRPr lang="it-IT"/>
          </a:p>
        </p:txBody>
      </p:sp>
      <p:sp>
        <p:nvSpPr>
          <p:cNvPr id="11" name="Title 10"/>
          <p:cNvSpPr>
            <a:spLocks noGrp="1"/>
          </p:cNvSpPr>
          <p:nvPr>
            <p:ph type="title"/>
          </p:nvPr>
        </p:nvSpPr>
        <p:spPr/>
        <p:txBody>
          <a:bodyPr/>
          <a:lstStyle/>
          <a:p>
            <a:r>
              <a:rPr lang="it-IT" smtClean="0"/>
              <a:t>Fare clic per modificare lo stile del titolo</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it-IT" smtClean="0"/>
              <a:t>Fare clic per modificare lo stile del titolo</a:t>
            </a:r>
            <a:endParaRPr lang="en-US" dirty="0"/>
          </a:p>
        </p:txBody>
      </p:sp>
      <p:sp>
        <p:nvSpPr>
          <p:cNvPr id="14" name="Date Placeholder 13"/>
          <p:cNvSpPr>
            <a:spLocks noGrp="1"/>
          </p:cNvSpPr>
          <p:nvPr>
            <p:ph type="dt" sz="half" idx="10"/>
          </p:nvPr>
        </p:nvSpPr>
        <p:spPr/>
        <p:txBody>
          <a:bodyPr/>
          <a:lstStyle/>
          <a:p>
            <a:fld id="{083FD3AD-CEC7-4610-B519-DE7074F3027A}" type="datetimeFigureOut">
              <a:rPr lang="it-IT" smtClean="0"/>
              <a:t>28/11/2016</a:t>
            </a:fld>
            <a:endParaRPr lang="it-IT"/>
          </a:p>
        </p:txBody>
      </p:sp>
      <p:sp>
        <p:nvSpPr>
          <p:cNvPr id="15" name="Slide Number Placeholder 14"/>
          <p:cNvSpPr>
            <a:spLocks noGrp="1"/>
          </p:cNvSpPr>
          <p:nvPr>
            <p:ph type="sldNum" sz="quarter" idx="11"/>
          </p:nvPr>
        </p:nvSpPr>
        <p:spPr/>
        <p:txBody>
          <a:bodyPr/>
          <a:lstStyle/>
          <a:p>
            <a:fld id="{87A383D6-8970-425D-9E82-C959CEFDC208}" type="slidenum">
              <a:rPr lang="it-IT" smtClean="0"/>
              <a:t>‹N›</a:t>
            </a:fld>
            <a:endParaRPr lang="it-IT"/>
          </a:p>
        </p:txBody>
      </p:sp>
      <p:sp>
        <p:nvSpPr>
          <p:cNvPr id="16" name="Footer Placeholder 15"/>
          <p:cNvSpPr>
            <a:spLocks noGrp="1"/>
          </p:cNvSpPr>
          <p:nvPr>
            <p:ph type="ftr" sz="quarter" idx="12"/>
          </p:nvPr>
        </p:nvSpPr>
        <p:spPr/>
        <p:txBody>
          <a:bodyPr/>
          <a:lstStyle/>
          <a:p>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smtClean="0"/>
              <a:t>Fare clic per modificare lo stile del titolo</a:t>
            </a:r>
            <a:endParaRPr lang="en-US"/>
          </a:p>
        </p:txBody>
      </p:sp>
      <p:sp>
        <p:nvSpPr>
          <p:cNvPr id="7" name="Date Placeholder 6"/>
          <p:cNvSpPr>
            <a:spLocks noGrp="1"/>
          </p:cNvSpPr>
          <p:nvPr>
            <p:ph type="dt" sz="half" idx="10"/>
          </p:nvPr>
        </p:nvSpPr>
        <p:spPr/>
        <p:txBody>
          <a:bodyPr/>
          <a:lstStyle/>
          <a:p>
            <a:fld id="{083FD3AD-CEC7-4610-B519-DE7074F3027A}" type="datetimeFigureOut">
              <a:rPr lang="it-IT" smtClean="0"/>
              <a:t>28/11/2016</a:t>
            </a:fld>
            <a:endParaRPr lang="it-IT"/>
          </a:p>
        </p:txBody>
      </p:sp>
      <p:sp>
        <p:nvSpPr>
          <p:cNvPr id="8" name="Slide Number Placeholder 7"/>
          <p:cNvSpPr>
            <a:spLocks noGrp="1"/>
          </p:cNvSpPr>
          <p:nvPr>
            <p:ph type="sldNum" sz="quarter" idx="11"/>
          </p:nvPr>
        </p:nvSpPr>
        <p:spPr/>
        <p:txBody>
          <a:bodyPr/>
          <a:lstStyle/>
          <a:p>
            <a:fld id="{87A383D6-8970-425D-9E82-C959CEFDC208}" type="slidenum">
              <a:rPr lang="it-IT" smtClean="0"/>
              <a:t>‹N›</a:t>
            </a:fld>
            <a:endParaRPr lang="it-IT"/>
          </a:p>
        </p:txBody>
      </p:sp>
      <p:sp>
        <p:nvSpPr>
          <p:cNvPr id="9" name="Footer Placeholder 8"/>
          <p:cNvSpPr>
            <a:spLocks noGrp="1"/>
          </p:cNvSpPr>
          <p:nvPr>
            <p:ph type="ftr" sz="quarter" idx="12"/>
          </p:nvPr>
        </p:nvSpPr>
        <p:spPr/>
        <p:txBody>
          <a:bodyPr/>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83FD3AD-CEC7-4610-B519-DE7074F3027A}" type="datetimeFigureOut">
              <a:rPr lang="it-IT" smtClean="0"/>
              <a:t>28/11/2016</a:t>
            </a:fld>
            <a:endParaRPr lang="it-IT"/>
          </a:p>
        </p:txBody>
      </p:sp>
      <p:sp>
        <p:nvSpPr>
          <p:cNvPr id="6" name="Slide Number Placeholder 5"/>
          <p:cNvSpPr>
            <a:spLocks noGrp="1"/>
          </p:cNvSpPr>
          <p:nvPr>
            <p:ph type="sldNum" sz="quarter" idx="11"/>
          </p:nvPr>
        </p:nvSpPr>
        <p:spPr/>
        <p:txBody>
          <a:bodyPr/>
          <a:lstStyle/>
          <a:p>
            <a:fld id="{87A383D6-8970-425D-9E82-C959CEFDC208}" type="slidenum">
              <a:rPr lang="it-IT" smtClean="0"/>
              <a:t>‹N›</a:t>
            </a:fld>
            <a:endParaRPr lang="it-IT"/>
          </a:p>
        </p:txBody>
      </p:sp>
      <p:sp>
        <p:nvSpPr>
          <p:cNvPr id="7" name="Footer Placeholder 6"/>
          <p:cNvSpPr>
            <a:spLocks noGrp="1"/>
          </p:cNvSpPr>
          <p:nvPr>
            <p:ph type="ftr" sz="quarter" idx="12"/>
          </p:nvPr>
        </p:nvSpPr>
        <p:spPr/>
        <p:txBody>
          <a:bodyPr/>
          <a:lstStyle/>
          <a:p>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5" name="Date Placeholder 14"/>
          <p:cNvSpPr>
            <a:spLocks noGrp="1"/>
          </p:cNvSpPr>
          <p:nvPr>
            <p:ph type="dt" sz="half" idx="10"/>
          </p:nvPr>
        </p:nvSpPr>
        <p:spPr/>
        <p:txBody>
          <a:bodyPr/>
          <a:lstStyle/>
          <a:p>
            <a:fld id="{083FD3AD-CEC7-4610-B519-DE7074F3027A}" type="datetimeFigureOut">
              <a:rPr lang="it-IT" smtClean="0"/>
              <a:t>28/11/2016</a:t>
            </a:fld>
            <a:endParaRPr lang="it-IT"/>
          </a:p>
        </p:txBody>
      </p:sp>
      <p:sp>
        <p:nvSpPr>
          <p:cNvPr id="16" name="Slide Number Placeholder 15"/>
          <p:cNvSpPr>
            <a:spLocks noGrp="1"/>
          </p:cNvSpPr>
          <p:nvPr>
            <p:ph type="sldNum" sz="quarter" idx="11"/>
          </p:nvPr>
        </p:nvSpPr>
        <p:spPr/>
        <p:txBody>
          <a:bodyPr/>
          <a:lstStyle/>
          <a:p>
            <a:fld id="{87A383D6-8970-425D-9E82-C959CEFDC208}" type="slidenum">
              <a:rPr lang="it-IT" smtClean="0"/>
              <a:t>‹N›</a:t>
            </a:fld>
            <a:endParaRPr lang="it-IT"/>
          </a:p>
        </p:txBody>
      </p:sp>
      <p:sp>
        <p:nvSpPr>
          <p:cNvPr id="17" name="Footer Placeholder 16"/>
          <p:cNvSpPr>
            <a:spLocks noGrp="1"/>
          </p:cNvSpPr>
          <p:nvPr>
            <p:ph type="ftr" sz="quarter" idx="12"/>
          </p:nvPr>
        </p:nvSpPr>
        <p:spPr/>
        <p:txBody>
          <a:bodyPr/>
          <a:lstStyle/>
          <a:p>
            <a:endParaRPr lang="it-IT"/>
          </a:p>
        </p:txBody>
      </p:sp>
      <p:sp>
        <p:nvSpPr>
          <p:cNvPr id="18" name="Title 17"/>
          <p:cNvSpPr>
            <a:spLocks noGrp="1"/>
          </p:cNvSpPr>
          <p:nvPr>
            <p:ph type="title"/>
          </p:nvPr>
        </p:nvSpPr>
        <p:spPr/>
        <p:txBody>
          <a:bodyPr/>
          <a:lstStyle/>
          <a:p>
            <a:r>
              <a:rPr lang="it-IT" smtClean="0"/>
              <a:t>Fare clic per modificare lo stile del titolo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it-IT" smtClean="0"/>
              <a:t>Fare clic per modificare lo stile del titolo</a:t>
            </a:r>
            <a:endParaRPr lang="en-US"/>
          </a:p>
        </p:txBody>
      </p:sp>
      <p:sp>
        <p:nvSpPr>
          <p:cNvPr id="13" name="Date Placeholder 12"/>
          <p:cNvSpPr>
            <a:spLocks noGrp="1"/>
          </p:cNvSpPr>
          <p:nvPr>
            <p:ph type="dt" sz="half" idx="10"/>
          </p:nvPr>
        </p:nvSpPr>
        <p:spPr/>
        <p:txBody>
          <a:bodyPr/>
          <a:lstStyle/>
          <a:p>
            <a:fld id="{083FD3AD-CEC7-4610-B519-DE7074F3027A}" type="datetimeFigureOut">
              <a:rPr lang="it-IT" smtClean="0"/>
              <a:t>28/11/2016</a:t>
            </a:fld>
            <a:endParaRPr lang="it-IT"/>
          </a:p>
        </p:txBody>
      </p:sp>
      <p:sp>
        <p:nvSpPr>
          <p:cNvPr id="14" name="Slide Number Placeholder 13"/>
          <p:cNvSpPr>
            <a:spLocks noGrp="1"/>
          </p:cNvSpPr>
          <p:nvPr>
            <p:ph type="sldNum" sz="quarter" idx="11"/>
          </p:nvPr>
        </p:nvSpPr>
        <p:spPr/>
        <p:txBody>
          <a:bodyPr/>
          <a:lstStyle/>
          <a:p>
            <a:fld id="{87A383D6-8970-425D-9E82-C959CEFDC208}" type="slidenum">
              <a:rPr lang="it-IT" smtClean="0"/>
              <a:t>‹N›</a:t>
            </a:fld>
            <a:endParaRPr lang="it-IT"/>
          </a:p>
        </p:txBody>
      </p:sp>
      <p:sp>
        <p:nvSpPr>
          <p:cNvPr id="15" name="Footer Placeholder 14"/>
          <p:cNvSpPr>
            <a:spLocks noGrp="1"/>
          </p:cNvSpPr>
          <p:nvPr>
            <p:ph type="ftr" sz="quarter" idx="12"/>
          </p:nvPr>
        </p:nvSpPr>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083FD3AD-CEC7-4610-B519-DE7074F3027A}" type="datetimeFigureOut">
              <a:rPr lang="it-IT" smtClean="0"/>
              <a:t>28/11/2016</a:t>
            </a:fld>
            <a:endParaRPr lang="it-IT"/>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it-IT"/>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87A383D6-8970-425D-9E82-C959CEFDC208}" type="slidenum">
              <a:rPr lang="it-IT" smtClean="0"/>
              <a:t>‹N›</a:t>
            </a:fld>
            <a:endParaRPr lang="it-IT"/>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043608" y="5085184"/>
            <a:ext cx="7543800" cy="914400"/>
          </a:xfrm>
        </p:spPr>
        <p:txBody>
          <a:bodyPr/>
          <a:lstStyle/>
          <a:p>
            <a:pPr algn="ctr"/>
            <a:r>
              <a:rPr lang="it-IT" sz="8000" dirty="0" smtClean="0"/>
              <a:t>TAOISMO</a:t>
            </a:r>
            <a:br>
              <a:rPr lang="it-IT" sz="8000" dirty="0" smtClean="0"/>
            </a:br>
            <a:r>
              <a:rPr lang="it-IT" sz="8000" dirty="0" smtClean="0"/>
              <a:t/>
            </a:r>
            <a:br>
              <a:rPr lang="it-IT" sz="8000" dirty="0" smtClean="0"/>
            </a:br>
            <a:r>
              <a:rPr lang="it-IT" sz="19900" dirty="0" smtClean="0"/>
              <a:t>8</a:t>
            </a:r>
            <a:endParaRPr lang="it-IT" sz="8000" dirty="0"/>
          </a:p>
        </p:txBody>
      </p:sp>
    </p:spTree>
    <p:extLst>
      <p:ext uri="{BB962C8B-B14F-4D97-AF65-F5344CB8AC3E}">
        <p14:creationId xmlns:p14="http://schemas.microsoft.com/office/powerpoint/2010/main" val="24703409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4869160"/>
            <a:ext cx="7543800" cy="1850504"/>
          </a:xfrm>
        </p:spPr>
        <p:txBody>
          <a:bodyPr/>
          <a:lstStyle/>
          <a:p>
            <a:pPr algn="ctr"/>
            <a:r>
              <a:rPr lang="it-IT" sz="5400" dirty="0" smtClean="0">
                <a:solidFill>
                  <a:schemeClr val="accent1">
                    <a:lumMod val="40000"/>
                    <a:lumOff val="60000"/>
                  </a:schemeClr>
                </a:solidFill>
                <a:effectLst/>
              </a:rPr>
              <a:t/>
            </a:r>
            <a:br>
              <a:rPr lang="it-IT" sz="5400" dirty="0" smtClean="0">
                <a:solidFill>
                  <a:schemeClr val="accent1">
                    <a:lumMod val="40000"/>
                    <a:lumOff val="60000"/>
                  </a:schemeClr>
                </a:solidFill>
                <a:effectLst/>
              </a:rPr>
            </a:br>
            <a:r>
              <a:rPr lang="it-IT" sz="5400" dirty="0" smtClean="0">
                <a:solidFill>
                  <a:schemeClr val="accent1">
                    <a:lumMod val="40000"/>
                    <a:lumOff val="60000"/>
                  </a:schemeClr>
                </a:solidFill>
                <a:effectLst/>
              </a:rPr>
              <a:t>Il Taoismo</a:t>
            </a:r>
            <a:r>
              <a:rPr lang="it-IT" sz="5400" dirty="0" smtClean="0">
                <a:solidFill>
                  <a:schemeClr val="accent5">
                    <a:lumMod val="60000"/>
                    <a:lumOff val="40000"/>
                  </a:schemeClr>
                </a:solidFill>
                <a:effectLst/>
              </a:rPr>
              <a:t/>
            </a:r>
            <a:br>
              <a:rPr lang="it-IT" sz="5400" dirty="0" smtClean="0">
                <a:solidFill>
                  <a:schemeClr val="accent5">
                    <a:lumMod val="60000"/>
                    <a:lumOff val="40000"/>
                  </a:schemeClr>
                </a:solidFill>
                <a:effectLst/>
              </a:rPr>
            </a:br>
            <a:r>
              <a:rPr lang="it-IT" sz="5400" dirty="0" smtClean="0">
                <a:effectLst/>
              </a:rPr>
              <a:t/>
            </a:r>
            <a:br>
              <a:rPr lang="it-IT" sz="5400" dirty="0" smtClean="0">
                <a:effectLst/>
              </a:rPr>
            </a:br>
            <a:r>
              <a:rPr lang="it-IT" sz="4000" dirty="0" smtClean="0">
                <a:solidFill>
                  <a:schemeClr val="accent5">
                    <a:lumMod val="60000"/>
                    <a:lumOff val="40000"/>
                  </a:schemeClr>
                </a:solidFill>
                <a:effectLst/>
              </a:rPr>
              <a:t>Tao</a:t>
            </a:r>
            <a:r>
              <a:rPr lang="it-IT" sz="4000" dirty="0">
                <a:solidFill>
                  <a:schemeClr val="accent5">
                    <a:lumMod val="60000"/>
                    <a:lumOff val="40000"/>
                  </a:schemeClr>
                </a:solidFill>
                <a:effectLst/>
              </a:rPr>
              <a:t>: </a:t>
            </a:r>
            <a:r>
              <a:rPr lang="it-IT" sz="4000" dirty="0">
                <a:effectLst/>
              </a:rPr>
              <a:t>formula ineffabile</a:t>
            </a:r>
            <a:r>
              <a:rPr lang="it-IT" sz="4000" dirty="0" smtClean="0">
                <a:effectLst/>
              </a:rPr>
              <a:t>, </a:t>
            </a:r>
            <a:br>
              <a:rPr lang="it-IT" sz="4000" dirty="0" smtClean="0">
                <a:effectLst/>
              </a:rPr>
            </a:br>
            <a:r>
              <a:rPr lang="it-IT" sz="4000" dirty="0" smtClean="0">
                <a:effectLst/>
              </a:rPr>
              <a:t>quiete e movimento, </a:t>
            </a:r>
            <a:br>
              <a:rPr lang="it-IT" sz="4000" dirty="0" smtClean="0">
                <a:effectLst/>
              </a:rPr>
            </a:br>
            <a:r>
              <a:rPr lang="it-IT" sz="4000" dirty="0" smtClean="0">
                <a:effectLst/>
              </a:rPr>
              <a:t>primitiva semplicità, </a:t>
            </a:r>
            <a:br>
              <a:rPr lang="it-IT" sz="4000" dirty="0" smtClean="0">
                <a:effectLst/>
              </a:rPr>
            </a:br>
            <a:r>
              <a:rPr lang="it-IT" sz="4400" dirty="0" smtClean="0">
                <a:effectLst/>
              </a:rPr>
              <a:t>vitale </a:t>
            </a:r>
            <a:r>
              <a:rPr lang="it-IT" sz="4000" dirty="0" smtClean="0">
                <a:effectLst/>
              </a:rPr>
              <a:t>armonia</a:t>
            </a:r>
            <a:r>
              <a:rPr lang="it-IT" sz="3600" dirty="0" smtClean="0">
                <a:effectLst/>
              </a:rPr>
              <a:t> </a:t>
            </a:r>
            <a:br>
              <a:rPr lang="it-IT" sz="3600" dirty="0" smtClean="0">
                <a:effectLst/>
              </a:rPr>
            </a:br>
            <a:r>
              <a:rPr lang="it-IT" sz="2400" dirty="0" smtClean="0">
                <a:effectLst/>
              </a:rPr>
              <a:t>tra naturale, divino e umano, </a:t>
            </a:r>
            <a:r>
              <a:rPr lang="it-IT" sz="3200" dirty="0" smtClean="0">
                <a:effectLst/>
              </a:rPr>
              <a:t/>
            </a:r>
            <a:br>
              <a:rPr lang="it-IT" sz="3200" dirty="0" smtClean="0">
                <a:effectLst/>
              </a:rPr>
            </a:br>
            <a:r>
              <a:rPr lang="it-IT" sz="4000" dirty="0" smtClean="0">
                <a:effectLst/>
              </a:rPr>
              <a:t>non agisce e fa ogni cosa </a:t>
            </a:r>
            <a:br>
              <a:rPr lang="it-IT" sz="4000" dirty="0" smtClean="0">
                <a:effectLst/>
              </a:rPr>
            </a:br>
            <a:r>
              <a:rPr lang="it-IT" sz="2800" dirty="0" smtClean="0">
                <a:effectLst/>
              </a:rPr>
              <a:t>(dall’Uno nasce il Due e dal Due nasce il Tre...)</a:t>
            </a:r>
            <a:br>
              <a:rPr lang="it-IT" sz="2800" dirty="0" smtClean="0">
                <a:effectLst/>
              </a:rPr>
            </a:br>
            <a:r>
              <a:rPr lang="it-IT" sz="2800" dirty="0" smtClean="0">
                <a:effectLst/>
              </a:rPr>
              <a:t> </a:t>
            </a:r>
            <a:r>
              <a:rPr lang="it-IT" sz="4800" dirty="0">
                <a:effectLst/>
              </a:rPr>
              <a:t/>
            </a:r>
            <a:br>
              <a:rPr lang="it-IT" sz="4800" dirty="0">
                <a:effectLst/>
              </a:rPr>
            </a:br>
            <a:endParaRPr lang="it-IT" sz="4800" dirty="0"/>
          </a:p>
        </p:txBody>
      </p:sp>
    </p:spTree>
    <p:extLst>
      <p:ext uri="{BB962C8B-B14F-4D97-AF65-F5344CB8AC3E}">
        <p14:creationId xmlns:p14="http://schemas.microsoft.com/office/powerpoint/2010/main" val="3569467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5373216"/>
            <a:ext cx="8568952" cy="914400"/>
          </a:xfrm>
        </p:spPr>
        <p:txBody>
          <a:bodyPr/>
          <a:lstStyle/>
          <a:p>
            <a:pPr algn="ctr"/>
            <a:r>
              <a:rPr lang="it-IT" sz="4400" dirty="0">
                <a:solidFill>
                  <a:srgbClr val="FFC000"/>
                </a:solidFill>
                <a:effectLst/>
              </a:rPr>
              <a:t>Il </a:t>
            </a:r>
            <a:r>
              <a:rPr lang="it-IT" sz="4400" b="1" dirty="0">
                <a:solidFill>
                  <a:srgbClr val="FFC000"/>
                </a:solidFill>
                <a:effectLst/>
              </a:rPr>
              <a:t>Tao</a:t>
            </a:r>
            <a:r>
              <a:rPr lang="it-IT" sz="3600" b="1" dirty="0" smtClean="0">
                <a:solidFill>
                  <a:schemeClr val="accent5">
                    <a:lumMod val="60000"/>
                    <a:lumOff val="40000"/>
                  </a:schemeClr>
                </a:solidFill>
                <a:effectLst/>
              </a:rPr>
              <a:t/>
            </a:r>
            <a:br>
              <a:rPr lang="it-IT" sz="3600" b="1" dirty="0" smtClean="0">
                <a:solidFill>
                  <a:schemeClr val="accent5">
                    <a:lumMod val="60000"/>
                    <a:lumOff val="40000"/>
                  </a:schemeClr>
                </a:solidFill>
                <a:effectLst/>
              </a:rPr>
            </a:br>
            <a:r>
              <a:rPr lang="it-IT" sz="3600" dirty="0" smtClean="0">
                <a:effectLst/>
              </a:rPr>
              <a:t> </a:t>
            </a:r>
            <a:br>
              <a:rPr lang="it-IT" sz="3600" dirty="0" smtClean="0">
                <a:effectLst/>
              </a:rPr>
            </a:br>
            <a:r>
              <a:rPr lang="it-IT" sz="3600" b="1" dirty="0" smtClean="0">
                <a:effectLst/>
              </a:rPr>
              <a:t>e</a:t>
            </a:r>
            <a:r>
              <a:rPr lang="it-IT" sz="3600" dirty="0" smtClean="0">
                <a:effectLst/>
              </a:rPr>
              <a:t>ssenza della realtà cosmica,</a:t>
            </a:r>
            <a:br>
              <a:rPr lang="it-IT" sz="3600" dirty="0" smtClean="0">
                <a:effectLst/>
              </a:rPr>
            </a:br>
            <a:r>
              <a:rPr lang="it-IT" sz="3600" dirty="0" smtClean="0">
                <a:effectLst/>
              </a:rPr>
              <a:t>principio primo, </a:t>
            </a:r>
            <a:br>
              <a:rPr lang="it-IT" sz="3600" dirty="0" smtClean="0">
                <a:effectLst/>
              </a:rPr>
            </a:br>
            <a:r>
              <a:rPr lang="it-IT" sz="3600" dirty="0" smtClean="0">
                <a:effectLst/>
              </a:rPr>
              <a:t>dinamismo ineffabile del divenire, secondo i due momenti: </a:t>
            </a:r>
            <a:br>
              <a:rPr lang="it-IT" sz="3600" dirty="0" smtClean="0">
                <a:effectLst/>
              </a:rPr>
            </a:br>
            <a:r>
              <a:rPr lang="it-IT" sz="5400" i="1" dirty="0" err="1" smtClean="0">
                <a:solidFill>
                  <a:srgbClr val="FF0000"/>
                </a:solidFill>
                <a:effectLst/>
              </a:rPr>
              <a:t>yang</a:t>
            </a:r>
            <a:r>
              <a:rPr lang="it-IT" sz="4400" dirty="0" smtClean="0">
                <a:solidFill>
                  <a:srgbClr val="FF0000"/>
                </a:solidFill>
                <a:effectLst/>
              </a:rPr>
              <a:t> </a:t>
            </a:r>
            <a:r>
              <a:rPr lang="it-IT" sz="4400" dirty="0">
                <a:solidFill>
                  <a:srgbClr val="FF0000"/>
                </a:solidFill>
                <a:effectLst/>
              </a:rPr>
              <a:t>maschile </a:t>
            </a:r>
            <a:r>
              <a:rPr lang="it-IT" sz="5400" i="1" dirty="0" err="1" smtClean="0">
                <a:solidFill>
                  <a:srgbClr val="0070C0"/>
                </a:solidFill>
                <a:effectLst/>
              </a:rPr>
              <a:t>yin</a:t>
            </a:r>
            <a:r>
              <a:rPr lang="it-IT" sz="4400" i="1" dirty="0" smtClean="0">
                <a:solidFill>
                  <a:srgbClr val="0070C0"/>
                </a:solidFill>
                <a:effectLst/>
              </a:rPr>
              <a:t> </a:t>
            </a:r>
            <a:r>
              <a:rPr lang="it-IT" sz="4400" dirty="0" smtClean="0">
                <a:solidFill>
                  <a:srgbClr val="0070C0"/>
                </a:solidFill>
                <a:effectLst/>
              </a:rPr>
              <a:t>femminile </a:t>
            </a:r>
            <a:r>
              <a:rPr lang="it-IT" sz="3600" dirty="0" smtClean="0">
                <a:effectLst/>
              </a:rPr>
              <a:t/>
            </a:r>
            <a:br>
              <a:rPr lang="it-IT" sz="3600" dirty="0" smtClean="0">
                <a:effectLst/>
              </a:rPr>
            </a:br>
            <a:r>
              <a:rPr lang="it-IT" sz="3600" dirty="0" smtClean="0">
                <a:effectLst/>
              </a:rPr>
              <a:t/>
            </a:r>
            <a:br>
              <a:rPr lang="it-IT" sz="3600" dirty="0" smtClean="0">
                <a:effectLst/>
              </a:rPr>
            </a:br>
            <a:endParaRPr lang="it-IT" dirty="0"/>
          </a:p>
        </p:txBody>
      </p:sp>
    </p:spTree>
    <p:extLst>
      <p:ext uri="{BB962C8B-B14F-4D97-AF65-F5344CB8AC3E}">
        <p14:creationId xmlns:p14="http://schemas.microsoft.com/office/powerpoint/2010/main" val="2876108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5445224"/>
            <a:ext cx="7543800" cy="914400"/>
          </a:xfrm>
        </p:spPr>
        <p:txBody>
          <a:bodyPr/>
          <a:lstStyle/>
          <a:p>
            <a:pPr algn="ctr"/>
            <a:r>
              <a:rPr lang="it-IT" sz="3200" dirty="0" smtClean="0">
                <a:solidFill>
                  <a:schemeClr val="accent2">
                    <a:lumMod val="60000"/>
                    <a:lumOff val="40000"/>
                  </a:schemeClr>
                </a:solidFill>
                <a:effectLst/>
              </a:rPr>
              <a:t>IL </a:t>
            </a:r>
            <a:r>
              <a:rPr lang="it-IT" sz="3200" b="1" dirty="0" smtClean="0">
                <a:solidFill>
                  <a:schemeClr val="accent2">
                    <a:lumMod val="60000"/>
                    <a:lumOff val="40000"/>
                  </a:schemeClr>
                </a:solidFill>
                <a:effectLst/>
              </a:rPr>
              <a:t>TAO</a:t>
            </a:r>
            <a:br>
              <a:rPr lang="it-IT" sz="3200" b="1" dirty="0" smtClean="0">
                <a:solidFill>
                  <a:schemeClr val="accent2">
                    <a:lumMod val="60000"/>
                    <a:lumOff val="40000"/>
                  </a:schemeClr>
                </a:solidFill>
                <a:effectLst/>
              </a:rPr>
            </a:br>
            <a:r>
              <a:rPr lang="it-IT" sz="2400" dirty="0">
                <a:effectLst/>
              </a:rPr>
              <a:t/>
            </a:r>
            <a:br>
              <a:rPr lang="it-IT" sz="2400" dirty="0">
                <a:effectLst/>
              </a:rPr>
            </a:br>
            <a:r>
              <a:rPr lang="it-IT" sz="3200" dirty="0" smtClean="0">
                <a:effectLst/>
              </a:rPr>
              <a:t>il </a:t>
            </a:r>
            <a:r>
              <a:rPr lang="it-IT" sz="3200" b="1" dirty="0">
                <a:effectLst/>
              </a:rPr>
              <a:t>Tao</a:t>
            </a:r>
            <a:r>
              <a:rPr lang="it-IT" sz="3200" dirty="0">
                <a:effectLst/>
              </a:rPr>
              <a:t> è origine di tute le </a:t>
            </a:r>
            <a:r>
              <a:rPr lang="it-IT" sz="3200" dirty="0" smtClean="0">
                <a:effectLst/>
              </a:rPr>
              <a:t>cose («Madre»),</a:t>
            </a:r>
            <a:br>
              <a:rPr lang="it-IT" sz="3200" dirty="0" smtClean="0">
                <a:effectLst/>
              </a:rPr>
            </a:br>
            <a:r>
              <a:rPr lang="it-IT" sz="3200" dirty="0" smtClean="0">
                <a:effectLst/>
              </a:rPr>
              <a:t>è il Grande, </a:t>
            </a:r>
            <a:br>
              <a:rPr lang="it-IT" sz="3200" dirty="0" smtClean="0">
                <a:effectLst/>
              </a:rPr>
            </a:br>
            <a:r>
              <a:rPr lang="it-IT" sz="3200" dirty="0" smtClean="0">
                <a:effectLst/>
              </a:rPr>
              <a:t>ma per il continuo divenire,</a:t>
            </a:r>
            <a:br>
              <a:rPr lang="it-IT" sz="3200" dirty="0" smtClean="0">
                <a:effectLst/>
              </a:rPr>
            </a:br>
            <a:r>
              <a:rPr lang="it-IT" sz="3200" dirty="0" smtClean="0">
                <a:effectLst/>
              </a:rPr>
              <a:t>è lontananza </a:t>
            </a:r>
            <a:br>
              <a:rPr lang="it-IT" sz="3200" dirty="0" smtClean="0">
                <a:effectLst/>
              </a:rPr>
            </a:br>
            <a:r>
              <a:rPr lang="it-IT" sz="3200" dirty="0" smtClean="0">
                <a:effectLst/>
              </a:rPr>
              <a:t>ma lontananza è ciò che ritorna,</a:t>
            </a:r>
            <a:br>
              <a:rPr lang="it-IT" sz="3200" dirty="0" smtClean="0">
                <a:effectLst/>
              </a:rPr>
            </a:br>
            <a:r>
              <a:rPr lang="it-IT" sz="3200" dirty="0" smtClean="0">
                <a:effectLst/>
              </a:rPr>
              <a:t>è armonia dell’Uomo che segue la Terra, la Terra il Cielo, il Cielo il Tao </a:t>
            </a:r>
            <a:br>
              <a:rPr lang="it-IT" sz="3200" dirty="0" smtClean="0">
                <a:effectLst/>
              </a:rPr>
            </a:br>
            <a:r>
              <a:rPr lang="it-IT" sz="2400" dirty="0">
                <a:effectLst/>
              </a:rPr>
              <a:t/>
            </a:r>
            <a:br>
              <a:rPr lang="it-IT" sz="2400" dirty="0">
                <a:effectLst/>
              </a:rPr>
            </a:br>
            <a:endParaRPr lang="it-IT" sz="2400" dirty="0"/>
          </a:p>
        </p:txBody>
      </p:sp>
    </p:spTree>
    <p:extLst>
      <p:ext uri="{BB962C8B-B14F-4D97-AF65-F5344CB8AC3E}">
        <p14:creationId xmlns:p14="http://schemas.microsoft.com/office/powerpoint/2010/main" val="3383139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6237312"/>
            <a:ext cx="9144000" cy="504056"/>
          </a:xfrm>
        </p:spPr>
        <p:txBody>
          <a:bodyPr/>
          <a:lstStyle/>
          <a:p>
            <a:pPr algn="ctr"/>
            <a:r>
              <a:rPr lang="it-IT" sz="2400" b="1" dirty="0" smtClean="0">
                <a:solidFill>
                  <a:schemeClr val="accent2">
                    <a:lumMod val="60000"/>
                    <a:lumOff val="40000"/>
                  </a:schemeClr>
                </a:solidFill>
                <a:effectLst/>
              </a:rPr>
              <a:t>IL SAGGIO</a:t>
            </a:r>
            <a:br>
              <a:rPr lang="it-IT" sz="2400" b="1" dirty="0" smtClean="0">
                <a:solidFill>
                  <a:schemeClr val="accent2">
                    <a:lumMod val="60000"/>
                    <a:lumOff val="40000"/>
                  </a:schemeClr>
                </a:solidFill>
                <a:effectLst/>
              </a:rPr>
            </a:br>
            <a:r>
              <a:rPr lang="it-IT" sz="2400" b="1" dirty="0" smtClean="0">
                <a:solidFill>
                  <a:schemeClr val="accent2">
                    <a:lumMod val="60000"/>
                    <a:lumOff val="40000"/>
                  </a:schemeClr>
                </a:solidFill>
                <a:effectLst/>
              </a:rPr>
              <a:t> </a:t>
            </a:r>
            <a:r>
              <a:rPr lang="it-IT" sz="2400" dirty="0">
                <a:solidFill>
                  <a:schemeClr val="accent2">
                    <a:lumMod val="60000"/>
                    <a:lumOff val="40000"/>
                  </a:schemeClr>
                </a:solidFill>
                <a:effectLst/>
              </a:rPr>
              <a:t/>
            </a:r>
            <a:br>
              <a:rPr lang="it-IT" sz="2400" dirty="0">
                <a:solidFill>
                  <a:schemeClr val="accent2">
                    <a:lumMod val="60000"/>
                    <a:lumOff val="40000"/>
                  </a:schemeClr>
                </a:solidFill>
                <a:effectLst/>
              </a:rPr>
            </a:br>
            <a:r>
              <a:rPr lang="it-IT" sz="2000" dirty="0" smtClean="0">
                <a:solidFill>
                  <a:srgbClr val="FFC000"/>
                </a:solidFill>
                <a:effectLst/>
              </a:rPr>
              <a:t>Non agire</a:t>
            </a:r>
            <a:r>
              <a:rPr lang="it-IT" sz="2000" dirty="0">
                <a:effectLst/>
              </a:rPr>
              <a:t>, </a:t>
            </a:r>
            <a:r>
              <a:rPr lang="it-IT" sz="2000" dirty="0" smtClean="0">
                <a:effectLst/>
              </a:rPr>
              <a:t>non esibirsi, non vantarsi; </a:t>
            </a:r>
            <a:br>
              <a:rPr lang="it-IT" sz="2000" dirty="0" smtClean="0">
                <a:effectLst/>
              </a:rPr>
            </a:br>
            <a:r>
              <a:rPr lang="it-IT" sz="2000" dirty="0" smtClean="0">
                <a:effectLst/>
              </a:rPr>
              <a:t/>
            </a:r>
            <a:br>
              <a:rPr lang="it-IT" sz="2000" dirty="0" smtClean="0">
                <a:effectLst/>
              </a:rPr>
            </a:br>
            <a:r>
              <a:rPr lang="it-IT" sz="2000" dirty="0" smtClean="0">
                <a:effectLst/>
              </a:rPr>
              <a:t>il saggio è </a:t>
            </a:r>
            <a:r>
              <a:rPr lang="it-IT" sz="2000" dirty="0" smtClean="0">
                <a:solidFill>
                  <a:srgbClr val="FFC000"/>
                </a:solidFill>
                <a:effectLst/>
              </a:rPr>
              <a:t>modello senza scopo </a:t>
            </a:r>
            <a:r>
              <a:rPr lang="it-IT" sz="2000" dirty="0" smtClean="0">
                <a:effectLst/>
              </a:rPr>
              <a:t>«come la brezza che spira»,</a:t>
            </a:r>
            <a:br>
              <a:rPr lang="it-IT" sz="2000" dirty="0" smtClean="0">
                <a:effectLst/>
              </a:rPr>
            </a:br>
            <a:r>
              <a:rPr lang="it-IT" sz="2000" dirty="0" smtClean="0">
                <a:effectLst/>
              </a:rPr>
              <a:t>«come un neonato che non ha ancora sorriso»;</a:t>
            </a:r>
            <a:br>
              <a:rPr lang="it-IT" sz="2000" dirty="0" smtClean="0">
                <a:effectLst/>
              </a:rPr>
            </a:br>
            <a:r>
              <a:rPr lang="it-IT" sz="2000" dirty="0" smtClean="0">
                <a:effectLst/>
              </a:rPr>
              <a:t/>
            </a:r>
            <a:br>
              <a:rPr lang="it-IT" sz="2000" dirty="0" smtClean="0">
                <a:effectLst/>
              </a:rPr>
            </a:br>
            <a:r>
              <a:rPr lang="it-IT" sz="2000" dirty="0" smtClean="0">
                <a:solidFill>
                  <a:srgbClr val="FFC000"/>
                </a:solidFill>
                <a:effectLst/>
              </a:rPr>
              <a:t>umile</a:t>
            </a:r>
            <a:r>
              <a:rPr lang="it-IT" sz="2000" dirty="0" smtClean="0">
                <a:effectLst/>
              </a:rPr>
              <a:t>, «senza una casa cui far ritorno»,</a:t>
            </a:r>
            <a:br>
              <a:rPr lang="it-IT" sz="2000" dirty="0" smtClean="0">
                <a:effectLst/>
              </a:rPr>
            </a:br>
            <a:r>
              <a:rPr lang="it-IT" sz="2000" dirty="0" smtClean="0">
                <a:effectLst/>
              </a:rPr>
              <a:t>è «</a:t>
            </a:r>
            <a:r>
              <a:rPr lang="it-IT" sz="2000" dirty="0" smtClean="0">
                <a:solidFill>
                  <a:srgbClr val="FFC000"/>
                </a:solidFill>
                <a:effectLst/>
              </a:rPr>
              <a:t>pesante</a:t>
            </a:r>
            <a:r>
              <a:rPr lang="it-IT" sz="2000" dirty="0" smtClean="0">
                <a:effectLst/>
              </a:rPr>
              <a:t>», cioè fermo, a suo agio nella propria casa; </a:t>
            </a:r>
            <a:br>
              <a:rPr lang="it-IT" sz="2000" dirty="0" smtClean="0">
                <a:effectLst/>
              </a:rPr>
            </a:br>
            <a:r>
              <a:rPr lang="it-IT" sz="2000" dirty="0" smtClean="0">
                <a:effectLst/>
              </a:rPr>
              <a:t/>
            </a:r>
            <a:br>
              <a:rPr lang="it-IT" sz="2000" dirty="0" smtClean="0">
                <a:effectLst/>
              </a:rPr>
            </a:br>
            <a:r>
              <a:rPr lang="it-IT" sz="2000" dirty="0" smtClean="0">
                <a:effectLst/>
              </a:rPr>
              <a:t>identifica il </a:t>
            </a:r>
            <a:r>
              <a:rPr lang="it-IT" sz="2000" dirty="0">
                <a:effectLst/>
              </a:rPr>
              <a:t>proprio principio </a:t>
            </a:r>
            <a:r>
              <a:rPr lang="it-IT" sz="2000" dirty="0" smtClean="0">
                <a:effectLst/>
              </a:rPr>
              <a:t>con </a:t>
            </a:r>
            <a:r>
              <a:rPr lang="it-IT" sz="2000" dirty="0">
                <a:effectLst/>
              </a:rPr>
              <a:t>quello </a:t>
            </a:r>
            <a:r>
              <a:rPr lang="it-IT" sz="2000" dirty="0" smtClean="0">
                <a:effectLst/>
              </a:rPr>
              <a:t>dell'universo (</a:t>
            </a:r>
            <a:r>
              <a:rPr lang="it-IT" sz="2000" i="1" dirty="0" smtClean="0">
                <a:solidFill>
                  <a:srgbClr val="FFC000"/>
                </a:solidFill>
                <a:effectLst/>
              </a:rPr>
              <a:t>essere uno con il Tao</a:t>
            </a:r>
            <a:r>
              <a:rPr lang="it-IT" sz="2000" dirty="0" smtClean="0">
                <a:effectLst/>
              </a:rPr>
              <a:t>),</a:t>
            </a:r>
            <a:br>
              <a:rPr lang="it-IT" sz="2000" dirty="0" smtClean="0">
                <a:effectLst/>
              </a:rPr>
            </a:br>
            <a:r>
              <a:rPr lang="it-IT" sz="2000" dirty="0" smtClean="0">
                <a:effectLst/>
              </a:rPr>
              <a:t> </a:t>
            </a:r>
            <a:r>
              <a:rPr lang="it-IT" sz="2000" dirty="0">
                <a:effectLst/>
              </a:rPr>
              <a:t>fino </a:t>
            </a:r>
            <a:r>
              <a:rPr lang="it-IT" sz="2000" dirty="0" smtClean="0">
                <a:effectLst/>
              </a:rPr>
              <a:t>a </a:t>
            </a:r>
            <a:r>
              <a:rPr lang="it-IT" sz="2000" dirty="0">
                <a:effectLst/>
              </a:rPr>
              <a:t>raggiungere </a:t>
            </a:r>
            <a:r>
              <a:rPr lang="it-IT" sz="2000" dirty="0" smtClean="0">
                <a:effectLst/>
              </a:rPr>
              <a:t>la giovinezza immortale </a:t>
            </a:r>
            <a:br>
              <a:rPr lang="it-IT" sz="2000" dirty="0" smtClean="0">
                <a:effectLst/>
              </a:rPr>
            </a:br>
            <a:r>
              <a:rPr lang="it-IT" sz="2000" dirty="0">
                <a:effectLst/>
              </a:rPr>
              <a:t/>
            </a:r>
            <a:br>
              <a:rPr lang="it-IT" sz="2000" dirty="0">
                <a:effectLst/>
              </a:rPr>
            </a:br>
            <a:r>
              <a:rPr lang="it-IT" sz="1800" dirty="0" smtClean="0">
                <a:effectLst/>
              </a:rPr>
              <a:t>(i </a:t>
            </a:r>
            <a:r>
              <a:rPr lang="it-IT" sz="1800" dirty="0">
                <a:effectLst/>
              </a:rPr>
              <a:t>saggi taoisti diventano </a:t>
            </a:r>
            <a:r>
              <a:rPr lang="it-IT" sz="1800" dirty="0" smtClean="0">
                <a:effectLst/>
              </a:rPr>
              <a:t>addirittura </a:t>
            </a:r>
            <a:r>
              <a:rPr lang="it-IT" sz="1800" dirty="0">
                <a:solidFill>
                  <a:srgbClr val="FFC000"/>
                </a:solidFill>
                <a:effectLst/>
              </a:rPr>
              <a:t>divinità</a:t>
            </a:r>
            <a:r>
              <a:rPr lang="it-IT" sz="1800" dirty="0">
                <a:effectLst/>
              </a:rPr>
              <a:t> preposte a particolari manifestazioni della </a:t>
            </a:r>
            <a:r>
              <a:rPr lang="it-IT" sz="1800" dirty="0" smtClean="0">
                <a:effectLst/>
              </a:rPr>
              <a:t>natura; in qualità di </a:t>
            </a:r>
            <a:r>
              <a:rPr lang="it-IT" sz="1800" dirty="0" smtClean="0">
                <a:solidFill>
                  <a:srgbClr val="FFC000"/>
                </a:solidFill>
                <a:effectLst/>
              </a:rPr>
              <a:t>sacerdoti-maghi</a:t>
            </a:r>
            <a:r>
              <a:rPr lang="it-IT" sz="1800" dirty="0" smtClean="0">
                <a:effectLst/>
              </a:rPr>
              <a:t> </a:t>
            </a:r>
            <a:r>
              <a:rPr lang="it-IT" sz="1800" dirty="0">
                <a:effectLst/>
              </a:rPr>
              <a:t>possono dare ai devoti indicazioni e ricette per diventare immortali attraverso pratiche igieniche, sessuali, magiche e </a:t>
            </a:r>
            <a:r>
              <a:rPr lang="it-IT" sz="1800" dirty="0" smtClean="0">
                <a:effectLst/>
              </a:rPr>
              <a:t>alchemiche). </a:t>
            </a:r>
            <a:r>
              <a:rPr lang="it-IT" sz="1800" dirty="0">
                <a:effectLst/>
              </a:rPr>
              <a:t/>
            </a:r>
            <a:br>
              <a:rPr lang="it-IT" sz="1800" dirty="0">
                <a:effectLst/>
              </a:rPr>
            </a:br>
            <a:r>
              <a:rPr lang="it-IT" sz="2000" dirty="0">
                <a:effectLst/>
              </a:rPr>
              <a:t/>
            </a:r>
            <a:br>
              <a:rPr lang="it-IT" sz="2000" dirty="0">
                <a:effectLst/>
              </a:rPr>
            </a:br>
            <a:r>
              <a:rPr lang="it-IT" sz="2000" dirty="0" smtClean="0">
                <a:effectLst/>
              </a:rPr>
              <a:t> </a:t>
            </a:r>
            <a:r>
              <a:rPr lang="it-IT" sz="2000" dirty="0">
                <a:effectLst/>
              </a:rPr>
              <a:t/>
            </a:r>
            <a:br>
              <a:rPr lang="it-IT" sz="2000" dirty="0">
                <a:effectLst/>
              </a:rPr>
            </a:br>
            <a:r>
              <a:rPr lang="it-IT" sz="2000" dirty="0" smtClean="0">
                <a:effectLst/>
              </a:rPr>
              <a:t> </a:t>
            </a:r>
            <a:r>
              <a:rPr lang="it-IT" sz="2000" dirty="0">
                <a:effectLst/>
              </a:rPr>
              <a:t/>
            </a:r>
            <a:br>
              <a:rPr lang="it-IT" sz="2000" dirty="0">
                <a:effectLst/>
              </a:rPr>
            </a:br>
            <a:r>
              <a:rPr lang="it-IT" sz="2000" dirty="0">
                <a:effectLst/>
              </a:rPr>
              <a:t/>
            </a:r>
            <a:br>
              <a:rPr lang="it-IT" sz="2000" dirty="0">
                <a:effectLst/>
              </a:rPr>
            </a:br>
            <a:endParaRPr lang="it-IT" sz="2800" dirty="0"/>
          </a:p>
        </p:txBody>
      </p:sp>
    </p:spTree>
    <p:extLst>
      <p:ext uri="{BB962C8B-B14F-4D97-AF65-F5344CB8AC3E}">
        <p14:creationId xmlns:p14="http://schemas.microsoft.com/office/powerpoint/2010/main" val="2639767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rgbClr val="DCAC24"/>
                </a:solidFill>
              </a:rPr>
              <a:t>L’etica taoista</a:t>
            </a:r>
            <a:br>
              <a:rPr lang="it-IT" dirty="0" smtClean="0">
                <a:solidFill>
                  <a:srgbClr val="DCAC24"/>
                </a:solidFill>
              </a:rPr>
            </a:br>
            <a:r>
              <a:rPr lang="it-IT" sz="3200" dirty="0" smtClean="0"/>
              <a:t>«Segui la semplicità e abbraccia la naturalezza/ Diminuisci l’egoismo e allontana il desiderio».</a:t>
            </a:r>
            <a:br>
              <a:rPr lang="it-IT" sz="3200" dirty="0" smtClean="0"/>
            </a:br>
            <a:r>
              <a:rPr lang="it-IT" sz="3200" dirty="0" smtClean="0"/>
              <a:t/>
            </a:r>
            <a:br>
              <a:rPr lang="it-IT" sz="3200" dirty="0" smtClean="0"/>
            </a:br>
            <a:r>
              <a:rPr lang="it-IT" sz="3200" dirty="0" smtClean="0"/>
              <a:t>Quando l’uomo si allontanò dal Tao, sorse Simpatia e Dovere, Intelligenza e Scaltrezza, «sorsero i grandi ipocriti», le famiglie persero l’armonia.</a:t>
            </a:r>
            <a:endParaRPr lang="it-IT" sz="3200" dirty="0"/>
          </a:p>
        </p:txBody>
      </p:sp>
    </p:spTree>
    <p:extLst>
      <p:ext uri="{BB962C8B-B14F-4D97-AF65-F5344CB8AC3E}">
        <p14:creationId xmlns:p14="http://schemas.microsoft.com/office/powerpoint/2010/main" val="1830454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5733256"/>
            <a:ext cx="7543800" cy="914400"/>
          </a:xfrm>
        </p:spPr>
        <p:txBody>
          <a:bodyPr/>
          <a:lstStyle/>
          <a:p>
            <a:pPr algn="ctr"/>
            <a:r>
              <a:rPr lang="it-IT" sz="4400" dirty="0" smtClean="0">
                <a:solidFill>
                  <a:srgbClr val="DCAC24"/>
                </a:solidFill>
              </a:rPr>
              <a:t>Il Tao è umile, debolezza</a:t>
            </a:r>
            <a:br>
              <a:rPr lang="it-IT" sz="4400" dirty="0" smtClean="0">
                <a:solidFill>
                  <a:srgbClr val="DCAC24"/>
                </a:solidFill>
              </a:rPr>
            </a:br>
            <a:r>
              <a:rPr lang="it-IT" sz="3600" dirty="0" smtClean="0"/>
              <a:t>non si insuperbisce, non si loda</a:t>
            </a:r>
            <a:r>
              <a:rPr lang="it-IT" sz="3600" b="1" i="1" dirty="0" smtClean="0">
                <a:effectLst/>
              </a:rPr>
              <a:t>, </a:t>
            </a:r>
            <a:br>
              <a:rPr lang="it-IT" sz="3600" b="1" i="1" dirty="0" smtClean="0">
                <a:effectLst/>
              </a:rPr>
            </a:br>
            <a:r>
              <a:rPr lang="it-IT" sz="3200" dirty="0" smtClean="0">
                <a:effectLst/>
              </a:rPr>
              <a:t>non domina il mondo, non lo ostacola, è ritorno all’infanzia, è pazienza, </a:t>
            </a:r>
            <a:r>
              <a:rPr lang="it-IT" sz="4400" b="1" i="1" dirty="0" smtClean="0">
                <a:effectLst/>
              </a:rPr>
              <a:t/>
            </a:r>
            <a:br>
              <a:rPr lang="it-IT" sz="4400" b="1" i="1" dirty="0" smtClean="0">
                <a:effectLst/>
              </a:rPr>
            </a:br>
            <a:r>
              <a:rPr lang="it-IT" sz="4400" b="1" i="1" dirty="0" smtClean="0">
                <a:effectLst/>
              </a:rPr>
              <a:t/>
            </a:r>
            <a:br>
              <a:rPr lang="it-IT" sz="4400" b="1" i="1" dirty="0" smtClean="0">
                <a:effectLst/>
              </a:rPr>
            </a:br>
            <a:r>
              <a:rPr lang="it-IT" sz="1600" b="1" i="1" dirty="0" smtClean="0">
                <a:effectLst/>
              </a:rPr>
              <a:t>La </a:t>
            </a:r>
            <a:r>
              <a:rPr lang="it-IT" sz="1600" b="1" i="1" dirty="0">
                <a:effectLst/>
              </a:rPr>
              <a:t>carità è paziente,</a:t>
            </a:r>
            <a:br>
              <a:rPr lang="it-IT" sz="1600" b="1" i="1" dirty="0">
                <a:effectLst/>
              </a:rPr>
            </a:br>
            <a:r>
              <a:rPr lang="it-IT" sz="1600" b="1" i="1" dirty="0">
                <a:effectLst/>
              </a:rPr>
              <a:t>è benigna la carità;</a:t>
            </a:r>
            <a:r>
              <a:rPr lang="it-IT" sz="1600" dirty="0">
                <a:effectLst/>
              </a:rPr>
              <a:t/>
            </a:r>
            <a:br>
              <a:rPr lang="it-IT" sz="1600" dirty="0">
                <a:effectLst/>
              </a:rPr>
            </a:br>
            <a:r>
              <a:rPr lang="it-IT" sz="1600" b="1" i="1" dirty="0">
                <a:effectLst/>
              </a:rPr>
              <a:t>la carità non invidia, non si vanta,</a:t>
            </a:r>
            <a:br>
              <a:rPr lang="it-IT" sz="1600" b="1" i="1" dirty="0">
                <a:effectLst/>
              </a:rPr>
            </a:br>
            <a:r>
              <a:rPr lang="it-IT" sz="1600" b="1" i="1" dirty="0">
                <a:effectLst/>
              </a:rPr>
              <a:t>non si gonfia, non manca di rispetto,</a:t>
            </a:r>
            <a:br>
              <a:rPr lang="it-IT" sz="1600" b="1" i="1" dirty="0">
                <a:effectLst/>
              </a:rPr>
            </a:br>
            <a:r>
              <a:rPr lang="it-IT" sz="1600" b="1" i="1" dirty="0">
                <a:effectLst/>
              </a:rPr>
              <a:t>non cerca il proprio interesse, non si adira,</a:t>
            </a:r>
            <a:br>
              <a:rPr lang="it-IT" sz="1600" b="1" i="1" dirty="0">
                <a:effectLst/>
              </a:rPr>
            </a:br>
            <a:r>
              <a:rPr lang="it-IT" sz="1600" b="1" i="1" dirty="0">
                <a:effectLst/>
              </a:rPr>
              <a:t>non tiene conto del male ricevuto,</a:t>
            </a:r>
            <a:br>
              <a:rPr lang="it-IT" sz="1600" b="1" i="1" dirty="0">
                <a:effectLst/>
              </a:rPr>
            </a:br>
            <a:r>
              <a:rPr lang="it-IT" sz="1600" b="1" i="1" dirty="0">
                <a:effectLst/>
              </a:rPr>
              <a:t>ma si compiace della verità;</a:t>
            </a:r>
            <a:r>
              <a:rPr lang="it-IT" sz="1600" dirty="0">
                <a:effectLst/>
              </a:rPr>
              <a:t/>
            </a:r>
            <a:br>
              <a:rPr lang="it-IT" sz="1600" dirty="0">
                <a:effectLst/>
              </a:rPr>
            </a:br>
            <a:r>
              <a:rPr lang="it-IT" sz="1600" b="1" i="1" dirty="0">
                <a:effectLst/>
              </a:rPr>
              <a:t>tutto tollera, tutto crede,</a:t>
            </a:r>
            <a:br>
              <a:rPr lang="it-IT" sz="1600" b="1" i="1" dirty="0">
                <a:effectLst/>
              </a:rPr>
            </a:br>
            <a:r>
              <a:rPr lang="it-IT" sz="1600" b="1" i="1" dirty="0">
                <a:effectLst/>
              </a:rPr>
              <a:t>tutto spera, tutto sopporta</a:t>
            </a:r>
            <a:r>
              <a:rPr lang="it-IT" sz="1600" b="1" i="1" dirty="0" smtClean="0">
                <a:effectLst/>
              </a:rPr>
              <a:t>.</a:t>
            </a:r>
            <a:br>
              <a:rPr lang="it-IT" sz="1600" b="1" i="1" dirty="0" smtClean="0">
                <a:effectLst/>
              </a:rPr>
            </a:br>
            <a:r>
              <a:rPr lang="it-IT" sz="2000" b="1" i="1" dirty="0">
                <a:effectLst/>
              </a:rPr>
              <a:t>S. Paolo – </a:t>
            </a:r>
            <a:r>
              <a:rPr lang="it-IT" sz="2000" b="1" i="1" dirty="0" smtClean="0">
                <a:effectLst/>
              </a:rPr>
              <a:t>I </a:t>
            </a:r>
            <a:r>
              <a:rPr lang="it-IT" sz="2000" b="1" i="1" dirty="0">
                <a:effectLst/>
              </a:rPr>
              <a:t>Corinzi 13</a:t>
            </a:r>
            <a:r>
              <a:rPr lang="it-IT" sz="2000" dirty="0">
                <a:effectLst/>
              </a:rPr>
              <a:t/>
            </a:r>
            <a:br>
              <a:rPr lang="it-IT" sz="2000" dirty="0">
                <a:effectLst/>
              </a:rPr>
            </a:br>
            <a:endParaRPr lang="it-IT" dirty="0"/>
          </a:p>
        </p:txBody>
      </p:sp>
    </p:spTree>
    <p:extLst>
      <p:ext uri="{BB962C8B-B14F-4D97-AF65-F5344CB8AC3E}">
        <p14:creationId xmlns:p14="http://schemas.microsoft.com/office/powerpoint/2010/main" val="1201001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4876800"/>
            <a:ext cx="8712968" cy="1864568"/>
          </a:xfrm>
        </p:spPr>
        <p:txBody>
          <a:bodyPr/>
          <a:lstStyle/>
          <a:p>
            <a:pPr algn="ctr"/>
            <a:r>
              <a:rPr lang="it-IT" dirty="0" smtClean="0">
                <a:solidFill>
                  <a:srgbClr val="DCAC24"/>
                </a:solidFill>
              </a:rPr>
              <a:t>Scopo dell’etica taoista</a:t>
            </a:r>
            <a:br>
              <a:rPr lang="it-IT" dirty="0" smtClean="0">
                <a:solidFill>
                  <a:srgbClr val="DCAC24"/>
                </a:solidFill>
              </a:rPr>
            </a:br>
            <a:r>
              <a:rPr lang="it-IT" dirty="0" smtClean="0"/>
              <a:t/>
            </a:r>
            <a:br>
              <a:rPr lang="it-IT" dirty="0" smtClean="0"/>
            </a:br>
            <a:r>
              <a:rPr lang="it-IT" sz="3200" dirty="0" smtClean="0"/>
              <a:t>«Raggiungi l’estrema Vacuità, lotta per la pace. Mentre tutte le cose sono in movimento, solo contempla il loro Ritorno»</a:t>
            </a:r>
            <a:br>
              <a:rPr lang="it-IT" sz="3200" dirty="0" smtClean="0"/>
            </a:br>
            <a:r>
              <a:rPr lang="it-IT" sz="3200" dirty="0" smtClean="0"/>
              <a:t/>
            </a:r>
            <a:br>
              <a:rPr lang="it-IT" sz="3200" dirty="0" smtClean="0"/>
            </a:br>
            <a:r>
              <a:rPr lang="it-IT" sz="3200" dirty="0"/>
              <a:t> </a:t>
            </a:r>
            <a:r>
              <a:rPr lang="it-IT" sz="3200" dirty="0" smtClean="0"/>
              <a:t>Non perdere il dominio di te, non diventare «leggero», inquieto -cioè non desiderare, non  essere mutevole.</a:t>
            </a:r>
            <a:br>
              <a:rPr lang="it-IT" sz="3200" dirty="0" smtClean="0"/>
            </a:br>
            <a:r>
              <a:rPr lang="it-IT" sz="3200" dirty="0" smtClean="0"/>
              <a:t/>
            </a:r>
            <a:br>
              <a:rPr lang="it-IT" sz="3200" dirty="0" smtClean="0"/>
            </a:br>
            <a:r>
              <a:rPr lang="it-IT" sz="2000" dirty="0" smtClean="0"/>
              <a:t>Per S. Ireneo, si chiamano «spirituali» coloro che non sono più schiavi dei desideri, ma sono sottomessi allo Spirito che abita in loro.</a:t>
            </a:r>
            <a:endParaRPr lang="it-IT" sz="2000" dirty="0"/>
          </a:p>
        </p:txBody>
      </p:sp>
    </p:spTree>
    <p:extLst>
      <p:ext uri="{BB962C8B-B14F-4D97-AF65-F5344CB8AC3E}">
        <p14:creationId xmlns:p14="http://schemas.microsoft.com/office/powerpoint/2010/main" val="862217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effectLst>
            <a:glow rad="228600">
              <a:schemeClr val="accent5">
                <a:satMod val="175000"/>
                <a:alpha val="40000"/>
              </a:schemeClr>
            </a:glow>
          </a:effectLst>
        </p:spPr>
        <p:txBody>
          <a:bodyPr/>
          <a:lstStyle/>
          <a:p>
            <a:pPr algn="ctr"/>
            <a:r>
              <a:rPr lang="it-IT" dirty="0" smtClean="0">
                <a:solidFill>
                  <a:schemeClr val="bg1">
                    <a:lumMod val="50000"/>
                    <a:lumOff val="50000"/>
                  </a:schemeClr>
                </a:solidFill>
              </a:rPr>
              <a:t>Teologia apofatica</a:t>
            </a:r>
            <a:br>
              <a:rPr lang="it-IT" dirty="0" smtClean="0">
                <a:solidFill>
                  <a:schemeClr val="bg1">
                    <a:lumMod val="50000"/>
                    <a:lumOff val="50000"/>
                  </a:schemeClr>
                </a:solidFill>
              </a:rPr>
            </a:br>
            <a:r>
              <a:rPr lang="it-IT" sz="2400" b="1" i="1" dirty="0" smtClean="0">
                <a:effectLst/>
              </a:rPr>
              <a:t/>
            </a:r>
            <a:br>
              <a:rPr lang="it-IT" sz="2400" b="1" i="1" dirty="0" smtClean="0">
                <a:effectLst/>
              </a:rPr>
            </a:br>
            <a:r>
              <a:rPr lang="it-IT" sz="2400" b="1" i="1" dirty="0" smtClean="0">
                <a:effectLst/>
              </a:rPr>
              <a:t>La </a:t>
            </a:r>
            <a:r>
              <a:rPr lang="it-IT" sz="2400" i="1" dirty="0" smtClean="0">
                <a:effectLst/>
              </a:rPr>
              <a:t>via </a:t>
            </a:r>
            <a:r>
              <a:rPr lang="it-IT" sz="2400" i="1" dirty="0" err="1">
                <a:effectLst/>
              </a:rPr>
              <a:t>negationis</a:t>
            </a:r>
            <a:r>
              <a:rPr lang="it-IT" sz="2400" i="1" dirty="0">
                <a:effectLst/>
              </a:rPr>
              <a:t> </a:t>
            </a:r>
            <a:r>
              <a:rPr lang="it-IT" sz="2400" dirty="0" smtClean="0">
                <a:effectLst/>
              </a:rPr>
              <a:t>pensa Dio come limite oltre il quale il </a:t>
            </a:r>
            <a:r>
              <a:rPr lang="it-IT" sz="2400" dirty="0">
                <a:effectLst/>
              </a:rPr>
              <a:t>pensiero</a:t>
            </a:r>
            <a:r>
              <a:rPr lang="it-IT" sz="2400" dirty="0" smtClean="0">
                <a:effectLst/>
              </a:rPr>
              <a:t> </a:t>
            </a:r>
            <a:r>
              <a:rPr lang="it-IT" sz="2400" dirty="0">
                <a:effectLst/>
              </a:rPr>
              <a:t>non può </a:t>
            </a:r>
            <a:r>
              <a:rPr lang="it-IT" sz="2400" dirty="0" smtClean="0">
                <a:effectLst/>
              </a:rPr>
              <a:t>andare. </a:t>
            </a:r>
            <a:br>
              <a:rPr lang="it-IT" sz="2400" dirty="0" smtClean="0">
                <a:effectLst/>
              </a:rPr>
            </a:br>
            <a:r>
              <a:rPr lang="it-IT" sz="2400" dirty="0" smtClean="0">
                <a:effectLst/>
              </a:rPr>
              <a:t/>
            </a:r>
            <a:br>
              <a:rPr lang="it-IT" sz="2400" dirty="0" smtClean="0">
                <a:effectLst/>
              </a:rPr>
            </a:br>
            <a:r>
              <a:rPr lang="it-IT" sz="2400" dirty="0" smtClean="0">
                <a:solidFill>
                  <a:srgbClr val="FFC000"/>
                </a:solidFill>
                <a:effectLst/>
              </a:rPr>
              <a:t>«Guardandolo </a:t>
            </a:r>
            <a:r>
              <a:rPr lang="it-IT" sz="2400" i="1" dirty="0" smtClean="0">
                <a:solidFill>
                  <a:srgbClr val="FFC000"/>
                </a:solidFill>
                <a:effectLst/>
              </a:rPr>
              <a:t>non</a:t>
            </a:r>
            <a:r>
              <a:rPr lang="it-IT" sz="2400" dirty="0" smtClean="0">
                <a:solidFill>
                  <a:srgbClr val="FFC000"/>
                </a:solidFill>
                <a:effectLst/>
              </a:rPr>
              <a:t> puoi vederlo!</a:t>
            </a:r>
            <a:br>
              <a:rPr lang="it-IT" sz="2400" dirty="0" smtClean="0">
                <a:solidFill>
                  <a:srgbClr val="FFC000"/>
                </a:solidFill>
                <a:effectLst/>
              </a:rPr>
            </a:br>
            <a:r>
              <a:rPr lang="it-IT" sz="2400" dirty="0" smtClean="0">
                <a:solidFill>
                  <a:srgbClr val="FFC000"/>
                </a:solidFill>
                <a:effectLst/>
              </a:rPr>
              <a:t>Il suo nome è il </a:t>
            </a:r>
            <a:r>
              <a:rPr lang="it-IT" sz="2400" i="1" dirty="0" smtClean="0">
                <a:solidFill>
                  <a:srgbClr val="FFC000"/>
                </a:solidFill>
                <a:effectLst/>
              </a:rPr>
              <a:t>Senza-Suono</a:t>
            </a:r>
            <a:r>
              <a:rPr lang="it-IT" sz="2400" dirty="0" smtClean="0">
                <a:solidFill>
                  <a:srgbClr val="FFC000"/>
                </a:solidFill>
                <a:effectLst/>
              </a:rPr>
              <a:t/>
            </a:r>
            <a:br>
              <a:rPr lang="it-IT" sz="2400" dirty="0" smtClean="0">
                <a:solidFill>
                  <a:srgbClr val="FFC000"/>
                </a:solidFill>
                <a:effectLst/>
              </a:rPr>
            </a:br>
            <a:r>
              <a:rPr lang="it-IT" sz="2400" dirty="0" smtClean="0">
                <a:solidFill>
                  <a:srgbClr val="FFC000"/>
                </a:solidFill>
                <a:effectLst/>
              </a:rPr>
              <a:t>toccandolo </a:t>
            </a:r>
            <a:r>
              <a:rPr lang="it-IT" sz="2400" i="1" dirty="0" smtClean="0">
                <a:solidFill>
                  <a:srgbClr val="FFC000"/>
                </a:solidFill>
                <a:effectLst/>
              </a:rPr>
              <a:t>non</a:t>
            </a:r>
            <a:r>
              <a:rPr lang="it-IT" sz="2400" dirty="0" smtClean="0">
                <a:solidFill>
                  <a:srgbClr val="FFC000"/>
                </a:solidFill>
                <a:effectLst/>
              </a:rPr>
              <a:t> puoi afferrarlo</a:t>
            </a:r>
            <a:br>
              <a:rPr lang="it-IT" sz="2400" dirty="0" smtClean="0">
                <a:solidFill>
                  <a:srgbClr val="FFC000"/>
                </a:solidFill>
                <a:effectLst/>
              </a:rPr>
            </a:br>
            <a:r>
              <a:rPr lang="it-IT" sz="2400" dirty="0" smtClean="0">
                <a:solidFill>
                  <a:srgbClr val="FFC000"/>
                </a:solidFill>
                <a:effectLst/>
              </a:rPr>
              <a:t>Il suo nome è il </a:t>
            </a:r>
            <a:r>
              <a:rPr lang="it-IT" sz="2400" i="1" dirty="0" smtClean="0">
                <a:solidFill>
                  <a:srgbClr val="FFC000"/>
                </a:solidFill>
                <a:effectLst/>
              </a:rPr>
              <a:t>Senza-Corpo</a:t>
            </a:r>
            <a:r>
              <a:rPr lang="it-IT" sz="2400" dirty="0" smtClean="0">
                <a:solidFill>
                  <a:srgbClr val="FFC000"/>
                </a:solidFill>
                <a:effectLst/>
              </a:rPr>
              <a:t/>
            </a:r>
            <a:br>
              <a:rPr lang="it-IT" sz="2400" dirty="0" smtClean="0">
                <a:solidFill>
                  <a:srgbClr val="FFC000"/>
                </a:solidFill>
                <a:effectLst/>
              </a:rPr>
            </a:br>
            <a:r>
              <a:rPr lang="it-IT" sz="2400" dirty="0" smtClean="0">
                <a:solidFill>
                  <a:srgbClr val="FFC000"/>
                </a:solidFill>
                <a:effectLst/>
              </a:rPr>
              <a:t>é chiamato l’Inconoscibile, l’Inafferrabile» XIV</a:t>
            </a:r>
            <a:endParaRPr lang="it-IT" dirty="0">
              <a:solidFill>
                <a:srgbClr val="FFC000"/>
              </a:solidFill>
            </a:endParaRPr>
          </a:p>
        </p:txBody>
      </p:sp>
    </p:spTree>
    <p:extLst>
      <p:ext uri="{BB962C8B-B14F-4D97-AF65-F5344CB8AC3E}">
        <p14:creationId xmlns:p14="http://schemas.microsoft.com/office/powerpoint/2010/main" val="2372352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C000"/>
                </a:solidFill>
              </a:rPr>
              <a:t>«Eppure col Tao/</a:t>
            </a:r>
            <a:br>
              <a:rPr lang="it-IT" dirty="0" smtClean="0">
                <a:solidFill>
                  <a:srgbClr val="FFC000"/>
                </a:solidFill>
              </a:rPr>
            </a:br>
            <a:r>
              <a:rPr lang="it-IT" dirty="0" smtClean="0">
                <a:solidFill>
                  <a:srgbClr val="FFC000"/>
                </a:solidFill>
              </a:rPr>
              <a:t>puoi governare le realtà presenti»</a:t>
            </a:r>
            <a:r>
              <a:rPr lang="it-IT" dirty="0" smtClean="0"/>
              <a:t/>
            </a:r>
            <a:br>
              <a:rPr lang="it-IT" dirty="0" smtClean="0"/>
            </a:br>
            <a:r>
              <a:rPr lang="it-IT" dirty="0"/>
              <a:t/>
            </a:r>
            <a:br>
              <a:rPr lang="it-IT" dirty="0"/>
            </a:br>
            <a:r>
              <a:rPr lang="it-IT" dirty="0" smtClean="0"/>
              <a:t/>
            </a:r>
            <a:br>
              <a:rPr lang="it-IT" dirty="0" smtClean="0"/>
            </a:br>
            <a:endParaRPr lang="it-IT" dirty="0"/>
          </a:p>
        </p:txBody>
      </p:sp>
    </p:spTree>
    <p:extLst>
      <p:ext uri="{BB962C8B-B14F-4D97-AF65-F5344CB8AC3E}">
        <p14:creationId xmlns:p14="http://schemas.microsoft.com/office/powerpoint/2010/main" val="3603606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25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txBox="1">
            <a:spLocks/>
          </p:cNvSpPr>
          <p:nvPr/>
        </p:nvSpPr>
        <p:spPr>
          <a:xfrm>
            <a:off x="323528" y="6381328"/>
            <a:ext cx="8676456" cy="216024"/>
          </a:xfrm>
          <a:prstGeom prst="rect">
            <a:avLst/>
          </a:prstGeom>
        </p:spPr>
        <p:style>
          <a:lnRef idx="0">
            <a:schemeClr val="accent6"/>
          </a:lnRef>
          <a:fillRef idx="3">
            <a:schemeClr val="accent6"/>
          </a:fillRef>
          <a:effectRef idx="3">
            <a:schemeClr val="accent6"/>
          </a:effectRef>
          <a:fontRef idx="minor">
            <a:schemeClr val="lt1"/>
          </a:fontRef>
        </p:style>
        <p:txBody>
          <a:bodyPr vert="horz" lIns="91440" tIns="45720" rIns="91440" bIns="45720" rtlCol="0" anchor="b">
            <a:noAutofit/>
          </a:bodyPr>
          <a:lstStyle>
            <a:lvl1pPr algn="l" defTabSz="914400" rtl="0" eaLnBrk="1" latinLnBrk="0" hangingPunct="1">
              <a:spcBef>
                <a:spcPct val="0"/>
              </a:spcBef>
              <a:buNone/>
              <a:defRPr sz="4900" kern="1200">
                <a:solidFill>
                  <a:schemeClr val="lt1"/>
                </a:solidFill>
                <a:effectLst>
                  <a:outerShdw blurRad="38100" dist="38100" dir="2700000" algn="tl">
                    <a:srgbClr val="000000">
                      <a:alpha val="43137"/>
                    </a:srgbClr>
                  </a:outerShdw>
                </a:effectLst>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endParaRPr lang="it-IT" sz="4400" dirty="0" smtClean="0">
              <a:solidFill>
                <a:schemeClr val="tx2">
                  <a:lumMod val="10000"/>
                </a:schemeClr>
              </a:solidFill>
            </a:endParaRPr>
          </a:p>
          <a:p>
            <a:pPr algn="ctr"/>
            <a:r>
              <a:rPr lang="it-IT" sz="3600" dirty="0" smtClean="0">
                <a:solidFill>
                  <a:schemeClr val="tx1">
                    <a:lumMod val="50000"/>
                  </a:schemeClr>
                </a:solidFill>
              </a:rPr>
              <a:t>Dalla conoscenza del principio primo (</a:t>
            </a:r>
            <a:r>
              <a:rPr lang="it-IT" sz="3600" i="1" dirty="0" err="1" smtClean="0">
                <a:solidFill>
                  <a:schemeClr val="tx1">
                    <a:lumMod val="50000"/>
                  </a:schemeClr>
                </a:solidFill>
              </a:rPr>
              <a:t>arché</a:t>
            </a:r>
            <a:r>
              <a:rPr lang="it-IT" sz="3600" dirty="0" smtClean="0">
                <a:solidFill>
                  <a:schemeClr val="tx1">
                    <a:lumMod val="50000"/>
                  </a:schemeClr>
                </a:solidFill>
              </a:rPr>
              <a:t>),</a:t>
            </a:r>
            <a:br>
              <a:rPr lang="it-IT" sz="3600" dirty="0" smtClean="0">
                <a:solidFill>
                  <a:schemeClr val="tx1">
                    <a:lumMod val="50000"/>
                  </a:schemeClr>
                </a:solidFill>
              </a:rPr>
            </a:br>
            <a:endParaRPr lang="it-IT" sz="3600" dirty="0" smtClean="0">
              <a:solidFill>
                <a:schemeClr val="tx1">
                  <a:lumMod val="50000"/>
                </a:schemeClr>
              </a:solidFill>
            </a:endParaRPr>
          </a:p>
          <a:p>
            <a:pPr algn="ctr"/>
            <a:r>
              <a:rPr lang="it-IT" sz="3600" dirty="0" smtClean="0">
                <a:solidFill>
                  <a:schemeClr val="tx1">
                    <a:lumMod val="50000"/>
                  </a:schemeClr>
                </a:solidFill>
              </a:rPr>
              <a:t>al governo del sé e della realtà</a:t>
            </a:r>
          </a:p>
          <a:p>
            <a:pPr algn="ctr"/>
            <a:endParaRPr lang="it-IT" sz="2800" dirty="0"/>
          </a:p>
          <a:p>
            <a:pPr algn="ctr"/>
            <a:endParaRPr lang="it-IT" sz="2800" dirty="0" smtClean="0"/>
          </a:p>
          <a:p>
            <a:pPr algn="ctr"/>
            <a:endParaRPr lang="it-IT" sz="2800" dirty="0"/>
          </a:p>
          <a:p>
            <a:pPr algn="ctr"/>
            <a:endParaRPr lang="it-IT" dirty="0"/>
          </a:p>
        </p:txBody>
      </p:sp>
      <p:sp>
        <p:nvSpPr>
          <p:cNvPr id="5" name="Titolo 4"/>
          <p:cNvSpPr>
            <a:spLocks noGrp="1"/>
          </p:cNvSpPr>
          <p:nvPr>
            <p:ph type="title"/>
          </p:nvPr>
        </p:nvSpPr>
        <p:spPr/>
        <p:txBody>
          <a:bodyPr/>
          <a:lstStyle/>
          <a:p>
            <a:endParaRPr lang="it-IT" dirty="0"/>
          </a:p>
        </p:txBody>
      </p:sp>
    </p:spTree>
    <p:extLst>
      <p:ext uri="{BB962C8B-B14F-4D97-AF65-F5344CB8AC3E}">
        <p14:creationId xmlns:p14="http://schemas.microsoft.com/office/powerpoint/2010/main" val="2369528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188640"/>
            <a:ext cx="8640960" cy="6315000"/>
          </a:xfrm>
        </p:spPr>
        <p:style>
          <a:lnRef idx="0">
            <a:schemeClr val="accent6"/>
          </a:lnRef>
          <a:fillRef idx="3">
            <a:schemeClr val="accent6"/>
          </a:fillRef>
          <a:effectRef idx="3">
            <a:schemeClr val="accent6"/>
          </a:effectRef>
          <a:fontRef idx="minor">
            <a:schemeClr val="lt1"/>
          </a:fontRef>
        </p:style>
        <p:txBody>
          <a:bodyPr/>
          <a:lstStyle/>
          <a:p>
            <a:pPr algn="ctr"/>
            <a:r>
              <a:rPr lang="it-IT" sz="2000" dirty="0" smtClean="0">
                <a:effectLst/>
              </a:rPr>
              <a:t/>
            </a:r>
            <a:br>
              <a:rPr lang="it-IT" sz="2000" dirty="0" smtClean="0">
                <a:effectLst/>
              </a:rPr>
            </a:br>
            <a:r>
              <a:rPr lang="it-IT" sz="2400" b="1" dirty="0" smtClean="0">
                <a:solidFill>
                  <a:srgbClr val="FFC000"/>
                </a:solidFill>
                <a:effectLst/>
              </a:rPr>
              <a:t>NELLA STORIA DELLE RELIGIONI </a:t>
            </a:r>
            <a:br>
              <a:rPr lang="it-IT" sz="2400" b="1" dirty="0" smtClean="0">
                <a:solidFill>
                  <a:srgbClr val="FFC000"/>
                </a:solidFill>
                <a:effectLst/>
              </a:rPr>
            </a:br>
            <a:r>
              <a:rPr lang="it-IT" sz="2000" dirty="0" smtClean="0">
                <a:effectLst/>
              </a:rPr>
              <a:t/>
            </a:r>
            <a:br>
              <a:rPr lang="it-IT" sz="2000" dirty="0" smtClean="0">
                <a:effectLst/>
              </a:rPr>
            </a:br>
            <a:r>
              <a:rPr lang="it-IT" sz="2000" dirty="0">
                <a:solidFill>
                  <a:schemeClr val="bg2">
                    <a:lumMod val="75000"/>
                  </a:schemeClr>
                </a:solidFill>
                <a:effectLst/>
              </a:rPr>
              <a:t>L</a:t>
            </a:r>
            <a:r>
              <a:rPr lang="it-IT" sz="2000" dirty="0" smtClean="0">
                <a:solidFill>
                  <a:schemeClr val="bg2">
                    <a:lumMod val="75000"/>
                  </a:schemeClr>
                </a:solidFill>
                <a:effectLst/>
              </a:rPr>
              <a:t>’esperienza del sacro si lega...</a:t>
            </a:r>
            <a:br>
              <a:rPr lang="it-IT" sz="2000" dirty="0" smtClean="0">
                <a:solidFill>
                  <a:schemeClr val="bg2">
                    <a:lumMod val="75000"/>
                  </a:schemeClr>
                </a:solidFill>
                <a:effectLst/>
              </a:rPr>
            </a:br>
            <a:r>
              <a:rPr lang="it-IT" sz="2000" dirty="0" smtClean="0">
                <a:solidFill>
                  <a:schemeClr val="bg2">
                    <a:lumMod val="75000"/>
                  </a:schemeClr>
                </a:solidFill>
                <a:effectLst/>
              </a:rPr>
              <a:t>  </a:t>
            </a:r>
            <a:r>
              <a:rPr lang="it-IT" sz="2000" dirty="0">
                <a:solidFill>
                  <a:schemeClr val="bg2">
                    <a:lumMod val="75000"/>
                  </a:schemeClr>
                </a:solidFill>
                <a:effectLst/>
              </a:rPr>
              <a:t/>
            </a:r>
            <a:br>
              <a:rPr lang="it-IT" sz="2000" dirty="0">
                <a:solidFill>
                  <a:schemeClr val="bg2">
                    <a:lumMod val="75000"/>
                  </a:schemeClr>
                </a:solidFill>
                <a:effectLst/>
              </a:rPr>
            </a:br>
            <a:r>
              <a:rPr lang="it-IT" sz="2000" b="1" dirty="0" smtClean="0">
                <a:solidFill>
                  <a:srgbClr val="FFC000"/>
                </a:solidFill>
                <a:effectLst/>
              </a:rPr>
              <a:t>§ </a:t>
            </a:r>
            <a:r>
              <a:rPr lang="it-IT" sz="2000" dirty="0" smtClean="0">
                <a:solidFill>
                  <a:schemeClr val="bg2">
                    <a:lumMod val="75000"/>
                  </a:schemeClr>
                </a:solidFill>
                <a:effectLst/>
              </a:rPr>
              <a:t>all’avere </a:t>
            </a:r>
            <a:r>
              <a:rPr lang="it-IT" sz="2000" dirty="0">
                <a:solidFill>
                  <a:schemeClr val="bg2">
                    <a:lumMod val="75000"/>
                  </a:schemeClr>
                </a:solidFill>
                <a:effectLst/>
              </a:rPr>
              <a:t>arricchimento, </a:t>
            </a:r>
            <a:r>
              <a:rPr lang="it-IT" sz="2000" dirty="0" smtClean="0">
                <a:solidFill>
                  <a:schemeClr val="bg2">
                    <a:lumMod val="75000"/>
                  </a:schemeClr>
                </a:solidFill>
                <a:effectLst/>
              </a:rPr>
              <a:t>dominio </a:t>
            </a:r>
            <a:br>
              <a:rPr lang="it-IT" sz="2000" dirty="0" smtClean="0">
                <a:solidFill>
                  <a:schemeClr val="bg2">
                    <a:lumMod val="75000"/>
                  </a:schemeClr>
                </a:solidFill>
                <a:effectLst/>
              </a:rPr>
            </a:br>
            <a:r>
              <a:rPr lang="it-IT" sz="2000" dirty="0" smtClean="0">
                <a:solidFill>
                  <a:schemeClr val="bg2">
                    <a:lumMod val="75000"/>
                  </a:schemeClr>
                </a:solidFill>
                <a:effectLst/>
              </a:rPr>
              <a:t>(</a:t>
            </a:r>
            <a:r>
              <a:rPr lang="it-IT" sz="2000" i="1" dirty="0">
                <a:solidFill>
                  <a:schemeClr val="bg2">
                    <a:lumMod val="75000"/>
                  </a:schemeClr>
                </a:solidFill>
                <a:effectLst/>
              </a:rPr>
              <a:t>Levitico</a:t>
            </a:r>
            <a:r>
              <a:rPr lang="it-IT" sz="2000" dirty="0">
                <a:solidFill>
                  <a:schemeClr val="bg2">
                    <a:lumMod val="75000"/>
                  </a:schemeClr>
                </a:solidFill>
                <a:effectLst/>
              </a:rPr>
              <a:t> 26,5: “avrete cibo in abbondanza</a:t>
            </a:r>
            <a:r>
              <a:rPr lang="it-IT" sz="2000" dirty="0" smtClean="0">
                <a:solidFill>
                  <a:schemeClr val="bg2">
                    <a:lumMod val="75000"/>
                  </a:schemeClr>
                </a:solidFill>
                <a:effectLst/>
              </a:rPr>
              <a:t>”)</a:t>
            </a:r>
            <a:r>
              <a:rPr lang="it-IT" sz="2000" dirty="0">
                <a:solidFill>
                  <a:schemeClr val="bg2">
                    <a:lumMod val="75000"/>
                  </a:schemeClr>
                </a:solidFill>
                <a:effectLst/>
              </a:rPr>
              <a:t/>
            </a:r>
            <a:br>
              <a:rPr lang="it-IT" sz="2000" dirty="0">
                <a:solidFill>
                  <a:schemeClr val="bg2">
                    <a:lumMod val="75000"/>
                  </a:schemeClr>
                </a:solidFill>
                <a:effectLst/>
              </a:rPr>
            </a:br>
            <a:r>
              <a:rPr lang="it-IT" sz="2000" b="1" dirty="0">
                <a:solidFill>
                  <a:schemeClr val="bg2">
                    <a:lumMod val="75000"/>
                  </a:schemeClr>
                </a:solidFill>
                <a:effectLst/>
              </a:rPr>
              <a:t>oppure</a:t>
            </a:r>
            <a:r>
              <a:rPr lang="it-IT" sz="2000" dirty="0">
                <a:solidFill>
                  <a:schemeClr val="bg2">
                    <a:lumMod val="75000"/>
                  </a:schemeClr>
                </a:solidFill>
                <a:effectLst/>
              </a:rPr>
              <a:t/>
            </a:r>
            <a:br>
              <a:rPr lang="it-IT" sz="2000" dirty="0">
                <a:solidFill>
                  <a:schemeClr val="bg2">
                    <a:lumMod val="75000"/>
                  </a:schemeClr>
                </a:solidFill>
                <a:effectLst/>
              </a:rPr>
            </a:br>
            <a:r>
              <a:rPr lang="it-IT" sz="2000" b="1" dirty="0" smtClean="0">
                <a:solidFill>
                  <a:srgbClr val="92D050"/>
                </a:solidFill>
                <a:effectLst/>
              </a:rPr>
              <a:t>§ </a:t>
            </a:r>
            <a:r>
              <a:rPr lang="it-IT" sz="2000" dirty="0" smtClean="0">
                <a:solidFill>
                  <a:schemeClr val="bg2">
                    <a:lumMod val="75000"/>
                  </a:schemeClr>
                </a:solidFill>
                <a:effectLst/>
              </a:rPr>
              <a:t>alla spoliazione di sé, al non </a:t>
            </a:r>
            <a:r>
              <a:rPr lang="it-IT" sz="2000" dirty="0">
                <a:solidFill>
                  <a:schemeClr val="bg2">
                    <a:lumMod val="75000"/>
                  </a:schemeClr>
                </a:solidFill>
                <a:effectLst/>
              </a:rPr>
              <a:t>essere, non agire, ritirarsi</a:t>
            </a:r>
            <a:br>
              <a:rPr lang="it-IT" sz="2000" dirty="0">
                <a:solidFill>
                  <a:schemeClr val="bg2">
                    <a:lumMod val="75000"/>
                  </a:schemeClr>
                </a:solidFill>
                <a:effectLst/>
              </a:rPr>
            </a:br>
            <a:r>
              <a:rPr lang="it-IT" sz="2000" dirty="0">
                <a:solidFill>
                  <a:schemeClr val="bg2">
                    <a:lumMod val="75000"/>
                  </a:schemeClr>
                </a:solidFill>
                <a:effectLst/>
              </a:rPr>
              <a:t> </a:t>
            </a:r>
            <a:br>
              <a:rPr lang="it-IT" sz="2000" dirty="0">
                <a:solidFill>
                  <a:schemeClr val="bg2">
                    <a:lumMod val="75000"/>
                  </a:schemeClr>
                </a:solidFill>
                <a:effectLst/>
              </a:rPr>
            </a:br>
            <a:r>
              <a:rPr lang="it-IT" sz="2000" dirty="0" smtClean="0">
                <a:solidFill>
                  <a:schemeClr val="bg2">
                    <a:lumMod val="75000"/>
                  </a:schemeClr>
                </a:solidFill>
                <a:effectLst/>
              </a:rPr>
              <a:t> Può essere... </a:t>
            </a:r>
            <a:r>
              <a:rPr lang="it-IT" sz="2000" dirty="0">
                <a:solidFill>
                  <a:schemeClr val="bg2">
                    <a:lumMod val="75000"/>
                  </a:schemeClr>
                </a:solidFill>
                <a:effectLst/>
              </a:rPr>
              <a:t/>
            </a:r>
            <a:br>
              <a:rPr lang="it-IT" sz="2000" dirty="0">
                <a:solidFill>
                  <a:schemeClr val="bg2">
                    <a:lumMod val="75000"/>
                  </a:schemeClr>
                </a:solidFill>
                <a:effectLst/>
              </a:rPr>
            </a:br>
            <a:r>
              <a:rPr lang="it-IT" sz="2000" b="1" dirty="0">
                <a:solidFill>
                  <a:srgbClr val="DCAC24"/>
                </a:solidFill>
                <a:effectLst/>
              </a:rPr>
              <a:t>§</a:t>
            </a:r>
            <a:r>
              <a:rPr lang="it-IT" sz="2000" dirty="0">
                <a:solidFill>
                  <a:schemeClr val="bg2">
                    <a:lumMod val="75000"/>
                  </a:schemeClr>
                </a:solidFill>
                <a:effectLst/>
              </a:rPr>
              <a:t> dono </a:t>
            </a:r>
            <a:r>
              <a:rPr lang="it-IT" sz="2000" dirty="0" smtClean="0">
                <a:solidFill>
                  <a:schemeClr val="bg2">
                    <a:lumMod val="75000"/>
                  </a:schemeClr>
                </a:solidFill>
                <a:effectLst/>
              </a:rPr>
              <a:t>dall'alto, soffio che  santifica; ergo, </a:t>
            </a:r>
            <a:r>
              <a:rPr lang="it-IT" sz="2000" dirty="0">
                <a:solidFill>
                  <a:schemeClr val="bg2">
                    <a:lumMod val="75000"/>
                  </a:schemeClr>
                </a:solidFill>
                <a:effectLst/>
              </a:rPr>
              <a:t>desiderio </a:t>
            </a:r>
            <a:r>
              <a:rPr lang="it-IT" sz="2000" dirty="0" smtClean="0">
                <a:solidFill>
                  <a:schemeClr val="bg2">
                    <a:lumMod val="75000"/>
                  </a:schemeClr>
                </a:solidFill>
                <a:effectLst/>
              </a:rPr>
              <a:t>di redenzione, </a:t>
            </a:r>
            <a:r>
              <a:rPr lang="it-IT" sz="2000" dirty="0">
                <a:solidFill>
                  <a:schemeClr val="bg2">
                    <a:lumMod val="75000"/>
                  </a:schemeClr>
                </a:solidFill>
                <a:effectLst/>
              </a:rPr>
              <a:t>attesa, fede: </a:t>
            </a:r>
            <a:r>
              <a:rPr lang="it-IT" sz="2000" dirty="0" smtClean="0">
                <a:solidFill>
                  <a:schemeClr val="bg2">
                    <a:lumMod val="75000"/>
                  </a:schemeClr>
                </a:solidFill>
                <a:effectLst/>
              </a:rPr>
              <a:t>il </a:t>
            </a:r>
            <a:r>
              <a:rPr lang="it-IT" sz="2000" dirty="0">
                <a:solidFill>
                  <a:schemeClr val="bg2">
                    <a:lumMod val="75000"/>
                  </a:schemeClr>
                </a:solidFill>
                <a:effectLst/>
              </a:rPr>
              <a:t>vero dinamismo è </a:t>
            </a:r>
            <a:r>
              <a:rPr lang="it-IT" sz="2000" dirty="0" smtClean="0">
                <a:solidFill>
                  <a:schemeClr val="bg2">
                    <a:lumMod val="75000"/>
                  </a:schemeClr>
                </a:solidFill>
                <a:effectLst/>
              </a:rPr>
              <a:t>di Dio. Nella </a:t>
            </a:r>
            <a:r>
              <a:rPr lang="it-IT" sz="2000" dirty="0">
                <a:solidFill>
                  <a:schemeClr val="bg2">
                    <a:lumMod val="75000"/>
                  </a:schemeClr>
                </a:solidFill>
                <a:effectLst/>
              </a:rPr>
              <a:t>religione </a:t>
            </a:r>
            <a:r>
              <a:rPr lang="it-IT" sz="2000" dirty="0" smtClean="0">
                <a:solidFill>
                  <a:schemeClr val="bg2">
                    <a:lumMod val="75000"/>
                  </a:schemeClr>
                </a:solidFill>
                <a:effectLst/>
              </a:rPr>
              <a:t>personale viceversa il </a:t>
            </a:r>
            <a:r>
              <a:rPr lang="it-IT" sz="2000" dirty="0">
                <a:solidFill>
                  <a:schemeClr val="bg2">
                    <a:lumMod val="75000"/>
                  </a:schemeClr>
                </a:solidFill>
                <a:effectLst/>
              </a:rPr>
              <a:t>vero dinamismo è nell'uomo come scintilla del divino (Gnosticismo), solo contando sulle sue forze risale verso l'Uno</a:t>
            </a:r>
            <a:r>
              <a:rPr lang="it-IT" sz="2000" dirty="0" smtClean="0">
                <a:solidFill>
                  <a:schemeClr val="bg2">
                    <a:lumMod val="75000"/>
                  </a:schemeClr>
                </a:solidFill>
                <a:effectLst/>
              </a:rPr>
              <a:t>.</a:t>
            </a:r>
            <a:br>
              <a:rPr lang="it-IT" sz="2000" dirty="0" smtClean="0">
                <a:solidFill>
                  <a:schemeClr val="bg2">
                    <a:lumMod val="75000"/>
                  </a:schemeClr>
                </a:solidFill>
                <a:effectLst/>
              </a:rPr>
            </a:br>
            <a:r>
              <a:rPr lang="it-IT" sz="2000" b="1" dirty="0" smtClean="0">
                <a:solidFill>
                  <a:schemeClr val="bg2">
                    <a:lumMod val="75000"/>
                  </a:schemeClr>
                </a:solidFill>
                <a:effectLst/>
              </a:rPr>
              <a:t>oppure</a:t>
            </a:r>
            <a:r>
              <a:rPr lang="it-IT" sz="2000" dirty="0">
                <a:solidFill>
                  <a:schemeClr val="bg2">
                    <a:lumMod val="75000"/>
                  </a:schemeClr>
                </a:solidFill>
                <a:effectLst/>
              </a:rPr>
              <a:t/>
            </a:r>
            <a:br>
              <a:rPr lang="it-IT" sz="2000" dirty="0">
                <a:solidFill>
                  <a:schemeClr val="bg2">
                    <a:lumMod val="75000"/>
                  </a:schemeClr>
                </a:solidFill>
                <a:effectLst/>
              </a:rPr>
            </a:br>
            <a:r>
              <a:rPr lang="it-IT" sz="2000" b="1" dirty="0" smtClean="0">
                <a:solidFill>
                  <a:srgbClr val="92D050"/>
                </a:solidFill>
                <a:effectLst/>
              </a:rPr>
              <a:t>§</a:t>
            </a:r>
            <a:r>
              <a:rPr lang="it-IT" sz="2000" dirty="0" smtClean="0">
                <a:solidFill>
                  <a:srgbClr val="FFC000"/>
                </a:solidFill>
                <a:effectLst/>
              </a:rPr>
              <a:t> </a:t>
            </a:r>
            <a:r>
              <a:rPr lang="it-IT" sz="2000" i="1" dirty="0" smtClean="0">
                <a:solidFill>
                  <a:schemeClr val="bg2">
                    <a:lumMod val="75000"/>
                  </a:schemeClr>
                </a:solidFill>
                <a:effectLst/>
              </a:rPr>
              <a:t>in interiore </a:t>
            </a:r>
            <a:r>
              <a:rPr lang="it-IT" sz="2000" i="1" dirty="0" err="1" smtClean="0">
                <a:solidFill>
                  <a:schemeClr val="bg2">
                    <a:lumMod val="75000"/>
                  </a:schemeClr>
                </a:solidFill>
                <a:effectLst/>
              </a:rPr>
              <a:t>homini</a:t>
            </a:r>
            <a:r>
              <a:rPr lang="it-IT" sz="2000" i="1" dirty="0" smtClean="0">
                <a:solidFill>
                  <a:schemeClr val="bg2">
                    <a:lumMod val="75000"/>
                  </a:schemeClr>
                </a:solidFill>
                <a:effectLst/>
              </a:rPr>
              <a:t> habitat </a:t>
            </a:r>
            <a:r>
              <a:rPr lang="it-IT" sz="2000" i="1" dirty="0" err="1" smtClean="0">
                <a:solidFill>
                  <a:schemeClr val="bg2">
                    <a:lumMod val="75000"/>
                  </a:schemeClr>
                </a:solidFill>
                <a:effectLst/>
              </a:rPr>
              <a:t>veritas</a:t>
            </a:r>
            <a:r>
              <a:rPr lang="it-IT" sz="2000" dirty="0" smtClean="0">
                <a:solidFill>
                  <a:schemeClr val="bg2">
                    <a:lumMod val="75000"/>
                  </a:schemeClr>
                </a:solidFill>
                <a:effectLst/>
              </a:rPr>
              <a:t>, micro uguale macrocosmo, fine del desiderio, stare al mondo come </a:t>
            </a:r>
            <a:r>
              <a:rPr lang="it-IT" sz="2000" dirty="0">
                <a:solidFill>
                  <a:schemeClr val="bg2">
                    <a:lumMod val="75000"/>
                  </a:schemeClr>
                </a:solidFill>
                <a:effectLst/>
              </a:rPr>
              <a:t>il </a:t>
            </a:r>
            <a:r>
              <a:rPr lang="it-IT" sz="2000" dirty="0" smtClean="0">
                <a:solidFill>
                  <a:schemeClr val="bg2">
                    <a:lumMod val="75000"/>
                  </a:schemeClr>
                </a:solidFill>
                <a:effectLst/>
              </a:rPr>
              <a:t>neonato nel sonno.</a:t>
            </a:r>
            <a:br>
              <a:rPr lang="it-IT" sz="2000" dirty="0" smtClean="0">
                <a:solidFill>
                  <a:schemeClr val="bg2">
                    <a:lumMod val="75000"/>
                  </a:schemeClr>
                </a:solidFill>
                <a:effectLst/>
              </a:rPr>
            </a:br>
            <a:r>
              <a:rPr lang="it-IT" sz="2000" dirty="0">
                <a:solidFill>
                  <a:schemeClr val="bg2">
                    <a:lumMod val="75000"/>
                  </a:schemeClr>
                </a:solidFill>
                <a:effectLst/>
              </a:rPr>
              <a:t/>
            </a:r>
            <a:br>
              <a:rPr lang="it-IT" sz="2000" dirty="0">
                <a:solidFill>
                  <a:schemeClr val="bg2">
                    <a:lumMod val="75000"/>
                  </a:schemeClr>
                </a:solidFill>
                <a:effectLst/>
              </a:rPr>
            </a:br>
            <a:endParaRPr lang="it-IT" sz="2000" dirty="0">
              <a:solidFill>
                <a:schemeClr val="bg2">
                  <a:lumMod val="75000"/>
                </a:schemeClr>
              </a:solidFill>
            </a:endParaRPr>
          </a:p>
        </p:txBody>
      </p:sp>
    </p:spTree>
    <p:extLst>
      <p:ext uri="{BB962C8B-B14F-4D97-AF65-F5344CB8AC3E}">
        <p14:creationId xmlns:p14="http://schemas.microsoft.com/office/powerpoint/2010/main" val="298300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5373216"/>
            <a:ext cx="8496944" cy="914400"/>
          </a:xfrm>
        </p:spPr>
        <p:txBody>
          <a:bodyPr/>
          <a:lstStyle/>
          <a:p>
            <a:pPr algn="ctr"/>
            <a:r>
              <a:rPr lang="it-IT" sz="3600" dirty="0" smtClean="0">
                <a:solidFill>
                  <a:srgbClr val="FFC000"/>
                </a:solidFill>
              </a:rPr>
              <a:t>LA  RELIGIONE TRADIZIONALE </a:t>
            </a:r>
            <a:r>
              <a:rPr lang="it-IT" sz="3600" dirty="0" smtClean="0"/>
              <a:t/>
            </a:r>
            <a:br>
              <a:rPr lang="it-IT" sz="3600" dirty="0" smtClean="0"/>
            </a:br>
            <a:r>
              <a:rPr lang="it-IT" sz="3600" dirty="0" smtClean="0">
                <a:solidFill>
                  <a:srgbClr val="DCAC24"/>
                </a:solidFill>
              </a:rPr>
              <a:t>CINESE</a:t>
            </a:r>
            <a:r>
              <a:rPr lang="it-IT" sz="3600" dirty="0" smtClean="0"/>
              <a:t> </a:t>
            </a:r>
            <a:br>
              <a:rPr lang="it-IT" sz="3600" dirty="0" smtClean="0"/>
            </a:br>
            <a:r>
              <a:rPr lang="it-IT" sz="4000" dirty="0"/>
              <a:t/>
            </a:r>
            <a:br>
              <a:rPr lang="it-IT" sz="4000" dirty="0"/>
            </a:br>
            <a:r>
              <a:rPr lang="it-IT" sz="4000" dirty="0" smtClean="0">
                <a:solidFill>
                  <a:srgbClr val="FF0000"/>
                </a:solidFill>
              </a:rPr>
              <a:t>§</a:t>
            </a:r>
            <a:r>
              <a:rPr lang="it-IT" sz="4000" dirty="0" smtClean="0"/>
              <a:t> forti tradizioni comunitarie, </a:t>
            </a:r>
            <a:br>
              <a:rPr lang="it-IT" sz="4000" dirty="0" smtClean="0"/>
            </a:br>
            <a:r>
              <a:rPr lang="it-IT" sz="4000" dirty="0" smtClean="0">
                <a:solidFill>
                  <a:srgbClr val="FF0000"/>
                </a:solidFill>
              </a:rPr>
              <a:t>§</a:t>
            </a:r>
            <a:r>
              <a:rPr lang="it-IT" sz="4000" dirty="0" smtClean="0"/>
              <a:t> stretto legame fra religione e ordinamento politico-sociale,</a:t>
            </a:r>
            <a:br>
              <a:rPr lang="it-IT" sz="4000" dirty="0" smtClean="0"/>
            </a:br>
            <a:r>
              <a:rPr lang="it-IT" sz="4000" dirty="0">
                <a:solidFill>
                  <a:srgbClr val="FF0000"/>
                </a:solidFill>
              </a:rPr>
              <a:t>§</a:t>
            </a:r>
            <a:r>
              <a:rPr lang="it-IT" sz="4000" dirty="0"/>
              <a:t> </a:t>
            </a:r>
            <a:r>
              <a:rPr lang="it-IT" sz="4000" dirty="0" smtClean="0"/>
              <a:t> mutuo scambio fra élites aristocratiche e religiosità popolare</a:t>
            </a:r>
            <a:br>
              <a:rPr lang="it-IT" sz="4000" dirty="0" smtClean="0"/>
            </a:br>
            <a:endParaRPr lang="it-IT" sz="4000" dirty="0"/>
          </a:p>
        </p:txBody>
      </p:sp>
    </p:spTree>
    <p:extLst>
      <p:ext uri="{BB962C8B-B14F-4D97-AF65-F5344CB8AC3E}">
        <p14:creationId xmlns:p14="http://schemas.microsoft.com/office/powerpoint/2010/main" val="173630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09" y="1340768"/>
            <a:ext cx="9036496" cy="5184576"/>
          </a:xfrm>
          <a:effectLst>
            <a:glow rad="228600">
              <a:schemeClr val="accent4">
                <a:satMod val="175000"/>
                <a:alpha val="40000"/>
              </a:schemeClr>
            </a:glow>
          </a:effectLst>
        </p:spPr>
        <p:txBody>
          <a:bodyPr/>
          <a:lstStyle/>
          <a:p>
            <a:pPr algn="ctr"/>
            <a:r>
              <a:rPr lang="it-IT" sz="4000" dirty="0" smtClean="0"/>
              <a:t/>
            </a:r>
            <a:br>
              <a:rPr lang="it-IT" sz="4000" dirty="0" smtClean="0"/>
            </a:br>
            <a:r>
              <a:rPr lang="it-IT" sz="4000" dirty="0">
                <a:solidFill>
                  <a:srgbClr val="FFC000"/>
                </a:solidFill>
              </a:rPr>
              <a:t>LA  RELIGIONE TRADIZIONALE </a:t>
            </a:r>
            <a:r>
              <a:rPr lang="it-IT" sz="4000" dirty="0" smtClean="0">
                <a:solidFill>
                  <a:srgbClr val="FFC000"/>
                </a:solidFill>
              </a:rPr>
              <a:t/>
            </a:r>
            <a:br>
              <a:rPr lang="it-IT" sz="4000" dirty="0" smtClean="0">
                <a:solidFill>
                  <a:srgbClr val="FFC000"/>
                </a:solidFill>
              </a:rPr>
            </a:br>
            <a:r>
              <a:rPr lang="it-IT" sz="4000" dirty="0" smtClean="0">
                <a:solidFill>
                  <a:srgbClr val="FFC000"/>
                </a:solidFill>
              </a:rPr>
              <a:t/>
            </a:r>
            <a:br>
              <a:rPr lang="it-IT" sz="4000" dirty="0" smtClean="0">
                <a:solidFill>
                  <a:srgbClr val="FFC000"/>
                </a:solidFill>
              </a:rPr>
            </a:br>
            <a:r>
              <a:rPr lang="it-IT" sz="4000" dirty="0" smtClean="0">
                <a:solidFill>
                  <a:srgbClr val="DCAC24"/>
                </a:solidFill>
              </a:rPr>
              <a:t> </a:t>
            </a:r>
            <a:r>
              <a:rPr lang="it-IT" dirty="0" smtClean="0"/>
              <a:t/>
            </a:r>
            <a:br>
              <a:rPr lang="it-IT" dirty="0" smtClean="0"/>
            </a:br>
            <a:r>
              <a:rPr lang="it-IT" sz="3600" dirty="0" smtClean="0"/>
              <a:t>stretta interdipendenza/continuità </a:t>
            </a:r>
            <a:br>
              <a:rPr lang="it-IT" sz="3600" dirty="0" smtClean="0"/>
            </a:br>
            <a:r>
              <a:rPr lang="it-IT" sz="3600" dirty="0" smtClean="0"/>
              <a:t>fra MONDO UMANO, NATURALE e DIVINO</a:t>
            </a:r>
            <a:br>
              <a:rPr lang="it-IT" sz="3600" dirty="0" smtClean="0"/>
            </a:br>
            <a:r>
              <a:rPr lang="it-IT" sz="2800" dirty="0" smtClean="0"/>
              <a:t>(microcosmo e macrocosmo; armonia </a:t>
            </a:r>
            <a:r>
              <a:rPr lang="it-IT" sz="2800" dirty="0"/>
              <a:t>cosmica</a:t>
            </a:r>
            <a:r>
              <a:rPr lang="it-IT" sz="2800" dirty="0" smtClean="0"/>
              <a:t>)</a:t>
            </a:r>
            <a:br>
              <a:rPr lang="it-IT" sz="2800" dirty="0" smtClean="0"/>
            </a:br>
            <a:r>
              <a:rPr lang="it-IT" sz="3600" dirty="0" smtClean="0"/>
              <a:t/>
            </a:r>
            <a:br>
              <a:rPr lang="it-IT" sz="3600" dirty="0" smtClean="0"/>
            </a:br>
            <a:r>
              <a:rPr lang="it-IT" sz="3600" dirty="0" smtClean="0"/>
              <a:t/>
            </a:r>
            <a:br>
              <a:rPr lang="it-IT" sz="3600" dirty="0" smtClean="0"/>
            </a:br>
            <a:endParaRPr lang="it-IT" sz="3600" dirty="0"/>
          </a:p>
        </p:txBody>
      </p:sp>
    </p:spTree>
    <p:extLst>
      <p:ext uri="{BB962C8B-B14F-4D97-AF65-F5344CB8AC3E}">
        <p14:creationId xmlns:p14="http://schemas.microsoft.com/office/powerpoint/2010/main" val="1968821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6381328"/>
            <a:ext cx="8712968" cy="338336"/>
          </a:xfrm>
        </p:spPr>
        <p:txBody>
          <a:bodyPr/>
          <a:lstStyle/>
          <a:p>
            <a:pPr algn="ctr"/>
            <a:r>
              <a:rPr lang="it-IT" sz="3600" b="1" dirty="0" smtClean="0">
                <a:effectLst/>
              </a:rPr>
              <a:t/>
            </a:r>
            <a:br>
              <a:rPr lang="it-IT" sz="3600" b="1" dirty="0" smtClean="0">
                <a:effectLst/>
              </a:rPr>
            </a:br>
            <a:r>
              <a:rPr lang="it-IT" sz="3600" b="1" dirty="0" smtClean="0">
                <a:effectLst/>
              </a:rPr>
              <a:t/>
            </a:r>
            <a:br>
              <a:rPr lang="it-IT" sz="3600" b="1" dirty="0" smtClean="0">
                <a:effectLst/>
              </a:rPr>
            </a:br>
            <a:r>
              <a:rPr lang="it-IT" sz="3600" b="1" dirty="0">
                <a:effectLst/>
              </a:rPr>
              <a:t/>
            </a:r>
            <a:br>
              <a:rPr lang="it-IT" sz="3600" b="1" dirty="0">
                <a:effectLst/>
              </a:rPr>
            </a:br>
            <a:r>
              <a:rPr lang="it-IT" sz="3600" b="1" dirty="0" smtClean="0">
                <a:effectLst/>
              </a:rPr>
              <a:t/>
            </a:r>
            <a:br>
              <a:rPr lang="it-IT" sz="3600" b="1" dirty="0" smtClean="0">
                <a:effectLst/>
              </a:rPr>
            </a:br>
            <a:r>
              <a:rPr lang="it-IT" sz="3600" b="1" dirty="0" smtClean="0">
                <a:effectLst/>
              </a:rPr>
              <a:t/>
            </a:r>
            <a:br>
              <a:rPr lang="it-IT" sz="3600" b="1" dirty="0" smtClean="0">
                <a:effectLst/>
              </a:rPr>
            </a:br>
            <a:r>
              <a:rPr lang="it-IT" sz="3600" b="1" dirty="0" smtClean="0">
                <a:solidFill>
                  <a:srgbClr val="DCAC24"/>
                </a:solidFill>
                <a:effectLst/>
              </a:rPr>
              <a:t>PANTHEON</a:t>
            </a:r>
            <a:br>
              <a:rPr lang="it-IT" sz="3600" b="1" dirty="0" smtClean="0">
                <a:solidFill>
                  <a:srgbClr val="DCAC24"/>
                </a:solidFill>
                <a:effectLst/>
              </a:rPr>
            </a:br>
            <a:r>
              <a:rPr lang="it-IT" sz="3600" dirty="0" smtClean="0">
                <a:effectLst/>
              </a:rPr>
              <a:t> </a:t>
            </a:r>
            <a:br>
              <a:rPr lang="it-IT" sz="3600" dirty="0" smtClean="0">
                <a:effectLst/>
              </a:rPr>
            </a:br>
            <a:r>
              <a:rPr lang="it-IT" sz="2800" dirty="0">
                <a:effectLst/>
              </a:rPr>
              <a:t>La sfera divina è strutturata come una compagine burocratica in un pantheon ricco di genî, spiriti, defunti e divinità locali. </a:t>
            </a:r>
            <a:r>
              <a:rPr lang="it-IT" sz="2800" dirty="0" smtClean="0">
                <a:effectLst/>
              </a:rPr>
              <a:t/>
            </a:r>
            <a:br>
              <a:rPr lang="it-IT" sz="2800" dirty="0" smtClean="0">
                <a:effectLst/>
              </a:rPr>
            </a:br>
            <a:r>
              <a:rPr lang="it-IT" sz="4000" dirty="0">
                <a:effectLst/>
              </a:rPr>
              <a:t/>
            </a:r>
            <a:br>
              <a:rPr lang="it-IT" sz="4000" dirty="0">
                <a:effectLst/>
              </a:rPr>
            </a:br>
            <a:r>
              <a:rPr lang="it-IT" sz="2800" dirty="0" smtClean="0">
                <a:effectLst/>
              </a:rPr>
              <a:t>Il </a:t>
            </a:r>
            <a:r>
              <a:rPr lang="it-IT" sz="2800" dirty="0" smtClean="0">
                <a:solidFill>
                  <a:srgbClr val="DCAC24"/>
                </a:solidFill>
                <a:effectLst/>
              </a:rPr>
              <a:t>Sovrano </a:t>
            </a:r>
            <a:r>
              <a:rPr lang="it-IT" sz="2800" dirty="0">
                <a:solidFill>
                  <a:srgbClr val="DCAC24"/>
                </a:solidFill>
                <a:effectLst/>
              </a:rPr>
              <a:t>dell’Alto Cielo </a:t>
            </a:r>
            <a:r>
              <a:rPr lang="it-IT" sz="2800" dirty="0">
                <a:effectLst/>
              </a:rPr>
              <a:t>supremo regolatore delle stagioni e della dinastia </a:t>
            </a:r>
            <a:r>
              <a:rPr lang="it-IT" sz="2800" dirty="0" smtClean="0">
                <a:effectLst/>
              </a:rPr>
              <a:t>regnante, </a:t>
            </a:r>
            <a:r>
              <a:rPr lang="it-IT" sz="2800" dirty="0">
                <a:effectLst/>
              </a:rPr>
              <a:t>garante dell'ordine naturale e di quello </a:t>
            </a:r>
            <a:r>
              <a:rPr lang="it-IT" sz="2800" dirty="0" smtClean="0">
                <a:effectLst/>
              </a:rPr>
              <a:t>politico, figlio del Cielo. </a:t>
            </a:r>
            <a:br>
              <a:rPr lang="it-IT" sz="2800" dirty="0" smtClean="0">
                <a:effectLst/>
              </a:rPr>
            </a:br>
            <a:r>
              <a:rPr lang="it-IT" sz="2800" dirty="0" smtClean="0">
                <a:effectLst/>
              </a:rPr>
              <a:t/>
            </a:r>
            <a:br>
              <a:rPr lang="it-IT" sz="2800" dirty="0" smtClean="0">
                <a:effectLst/>
              </a:rPr>
            </a:br>
            <a:r>
              <a:rPr lang="it-IT" sz="2400" dirty="0" smtClean="0">
                <a:effectLst/>
              </a:rPr>
              <a:t>Solo l’imperatore può offrire sacrifici, in quanto unico anello di </a:t>
            </a:r>
            <a:r>
              <a:rPr lang="it-IT" sz="2400" dirty="0">
                <a:effectLst/>
              </a:rPr>
              <a:t>congiunzione tra umano e </a:t>
            </a:r>
            <a:r>
              <a:rPr lang="it-IT" sz="2400" dirty="0" smtClean="0">
                <a:effectLst/>
              </a:rPr>
              <a:t>divino. </a:t>
            </a:r>
            <a:r>
              <a:rPr lang="it-IT" dirty="0">
                <a:effectLst/>
              </a:rPr>
              <a:t/>
            </a:r>
            <a:br>
              <a:rPr lang="it-IT" dirty="0">
                <a:effectLst/>
              </a:rPr>
            </a:br>
            <a:endParaRPr lang="it-IT" dirty="0"/>
          </a:p>
        </p:txBody>
      </p:sp>
    </p:spTree>
    <p:extLst>
      <p:ext uri="{BB962C8B-B14F-4D97-AF65-F5344CB8AC3E}">
        <p14:creationId xmlns:p14="http://schemas.microsoft.com/office/powerpoint/2010/main" val="3487522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5949280"/>
            <a:ext cx="8352928" cy="908720"/>
          </a:xfrm>
        </p:spPr>
        <p:txBody>
          <a:bodyPr/>
          <a:lstStyle/>
          <a:p>
            <a:pPr algn="ctr"/>
            <a:r>
              <a:rPr lang="it-IT" sz="2800" b="1" dirty="0" smtClean="0">
                <a:solidFill>
                  <a:srgbClr val="DCAC24"/>
                </a:solidFill>
                <a:effectLst/>
              </a:rPr>
              <a:t/>
            </a:r>
            <a:br>
              <a:rPr lang="it-IT" sz="2800" b="1" dirty="0" smtClean="0">
                <a:solidFill>
                  <a:srgbClr val="DCAC24"/>
                </a:solidFill>
                <a:effectLst/>
              </a:rPr>
            </a:br>
            <a:r>
              <a:rPr lang="it-IT" sz="2800" b="1" dirty="0">
                <a:solidFill>
                  <a:srgbClr val="DCAC24"/>
                </a:solidFill>
                <a:effectLst/>
              </a:rPr>
              <a:t/>
            </a:r>
            <a:br>
              <a:rPr lang="it-IT" sz="2800" b="1" dirty="0">
                <a:solidFill>
                  <a:srgbClr val="DCAC24"/>
                </a:solidFill>
                <a:effectLst/>
              </a:rPr>
            </a:br>
            <a:r>
              <a:rPr lang="it-IT" sz="2800" b="1" dirty="0" smtClean="0">
                <a:solidFill>
                  <a:srgbClr val="DCAC24"/>
                </a:solidFill>
                <a:effectLst/>
              </a:rPr>
              <a:t>CULTO </a:t>
            </a:r>
            <a:r>
              <a:rPr lang="it-IT" sz="2800" b="1" dirty="0">
                <a:solidFill>
                  <a:srgbClr val="DCAC24"/>
                </a:solidFill>
                <a:effectLst/>
              </a:rPr>
              <a:t>DEGLI ANTENATI</a:t>
            </a:r>
            <a:r>
              <a:rPr lang="it-IT" sz="2800" dirty="0">
                <a:solidFill>
                  <a:srgbClr val="DCAC24"/>
                </a:solidFill>
                <a:effectLst/>
              </a:rPr>
              <a:t> </a:t>
            </a:r>
            <a:r>
              <a:rPr lang="it-IT" sz="2800" dirty="0" smtClean="0">
                <a:effectLst/>
              </a:rPr>
              <a:t/>
            </a:r>
            <a:br>
              <a:rPr lang="it-IT" sz="2800" dirty="0" smtClean="0">
                <a:effectLst/>
              </a:rPr>
            </a:br>
            <a:r>
              <a:rPr lang="it-IT" sz="2800" dirty="0" smtClean="0">
                <a:effectLst/>
              </a:rPr>
              <a:t/>
            </a:r>
            <a:br>
              <a:rPr lang="it-IT" sz="2800" dirty="0" smtClean="0">
                <a:effectLst/>
              </a:rPr>
            </a:br>
            <a:r>
              <a:rPr lang="it-IT" sz="2400" dirty="0" smtClean="0">
                <a:effectLst/>
              </a:rPr>
              <a:t>Siano essi nobili </a:t>
            </a:r>
            <a:r>
              <a:rPr lang="it-IT" sz="2400" dirty="0">
                <a:effectLst/>
              </a:rPr>
              <a:t>o non </a:t>
            </a:r>
            <a:r>
              <a:rPr lang="it-IT" sz="2400" dirty="0" smtClean="0">
                <a:effectLst/>
              </a:rPr>
              <a:t>nobili, </a:t>
            </a:r>
            <a:r>
              <a:rPr lang="it-IT" sz="2400" dirty="0">
                <a:effectLst/>
              </a:rPr>
              <a:t>in entrambi i casi </a:t>
            </a:r>
            <a:r>
              <a:rPr lang="it-IT" sz="2400" dirty="0" smtClean="0">
                <a:effectLst/>
              </a:rPr>
              <a:t>gli antenati hanno </a:t>
            </a:r>
            <a:r>
              <a:rPr lang="it-IT" sz="2400" dirty="0">
                <a:effectLst/>
              </a:rPr>
              <a:t>influenza </a:t>
            </a:r>
            <a:r>
              <a:rPr lang="it-IT" sz="2400" dirty="0" smtClean="0">
                <a:effectLst/>
              </a:rPr>
              <a:t>sulla </a:t>
            </a:r>
            <a:r>
              <a:rPr lang="it-IT" sz="2400" dirty="0">
                <a:effectLst/>
              </a:rPr>
              <a:t>fertilità dei campi </a:t>
            </a:r>
            <a:r>
              <a:rPr lang="it-IT" sz="2400" dirty="0" smtClean="0">
                <a:effectLst/>
              </a:rPr>
              <a:t>e </a:t>
            </a:r>
            <a:r>
              <a:rPr lang="it-IT" sz="2400" dirty="0">
                <a:effectLst/>
              </a:rPr>
              <a:t>sulla vita degli </a:t>
            </a:r>
            <a:r>
              <a:rPr lang="it-IT" sz="2400" dirty="0" smtClean="0">
                <a:effectLst/>
              </a:rPr>
              <a:t>uomini</a:t>
            </a:r>
            <a:br>
              <a:rPr lang="it-IT" sz="2400" dirty="0" smtClean="0">
                <a:effectLst/>
              </a:rPr>
            </a:br>
            <a:r>
              <a:rPr lang="it-IT" sz="2400" dirty="0">
                <a:effectLst/>
              </a:rPr>
              <a:t/>
            </a:r>
            <a:br>
              <a:rPr lang="it-IT" sz="2400" dirty="0">
                <a:effectLst/>
              </a:rPr>
            </a:br>
            <a:r>
              <a:rPr lang="it-IT" sz="2400" dirty="0" smtClean="0">
                <a:effectLst/>
              </a:rPr>
              <a:t>Gli antenati </a:t>
            </a:r>
            <a:r>
              <a:rPr lang="it-IT" sz="2400" dirty="0">
                <a:effectLst/>
              </a:rPr>
              <a:t>sono accomunati alle divinità domestiche e al dio </a:t>
            </a:r>
            <a:r>
              <a:rPr lang="it-IT" sz="2400" dirty="0" smtClean="0">
                <a:effectLst/>
              </a:rPr>
              <a:t>locale.</a:t>
            </a:r>
            <a:br>
              <a:rPr lang="it-IT" sz="2400" dirty="0" smtClean="0">
                <a:effectLst/>
              </a:rPr>
            </a:br>
            <a:r>
              <a:rPr lang="it-IT" sz="2400" dirty="0">
                <a:effectLst/>
              </a:rPr>
              <a:t/>
            </a:r>
            <a:br>
              <a:rPr lang="it-IT" sz="2400" dirty="0">
                <a:effectLst/>
              </a:rPr>
            </a:br>
            <a:r>
              <a:rPr lang="it-IT" sz="2400" dirty="0" smtClean="0">
                <a:effectLst/>
              </a:rPr>
              <a:t>Così esistono </a:t>
            </a:r>
            <a:r>
              <a:rPr lang="it-IT" sz="2400" dirty="0">
                <a:effectLst/>
              </a:rPr>
              <a:t>dei della Terra, delle casate nobiliari, dei villaggi, dei distretti. </a:t>
            </a:r>
            <a:r>
              <a:rPr lang="it-IT" sz="2400" dirty="0" smtClean="0">
                <a:effectLst/>
              </a:rPr>
              <a:t/>
            </a:r>
            <a:br>
              <a:rPr lang="it-IT" sz="2400" dirty="0" smtClean="0">
                <a:effectLst/>
              </a:rPr>
            </a:br>
            <a:r>
              <a:rPr lang="it-IT" sz="2400" dirty="0" smtClean="0">
                <a:effectLst/>
              </a:rPr>
              <a:t>Per questo </a:t>
            </a:r>
            <a:r>
              <a:rPr lang="it-IT" sz="2400" dirty="0">
                <a:effectLst/>
              </a:rPr>
              <a:t>mondo divino e </a:t>
            </a:r>
            <a:r>
              <a:rPr lang="it-IT" sz="2400" dirty="0" smtClean="0">
                <a:effectLst/>
              </a:rPr>
              <a:t>sub divino </a:t>
            </a:r>
            <a:r>
              <a:rPr lang="it-IT" sz="2400" dirty="0">
                <a:effectLst/>
              </a:rPr>
              <a:t>si officiano riti comunitari </a:t>
            </a:r>
            <a:r>
              <a:rPr lang="it-IT" sz="2400" dirty="0" smtClean="0">
                <a:effectLst/>
              </a:rPr>
              <a:t>in </a:t>
            </a:r>
            <a:r>
              <a:rPr lang="it-IT" sz="2400" dirty="0">
                <a:effectLst/>
              </a:rPr>
              <a:t>luoghi </a:t>
            </a:r>
            <a:r>
              <a:rPr lang="it-IT" sz="2400" dirty="0" smtClean="0">
                <a:effectLst/>
              </a:rPr>
              <a:t>speciali. </a:t>
            </a:r>
            <a:br>
              <a:rPr lang="it-IT" sz="2400" dirty="0" smtClean="0">
                <a:effectLst/>
              </a:rPr>
            </a:br>
            <a:r>
              <a:rPr lang="it-IT" sz="2800" dirty="0" smtClean="0">
                <a:effectLst/>
              </a:rPr>
              <a:t/>
            </a:r>
            <a:br>
              <a:rPr lang="it-IT" sz="2800" dirty="0" smtClean="0">
                <a:effectLst/>
              </a:rPr>
            </a:br>
            <a:endParaRPr lang="it-IT" sz="3200" dirty="0"/>
          </a:p>
        </p:txBody>
      </p:sp>
    </p:spTree>
    <p:extLst>
      <p:ext uri="{BB962C8B-B14F-4D97-AF65-F5344CB8AC3E}">
        <p14:creationId xmlns:p14="http://schemas.microsoft.com/office/powerpoint/2010/main" val="4042286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4876800"/>
            <a:ext cx="8856984" cy="1792560"/>
          </a:xfrm>
        </p:spPr>
        <p:txBody>
          <a:bodyPr/>
          <a:lstStyle/>
          <a:p>
            <a:pPr algn="ctr"/>
            <a:r>
              <a:rPr lang="it-IT" sz="2400" b="1" dirty="0" smtClean="0">
                <a:solidFill>
                  <a:srgbClr val="DCAC24"/>
                </a:solidFill>
                <a:effectLst/>
              </a:rPr>
              <a:t>SINCRETISMO</a:t>
            </a:r>
            <a:br>
              <a:rPr lang="it-IT" sz="2400" b="1" dirty="0" smtClean="0">
                <a:solidFill>
                  <a:srgbClr val="DCAC24"/>
                </a:solidFill>
                <a:effectLst/>
              </a:rPr>
            </a:br>
            <a:r>
              <a:rPr lang="it-IT" sz="2400" b="1" dirty="0" smtClean="0">
                <a:effectLst/>
              </a:rPr>
              <a:t> </a:t>
            </a:r>
            <a:r>
              <a:rPr lang="it-IT" sz="2400" dirty="0">
                <a:effectLst/>
              </a:rPr>
              <a:t/>
            </a:r>
            <a:br>
              <a:rPr lang="it-IT" sz="2400" dirty="0">
                <a:effectLst/>
              </a:rPr>
            </a:br>
            <a:r>
              <a:rPr lang="it-IT" sz="2000" dirty="0">
                <a:effectLst/>
              </a:rPr>
              <a:t>La religione tradizionale si impossessa del Lao </a:t>
            </a:r>
            <a:r>
              <a:rPr lang="it-IT" sz="2000" dirty="0" err="1">
                <a:effectLst/>
              </a:rPr>
              <a:t>Tse</a:t>
            </a:r>
            <a:r>
              <a:rPr lang="it-IT" sz="2000" dirty="0">
                <a:effectLst/>
              </a:rPr>
              <a:t> e ne </a:t>
            </a:r>
            <a:r>
              <a:rPr lang="it-IT" sz="2000" dirty="0">
                <a:solidFill>
                  <a:srgbClr val="FFC000"/>
                </a:solidFill>
                <a:effectLst/>
              </a:rPr>
              <a:t>divinizza</a:t>
            </a:r>
            <a:r>
              <a:rPr lang="it-IT" sz="2000" dirty="0">
                <a:effectLst/>
              </a:rPr>
              <a:t> la figura assimilandola al Buddha </a:t>
            </a:r>
            <a:r>
              <a:rPr lang="it-IT" sz="2000" dirty="0" smtClean="0">
                <a:effectLst/>
              </a:rPr>
              <a:t> (l'avvento </a:t>
            </a:r>
            <a:r>
              <a:rPr lang="it-IT" sz="2000" dirty="0">
                <a:effectLst/>
              </a:rPr>
              <a:t>del Buddhismo </a:t>
            </a:r>
            <a:r>
              <a:rPr lang="it-IT" sz="2000" dirty="0" smtClean="0">
                <a:effectLst/>
              </a:rPr>
              <a:t> risale al I secolo d. C.) . </a:t>
            </a:r>
            <a:br>
              <a:rPr lang="it-IT" sz="2000" dirty="0" smtClean="0">
                <a:effectLst/>
              </a:rPr>
            </a:br>
            <a:r>
              <a:rPr lang="it-IT" sz="2000" dirty="0">
                <a:effectLst/>
              </a:rPr>
              <a:t/>
            </a:r>
            <a:br>
              <a:rPr lang="it-IT" sz="2000" dirty="0">
                <a:effectLst/>
              </a:rPr>
            </a:br>
            <a:r>
              <a:rPr lang="it-IT" sz="2000" dirty="0" smtClean="0">
                <a:effectLst/>
              </a:rPr>
              <a:t>Sotto l'influsso </a:t>
            </a:r>
            <a:r>
              <a:rPr lang="it-IT" sz="2000" dirty="0">
                <a:effectLst/>
              </a:rPr>
              <a:t>del Buddhismo si afferma la credenza negli </a:t>
            </a:r>
            <a:r>
              <a:rPr lang="it-IT" sz="2000" dirty="0">
                <a:solidFill>
                  <a:srgbClr val="FFC000"/>
                </a:solidFill>
                <a:effectLst/>
              </a:rPr>
              <a:t>inferi</a:t>
            </a:r>
            <a:r>
              <a:rPr lang="it-IT" sz="2000" dirty="0">
                <a:effectLst/>
              </a:rPr>
              <a:t> come luogo di punizione e il principio della </a:t>
            </a:r>
            <a:r>
              <a:rPr lang="it-IT" sz="2000" dirty="0">
                <a:solidFill>
                  <a:srgbClr val="FFC000"/>
                </a:solidFill>
                <a:effectLst/>
              </a:rPr>
              <a:t>trasmigrazione</a:t>
            </a:r>
            <a:r>
              <a:rPr lang="it-IT" sz="2000" dirty="0">
                <a:effectLst/>
              </a:rPr>
              <a:t> </a:t>
            </a:r>
            <a:r>
              <a:rPr lang="it-IT" sz="2000" dirty="0" smtClean="0">
                <a:effectLst/>
              </a:rPr>
              <a:t>(rinascere </a:t>
            </a:r>
            <a:r>
              <a:rPr lang="it-IT" sz="2000" dirty="0">
                <a:effectLst/>
              </a:rPr>
              <a:t>sotto forma di </a:t>
            </a:r>
            <a:r>
              <a:rPr lang="it-IT" sz="2000" dirty="0" smtClean="0">
                <a:effectLst/>
              </a:rPr>
              <a:t>genî, demoni, </a:t>
            </a:r>
            <a:r>
              <a:rPr lang="it-IT" sz="2000" dirty="0">
                <a:effectLst/>
              </a:rPr>
              <a:t>uomini e </a:t>
            </a:r>
            <a:r>
              <a:rPr lang="it-IT" sz="2000" dirty="0" smtClean="0">
                <a:effectLst/>
              </a:rPr>
              <a:t>animali o per i </a:t>
            </a:r>
            <a:r>
              <a:rPr lang="it-IT" sz="2000" dirty="0">
                <a:effectLst/>
              </a:rPr>
              <a:t>più meritevoli vanno nel paradiso del Buddha Amida o ascendono addirittura al cielo come divinità </a:t>
            </a:r>
            <a:r>
              <a:rPr lang="it-IT" sz="2000" dirty="0" smtClean="0">
                <a:effectLst/>
              </a:rPr>
              <a:t>minori).</a:t>
            </a:r>
            <a:br>
              <a:rPr lang="it-IT" sz="2000" dirty="0" smtClean="0">
                <a:effectLst/>
              </a:rPr>
            </a:br>
            <a:r>
              <a:rPr lang="it-IT" sz="2000" dirty="0">
                <a:effectLst/>
              </a:rPr>
              <a:t/>
            </a:r>
            <a:br>
              <a:rPr lang="it-IT" sz="2000" dirty="0">
                <a:effectLst/>
              </a:rPr>
            </a:br>
            <a:r>
              <a:rPr lang="it-IT" sz="2000" dirty="0" smtClean="0">
                <a:effectLst/>
              </a:rPr>
              <a:t>L'influsso </a:t>
            </a:r>
            <a:r>
              <a:rPr lang="it-IT" sz="2000" dirty="0">
                <a:effectLst/>
              </a:rPr>
              <a:t>del buddismo si avverte anche nel caso delle  le </a:t>
            </a:r>
            <a:r>
              <a:rPr lang="it-IT" sz="2000" dirty="0">
                <a:solidFill>
                  <a:srgbClr val="FFC000"/>
                </a:solidFill>
                <a:effectLst/>
              </a:rPr>
              <a:t>pratiche </a:t>
            </a:r>
            <a:r>
              <a:rPr lang="it-IT" sz="2000" dirty="0" smtClean="0">
                <a:solidFill>
                  <a:srgbClr val="FFC000"/>
                </a:solidFill>
                <a:effectLst/>
              </a:rPr>
              <a:t>magiche</a:t>
            </a:r>
            <a:r>
              <a:rPr lang="it-IT" sz="2000" dirty="0" smtClean="0">
                <a:effectLst/>
              </a:rPr>
              <a:t>:</a:t>
            </a:r>
            <a:br>
              <a:rPr lang="it-IT" sz="2000" dirty="0" smtClean="0">
                <a:effectLst/>
              </a:rPr>
            </a:br>
            <a:r>
              <a:rPr lang="it-IT" sz="2000" dirty="0" smtClean="0">
                <a:effectLst/>
              </a:rPr>
              <a:t> </a:t>
            </a:r>
            <a:r>
              <a:rPr lang="it-IT" sz="2000" dirty="0">
                <a:effectLst/>
              </a:rPr>
              <a:t>non bastano </a:t>
            </a:r>
            <a:r>
              <a:rPr lang="it-IT" sz="2000" dirty="0" smtClean="0">
                <a:effectLst/>
              </a:rPr>
              <a:t>tali pratiche se non si sono compiute </a:t>
            </a:r>
            <a:r>
              <a:rPr lang="it-IT" sz="2000" dirty="0">
                <a:solidFill>
                  <a:srgbClr val="FFC000"/>
                </a:solidFill>
                <a:effectLst/>
              </a:rPr>
              <a:t>buone azioni</a:t>
            </a:r>
            <a:r>
              <a:rPr lang="it-IT" sz="2000" dirty="0">
                <a:effectLst/>
              </a:rPr>
              <a:t>.</a:t>
            </a:r>
            <a:br>
              <a:rPr lang="it-IT" sz="2000" dirty="0">
                <a:effectLst/>
              </a:rPr>
            </a:br>
            <a:r>
              <a:rPr lang="it-IT" sz="1800" dirty="0">
                <a:effectLst/>
              </a:rPr>
              <a:t/>
            </a:r>
            <a:br>
              <a:rPr lang="it-IT" sz="1800" dirty="0">
                <a:effectLst/>
              </a:rPr>
            </a:br>
            <a:r>
              <a:rPr lang="it-IT" sz="2000" dirty="0">
                <a:effectLst/>
              </a:rPr>
              <a:t>L’etica </a:t>
            </a:r>
            <a:r>
              <a:rPr lang="it-IT" sz="2000" dirty="0">
                <a:solidFill>
                  <a:srgbClr val="FFC000"/>
                </a:solidFill>
                <a:effectLst/>
              </a:rPr>
              <a:t>confuciana</a:t>
            </a:r>
            <a:r>
              <a:rPr lang="it-IT" sz="2000" dirty="0">
                <a:effectLst/>
              </a:rPr>
              <a:t> </a:t>
            </a:r>
            <a:r>
              <a:rPr lang="it-IT" sz="2000" dirty="0" smtClean="0">
                <a:effectLst/>
              </a:rPr>
              <a:t>(altruismo</a:t>
            </a:r>
            <a:r>
              <a:rPr lang="it-IT" sz="2000" dirty="0">
                <a:effectLst/>
              </a:rPr>
              <a:t>, </a:t>
            </a:r>
            <a:r>
              <a:rPr lang="it-IT" sz="2000" dirty="0" smtClean="0">
                <a:effectLst/>
              </a:rPr>
              <a:t>giustizia, </a:t>
            </a:r>
            <a:r>
              <a:rPr lang="it-IT" sz="2000" dirty="0">
                <a:effectLst/>
              </a:rPr>
              <a:t>la pietà filiale, i riti come buona igiene dell’intera </a:t>
            </a:r>
            <a:r>
              <a:rPr lang="it-IT" sz="2000" dirty="0" smtClean="0">
                <a:effectLst/>
              </a:rPr>
              <a:t>società) si </a:t>
            </a:r>
            <a:r>
              <a:rPr lang="it-IT" sz="2000" dirty="0">
                <a:effectLst/>
              </a:rPr>
              <a:t>fonde con la </a:t>
            </a:r>
            <a:r>
              <a:rPr lang="it-IT" sz="2000" dirty="0">
                <a:solidFill>
                  <a:srgbClr val="FFC000"/>
                </a:solidFill>
                <a:effectLst/>
              </a:rPr>
              <a:t>morale buddista</a:t>
            </a:r>
            <a:r>
              <a:rPr lang="it-IT" sz="2000" dirty="0">
                <a:effectLst/>
              </a:rPr>
              <a:t>. </a:t>
            </a:r>
            <a:r>
              <a:rPr lang="it-IT" sz="2000" dirty="0" smtClean="0">
                <a:effectLst/>
              </a:rPr>
              <a:t/>
            </a:r>
            <a:br>
              <a:rPr lang="it-IT" sz="2000" dirty="0" smtClean="0">
                <a:effectLst/>
              </a:rPr>
            </a:br>
            <a:r>
              <a:rPr lang="it-IT" sz="2000" dirty="0">
                <a:effectLst/>
              </a:rPr>
              <a:t/>
            </a:r>
            <a:br>
              <a:rPr lang="it-IT" sz="2000" dirty="0">
                <a:effectLst/>
              </a:rPr>
            </a:br>
            <a:endParaRPr lang="it-IT" sz="2000" dirty="0"/>
          </a:p>
        </p:txBody>
      </p:sp>
    </p:spTree>
    <p:extLst>
      <p:ext uri="{BB962C8B-B14F-4D97-AF65-F5344CB8AC3E}">
        <p14:creationId xmlns:p14="http://schemas.microsoft.com/office/powerpoint/2010/main" val="414316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pic>
        <p:nvPicPr>
          <p:cNvPr id="1026" name="Picture 2" descr="C:\Users\user\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477" y="1543398"/>
            <a:ext cx="3861378" cy="170725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user\Desktop\images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526856"/>
            <a:ext cx="3970729" cy="17371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0878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1026"/>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nodeType="clickEffect">
                                  <p:stCondLst>
                                    <p:cond delay="0"/>
                                  </p:stCondLst>
                                  <p:childTnLst>
                                    <p:animRot by="21600000">
                                      <p:cBhvr>
                                        <p:cTn id="10" dur="2000" fill="hold"/>
                                        <p:tgtEl>
                                          <p:spTgt spid="102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re">
  <a:themeElements>
    <a:clrScheme name="Elementare">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re">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re">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461</TotalTime>
  <Words>37</Words>
  <Application>Microsoft Office PowerPoint</Application>
  <PresentationFormat>Presentazione su schermo (4:3)</PresentationFormat>
  <Paragraphs>21</Paragraphs>
  <Slides>18</Slides>
  <Notes>0</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Elementare</vt:lpstr>
      <vt:lpstr>TAOISMO  8</vt:lpstr>
      <vt:lpstr>Presentazione standard di PowerPoint</vt:lpstr>
      <vt:lpstr> NELLA STORIA DELLE RELIGIONI   L’esperienza del sacro si lega...    § all’avere arricchimento, dominio  (Levitico 26,5: “avrete cibo in abbondanza”) oppure § alla spoliazione di sé, al non essere, non agire, ritirarsi    Può essere...  § dono dall'alto, soffio che  santifica; ergo, desiderio di redenzione, attesa, fede: il vero dinamismo è di Dio. Nella religione personale viceversa il vero dinamismo è nell'uomo come scintilla del divino (Gnosticismo), solo contando sulle sue forze risale verso l'Uno. oppure § in interiore homini habitat veritas, micro uguale macrocosmo, fine del desiderio, stare al mondo come il neonato nel sonno.  </vt:lpstr>
      <vt:lpstr>LA  RELIGIONE TRADIZIONALE  CINESE   § forti tradizioni comunitarie,  § stretto legame fra religione e ordinamento politico-sociale, §  mutuo scambio fra élites aristocratiche e religiosità popolare </vt:lpstr>
      <vt:lpstr> LA  RELIGIONE TRADIZIONALE     stretta interdipendenza/continuità  fra MONDO UMANO, NATURALE e DIVINO (microcosmo e macrocosmo; armonia cosmica)   </vt:lpstr>
      <vt:lpstr>     PANTHEON   La sfera divina è strutturata come una compagine burocratica in un pantheon ricco di genî, spiriti, defunti e divinità locali.   Il Sovrano dell’Alto Cielo supremo regolatore delle stagioni e della dinastia regnante, garante dell'ordine naturale e di quello politico, figlio del Cielo.   Solo l’imperatore può offrire sacrifici, in quanto unico anello di congiunzione tra umano e divino.  </vt:lpstr>
      <vt:lpstr>  CULTO DEGLI ANTENATI   Siano essi nobili o non nobili, in entrambi i casi gli antenati hanno influenza sulla fertilità dei campi e sulla vita degli uomini  Gli antenati sono accomunati alle divinità domestiche e al dio locale.  Così esistono dei della Terra, delle casate nobiliari, dei villaggi, dei distretti.  Per questo mondo divino e sub divino si officiano riti comunitari in luoghi speciali.   </vt:lpstr>
      <vt:lpstr>SINCRETISMO   La religione tradizionale si impossessa del Lao Tse e ne divinizza la figura assimilandola al Buddha  (l'avvento del Buddhismo  risale al I secolo d. C.) .   Sotto l'influsso del Buddhismo si afferma la credenza negli inferi come luogo di punizione e il principio della trasmigrazione (rinascere sotto forma di genî, demoni, uomini e animali o per i più meritevoli vanno nel paradiso del Buddha Amida o ascendono addirittura al cielo come divinità minori).  L'influsso del buddismo si avverte anche nel caso delle  le pratiche magiche:  non bastano tali pratiche se non si sono compiute buone azioni.  L’etica confuciana (altruismo, giustizia, la pietà filiale, i riti come buona igiene dell’intera società) si fonde con la morale buddista.   </vt:lpstr>
      <vt:lpstr>Presentazione standard di PowerPoint</vt:lpstr>
      <vt:lpstr> Il Taoismo  Tao: formula ineffabile,  quiete e movimento,  primitiva semplicità,  vitale armonia  tra naturale, divino e umano,  non agisce e fa ogni cosa  (dall’Uno nasce il Due e dal Due nasce il Tre...)   </vt:lpstr>
      <vt:lpstr>Il Tao   essenza della realtà cosmica, principio primo,  dinamismo ineffabile del divenire, secondo i due momenti:  yang maschile yin femminile   </vt:lpstr>
      <vt:lpstr>IL TAO  il Tao è origine di tute le cose («Madre»), è il Grande,  ma per il continuo divenire, è lontananza  ma lontananza è ciò che ritorna, è armonia dell’Uomo che segue la Terra, la Terra il Cielo, il Cielo il Tao   </vt:lpstr>
      <vt:lpstr>IL SAGGIO   Non agire, non esibirsi, non vantarsi;   il saggio è modello senza scopo «come la brezza che spira», «come un neonato che non ha ancora sorriso»;  umile, «senza una casa cui far ritorno», è «pesante», cioè fermo, a suo agio nella propria casa;   identifica il proprio principio con quello dell'universo (essere uno con il Tao),  fino a raggiungere la giovinezza immortale   (i saggi taoisti diventano addirittura divinità preposte a particolari manifestazioni della natura; in qualità di sacerdoti-maghi possono dare ai devoti indicazioni e ricette per diventare immortali attraverso pratiche igieniche, sessuali, magiche e alchemiche).        </vt:lpstr>
      <vt:lpstr>L’etica taoista «Segui la semplicità e abbraccia la naturalezza/ Diminuisci l’egoismo e allontana il desiderio».  Quando l’uomo si allontanò dal Tao, sorse Simpatia e Dovere, Intelligenza e Scaltrezza, «sorsero i grandi ipocriti», le famiglie persero l’armonia.</vt:lpstr>
      <vt:lpstr>Il Tao è umile, debolezza non si insuperbisce, non si loda,  non domina il mondo, non lo ostacola, è ritorno all’infanzia, è pazienza,   La carità è paziente, è benigna la carità; la carità non invidia, non si vanta, non si gonfia, non manca di rispetto, non cerca il proprio interesse, non si adira, non tiene conto del male ricevuto, ma si compiace della verità; tutto tollera, tutto crede, tutto spera, tutto sopporta. S. Paolo – I Corinzi 13 </vt:lpstr>
      <vt:lpstr>Scopo dell’etica taoista  «Raggiungi l’estrema Vacuità, lotta per la pace. Mentre tutte le cose sono in movimento, solo contempla il loro Ritorno»   Non perdere il dominio di te, non diventare «leggero», inquieto -cioè non desiderare, non  essere mutevole.  Per S. Ireneo, si chiamano «spirituali» coloro che non sono più schiavi dei desideri, ma sono sottomessi allo Spirito che abita in loro.</vt:lpstr>
      <vt:lpstr>Teologia apofatica  La via negationis pensa Dio come limite oltre il quale il pensiero non può andare.   «Guardandolo non puoi vederlo! Il suo nome è il Senza-Suono toccandolo non puoi afferrarlo Il suo nome è il Senza-Corpo é chiamato l’Inconoscibile, l’Inafferrabile» XIV</vt:lpstr>
      <vt:lpstr>«Eppure col Tao/ puoi governare le realtà presenti»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TAOISMO  9</dc:title>
  <dc:creator>user</dc:creator>
  <cp:lastModifiedBy>Beatrice</cp:lastModifiedBy>
  <cp:revision>37</cp:revision>
  <dcterms:created xsi:type="dcterms:W3CDTF">2016-11-18T07:27:57Z</dcterms:created>
  <dcterms:modified xsi:type="dcterms:W3CDTF">2016-11-28T13:34:00Z</dcterms:modified>
</cp:coreProperties>
</file>