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2" r:id="rId6"/>
    <p:sldId id="261" r:id="rId7"/>
    <p:sldId id="264" r:id="rId8"/>
    <p:sldId id="263" r:id="rId9"/>
    <p:sldId id="265" r:id="rId10"/>
    <p:sldId id="273" r:id="rId11"/>
    <p:sldId id="274" r:id="rId12"/>
    <p:sldId id="267" r:id="rId13"/>
    <p:sldId id="269" r:id="rId14"/>
    <p:sldId id="270" r:id="rId15"/>
    <p:sldId id="271" r:id="rId16"/>
    <p:sldId id="266" r:id="rId17"/>
    <p:sldId id="268" r:id="rId18"/>
    <p:sldId id="27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senza titolo" id="{291D92C5-811B-47AF-9711-92A87064A189}">
          <p14:sldIdLst>
            <p14:sldId id="256"/>
            <p14:sldId id="259"/>
            <p14:sldId id="257"/>
            <p14:sldId id="260"/>
            <p14:sldId id="262"/>
            <p14:sldId id="261"/>
            <p14:sldId id="264"/>
            <p14:sldId id="263"/>
            <p14:sldId id="265"/>
            <p14:sldId id="273"/>
            <p14:sldId id="274"/>
            <p14:sldId id="267"/>
            <p14:sldId id="269"/>
            <p14:sldId id="270"/>
            <p14:sldId id="271"/>
            <p14:sldId id="266"/>
            <p14:sldId id="268"/>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02"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0EE5B66-1544-4CFC-8B84-1B6FC8F4BC54}" type="slidenum">
              <a:rPr lang="it-IT" smtClean="0"/>
              <a:t>‹N›</a:t>
            </a:fld>
            <a:endParaRPr lang="it-IT"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it-IT" smtClean="0"/>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smtClean="0"/>
              <a:t>Fare clic per modificare lo stile del titolo</a:t>
            </a:r>
            <a:endParaRPr lang="en-US" dirty="0"/>
          </a:p>
        </p:txBody>
      </p:sp>
      <p:sp>
        <p:nvSpPr>
          <p:cNvPr id="4" name="Date Placeholder 3"/>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0EE5B66-1544-4CFC-8B84-1B6FC8F4BC54}" type="slidenum">
              <a:rPr lang="it-IT" smtClean="0"/>
              <a:t>‹N›</a:t>
            </a:fld>
            <a:endParaRPr lang="it-IT" dirty="0"/>
          </a:p>
        </p:txBody>
      </p:sp>
      <p:sp>
        <p:nvSpPr>
          <p:cNvPr id="8" name="Content Placeholder 7"/>
          <p:cNvSpPr>
            <a:spLocks noGrp="1"/>
          </p:cNvSpPr>
          <p:nvPr>
            <p:ph sz="quarter" idx="13"/>
          </p:nvPr>
        </p:nvSpPr>
        <p:spPr>
          <a:xfrm>
            <a:off x="609600" y="1600200"/>
            <a:ext cx="79248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2" name="Title 1"/>
          <p:cNvSpPr>
            <a:spLocks noGrp="1"/>
          </p:cNvSpPr>
          <p:nvPr>
            <p:ph type="title"/>
          </p:nvPr>
        </p:nvSpPr>
        <p:spPr>
          <a:xfrm>
            <a:off x="609600" y="274638"/>
            <a:ext cx="7924800" cy="1143000"/>
          </a:xfrm>
        </p:spPr>
        <p:txBody>
          <a:bodyPr/>
          <a:lstStyle/>
          <a:p>
            <a:r>
              <a:rPr lang="it-IT" smtClean="0"/>
              <a:t>Fare clic per modificare lo stile del titolo</a:t>
            </a:r>
            <a:endParaRPr lang="en-US" dirty="0"/>
          </a:p>
        </p:txBody>
      </p:sp>
      <p:sp>
        <p:nvSpPr>
          <p:cNvPr id="5" name="Date Placeholder 4"/>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A49A4F-3080-4CB1-A99C-5F426F0A5FAF}" type="datetimeFigureOut">
              <a:rPr lang="it-IT" smtClean="0"/>
              <a:t>28/11/2016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0EE5B66-1544-4CFC-8B84-1B6FC8F4BC54}" type="slidenum">
              <a:rPr lang="it-IT" smtClean="0"/>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EA49A4F-3080-4CB1-A99C-5F426F0A5FAF}" type="datetimeFigureOut">
              <a:rPr lang="it-IT" smtClean="0"/>
              <a:t>28/11/2016</a:t>
            </a:fld>
            <a:endParaRPr lang="it-IT"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it-IT"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0EE5B66-1544-4CFC-8B84-1B6FC8F4BC54}" type="slidenum">
              <a:rPr lang="it-IT" smtClean="0"/>
              <a:t>‹N›</a:t>
            </a:fld>
            <a:endParaRPr lang="it-IT"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hyperlink" Target="http://www.imdb.com/title/tt020184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39552" y="332656"/>
            <a:ext cx="8229600" cy="6106690"/>
          </a:xfrm>
          <a:solidFill>
            <a:schemeClr val="bg2">
              <a:lumMod val="50000"/>
            </a:schemeClr>
          </a:solidFill>
          <a:effectLst>
            <a:glow rad="228600">
              <a:schemeClr val="accent6">
                <a:satMod val="175000"/>
                <a:alpha val="40000"/>
              </a:schemeClr>
            </a:glow>
            <a:outerShdw blurRad="40000" dist="23000" dir="5400000" rotWithShape="0">
              <a:srgbClr val="000000">
                <a:alpha val="35000"/>
              </a:srgbClr>
            </a:outerShdw>
            <a:softEdge rad="31750"/>
          </a:effectLst>
        </p:spPr>
        <p:style>
          <a:lnRef idx="0">
            <a:schemeClr val="accent1"/>
          </a:lnRef>
          <a:fillRef idx="3">
            <a:schemeClr val="accent1"/>
          </a:fillRef>
          <a:effectRef idx="3">
            <a:schemeClr val="accent1"/>
          </a:effectRef>
          <a:fontRef idx="minor">
            <a:schemeClr val="lt1"/>
          </a:fontRef>
        </p:style>
        <p:txBody>
          <a:bodyPr>
            <a:normAutofit/>
          </a:bodyPr>
          <a:lstStyle/>
          <a:p>
            <a:pPr algn="ctr"/>
            <a:r>
              <a:rPr lang="it-IT" sz="7200" spc="110" dirty="0" smtClean="0"/>
              <a:t>BUDDHISMO</a:t>
            </a:r>
            <a:br>
              <a:rPr lang="it-IT" sz="7200" spc="110" dirty="0" smtClean="0"/>
            </a:br>
            <a:r>
              <a:rPr lang="it-IT" sz="19900" spc="110" dirty="0" smtClean="0"/>
              <a:t>7</a:t>
            </a:r>
            <a:br>
              <a:rPr lang="it-IT" sz="19900" spc="110" dirty="0" smtClean="0"/>
            </a:br>
            <a:r>
              <a:rPr lang="it-IT" sz="1800" b="1" dirty="0" smtClean="0"/>
              <a:t>quarta </a:t>
            </a:r>
            <a:r>
              <a:rPr lang="it-IT" sz="1800" b="1" dirty="0"/>
              <a:t>comunità religiosa nel mondo. il 6 % del totale dei credenti.</a:t>
            </a:r>
            <a:r>
              <a:rPr lang="it-IT" sz="7200" b="1" dirty="0"/>
              <a:t/>
            </a:r>
            <a:br>
              <a:rPr lang="it-IT" sz="7200" b="1" dirty="0"/>
            </a:br>
            <a:endParaRPr lang="it-IT" sz="7200" spc="110" dirty="0"/>
          </a:p>
        </p:txBody>
      </p:sp>
    </p:spTree>
    <p:extLst>
      <p:ext uri="{BB962C8B-B14F-4D97-AF65-F5344CB8AC3E}">
        <p14:creationId xmlns:p14="http://schemas.microsoft.com/office/powerpoint/2010/main" val="336441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7924800" cy="6106690"/>
          </a:xfrm>
        </p:spPr>
        <p:txBody>
          <a:bodyPr/>
          <a:lstStyle/>
          <a:p>
            <a:pPr algn="ctr"/>
            <a:r>
              <a:rPr lang="it-IT" dirty="0" smtClean="0">
                <a:solidFill>
                  <a:schemeClr val="tx1">
                    <a:lumMod val="50000"/>
                  </a:schemeClr>
                </a:solidFill>
              </a:rPr>
              <a:t>san paolo, </a:t>
            </a:r>
            <a:r>
              <a:rPr lang="it-IT" i="1" dirty="0">
                <a:solidFill>
                  <a:schemeClr val="tx1">
                    <a:lumMod val="50000"/>
                  </a:schemeClr>
                </a:solidFill>
              </a:rPr>
              <a:t>Lettera ai </a:t>
            </a:r>
            <a:r>
              <a:rPr lang="it-IT" i="1" dirty="0" smtClean="0">
                <a:solidFill>
                  <a:schemeClr val="tx1">
                    <a:lumMod val="50000"/>
                  </a:schemeClr>
                </a:solidFill>
              </a:rPr>
              <a:t>Romani, </a:t>
            </a:r>
            <a:r>
              <a:rPr lang="it-IT" dirty="0" smtClean="0">
                <a:solidFill>
                  <a:schemeClr val="tx1">
                    <a:lumMod val="50000"/>
                  </a:schemeClr>
                </a:solidFill>
              </a:rPr>
              <a:t>cap. 8: </a:t>
            </a:r>
            <a:br>
              <a:rPr lang="it-IT" dirty="0" smtClean="0">
                <a:solidFill>
                  <a:schemeClr val="tx1">
                    <a:lumMod val="50000"/>
                  </a:schemeClr>
                </a:solidFill>
              </a:rPr>
            </a:br>
            <a:r>
              <a:rPr lang="it-IT" b="1" dirty="0" smtClean="0">
                <a:solidFill>
                  <a:schemeClr val="tx1">
                    <a:lumMod val="50000"/>
                  </a:schemeClr>
                </a:solidFill>
              </a:rPr>
              <a:t/>
            </a:r>
            <a:br>
              <a:rPr lang="it-IT" b="1" dirty="0" smtClean="0">
                <a:solidFill>
                  <a:schemeClr val="tx1">
                    <a:lumMod val="50000"/>
                  </a:schemeClr>
                </a:solidFill>
              </a:rPr>
            </a:br>
            <a:r>
              <a:rPr lang="it-IT" sz="2000" baseline="30000" dirty="0" smtClean="0"/>
              <a:t>19</a:t>
            </a:r>
            <a:r>
              <a:rPr lang="it-IT" sz="2000" dirty="0" smtClean="0"/>
              <a:t>La </a:t>
            </a:r>
            <a:r>
              <a:rPr lang="it-IT" sz="2000" dirty="0"/>
              <a:t>creazione stessa attende con impazienza la rivelazione dei figli di Dio; </a:t>
            </a:r>
            <a:r>
              <a:rPr lang="it-IT" sz="2000" dirty="0" smtClean="0"/>
              <a:t/>
            </a:r>
            <a:br>
              <a:rPr lang="it-IT" sz="2000" dirty="0" smtClean="0"/>
            </a:br>
            <a:r>
              <a:rPr lang="it-IT" sz="2000" baseline="30000" dirty="0" smtClean="0"/>
              <a:t>20</a:t>
            </a:r>
            <a:r>
              <a:rPr lang="it-IT" sz="2000" dirty="0" smtClean="0"/>
              <a:t>essa </a:t>
            </a:r>
            <a:r>
              <a:rPr lang="it-IT" sz="2000" dirty="0"/>
              <a:t>infatti è stata sottomessa alla caducità - non per suo volere, ma per volere di colui che l'ha sottomessa - e nutre la speranza </a:t>
            </a:r>
            <a:r>
              <a:rPr lang="it-IT" sz="2000" dirty="0" smtClean="0"/>
              <a:t/>
            </a:r>
            <a:br>
              <a:rPr lang="it-IT" sz="2000" dirty="0" smtClean="0"/>
            </a:br>
            <a:r>
              <a:rPr lang="it-IT" sz="2000" baseline="30000" dirty="0" smtClean="0"/>
              <a:t>21</a:t>
            </a:r>
            <a:r>
              <a:rPr lang="it-IT" sz="2000" dirty="0" smtClean="0"/>
              <a:t>di </a:t>
            </a:r>
            <a:r>
              <a:rPr lang="it-IT" sz="2000" dirty="0"/>
              <a:t>essere lei pure liberata dalla schiavitù della corruzione, per entrare nella libertà della gloria dei figli di Dio. </a:t>
            </a:r>
            <a:r>
              <a:rPr lang="it-IT" sz="2000" dirty="0" smtClean="0"/>
              <a:t/>
            </a:r>
            <a:br>
              <a:rPr lang="it-IT" sz="2000" dirty="0" smtClean="0"/>
            </a:br>
            <a:r>
              <a:rPr lang="it-IT" sz="2000" baseline="30000" dirty="0" smtClean="0"/>
              <a:t>22</a:t>
            </a:r>
            <a:r>
              <a:rPr lang="it-IT" sz="2000" dirty="0" smtClean="0"/>
              <a:t>Sappiamo </a:t>
            </a:r>
            <a:r>
              <a:rPr lang="it-IT" sz="2000" dirty="0"/>
              <a:t>bene infatti che </a:t>
            </a:r>
            <a:r>
              <a:rPr lang="it-IT" sz="2000" dirty="0">
                <a:solidFill>
                  <a:schemeClr val="tx2">
                    <a:lumMod val="50000"/>
                  </a:schemeClr>
                </a:solidFill>
              </a:rPr>
              <a:t>tutta la creazione geme e soffre fino ad oggi nelle doglie del parto</a:t>
            </a:r>
            <a:r>
              <a:rPr lang="it-IT" sz="2000" dirty="0" smtClean="0"/>
              <a:t>;</a:t>
            </a:r>
            <a:br>
              <a:rPr lang="it-IT" sz="2000" dirty="0" smtClean="0"/>
            </a:br>
            <a:r>
              <a:rPr lang="it-IT" sz="2000" baseline="30000" dirty="0" smtClean="0"/>
              <a:t>23</a:t>
            </a:r>
            <a:r>
              <a:rPr lang="it-IT" sz="2000" dirty="0" smtClean="0"/>
              <a:t>essa </a:t>
            </a:r>
            <a:r>
              <a:rPr lang="it-IT" sz="2000" dirty="0"/>
              <a:t>non è la sola, ma anche noi, che possediamo le primizie dello Spirito, gemiamo interiormente aspettando l'adozione a figli, la redenzione del nostro corpo.</a:t>
            </a:r>
            <a:r>
              <a:rPr lang="it-IT" dirty="0"/>
              <a:t/>
            </a:r>
            <a:br>
              <a:rPr lang="it-IT" dirty="0"/>
            </a:br>
            <a:endParaRPr lang="it-IT" dirty="0"/>
          </a:p>
        </p:txBody>
      </p:sp>
    </p:spTree>
    <p:extLst>
      <p:ext uri="{BB962C8B-B14F-4D97-AF65-F5344CB8AC3E}">
        <p14:creationId xmlns:p14="http://schemas.microsoft.com/office/powerpoint/2010/main" val="2442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352928" cy="5098578"/>
          </a:xfrm>
          <a:effectLst>
            <a:glow rad="101600">
              <a:schemeClr val="accent5">
                <a:satMod val="175000"/>
                <a:alpha val="40000"/>
              </a:schemeClr>
            </a:glow>
          </a:effectLst>
        </p:spPr>
        <p:txBody>
          <a:bodyPr/>
          <a:lstStyle/>
          <a:p>
            <a:pPr algn="ctr"/>
            <a:r>
              <a:rPr lang="it-IT" b="1" dirty="0">
                <a:solidFill>
                  <a:srgbClr val="92D050"/>
                </a:solidFill>
              </a:rPr>
              <a:t>§</a:t>
            </a:r>
            <a:r>
              <a:rPr lang="it-IT" b="1" dirty="0">
                <a:solidFill>
                  <a:srgbClr val="C00000"/>
                </a:solidFill>
              </a:rPr>
              <a:t> </a:t>
            </a:r>
            <a:r>
              <a:rPr lang="it-IT" dirty="0"/>
              <a:t>origine </a:t>
            </a:r>
            <a:r>
              <a:rPr lang="it-IT" dirty="0" smtClean="0"/>
              <a:t>del dolore: sete</a:t>
            </a:r>
            <a:r>
              <a:rPr lang="it-IT" dirty="0"/>
              <a:t>, attaccamento, </a:t>
            </a:r>
            <a:r>
              <a:rPr lang="it-IT" dirty="0" smtClean="0"/>
              <a:t/>
            </a:r>
            <a:br>
              <a:rPr lang="it-IT" dirty="0" smtClean="0"/>
            </a:br>
            <a:r>
              <a:rPr lang="it-IT" dirty="0" smtClean="0"/>
              <a:t>io sostanziale.</a:t>
            </a:r>
            <a:br>
              <a:rPr lang="it-IT" dirty="0" smtClean="0"/>
            </a:br>
            <a:r>
              <a:rPr lang="it-IT" dirty="0"/>
              <a:t/>
            </a:r>
            <a:br>
              <a:rPr lang="it-IT" dirty="0"/>
            </a:br>
            <a:r>
              <a:rPr lang="it-IT" dirty="0"/>
              <a:t/>
            </a:r>
            <a:br>
              <a:rPr lang="it-IT" dirty="0"/>
            </a:br>
            <a:r>
              <a:rPr lang="it-IT" dirty="0">
                <a:solidFill>
                  <a:srgbClr val="00B0F0"/>
                </a:solidFill>
              </a:rPr>
              <a:t>§</a:t>
            </a:r>
            <a:r>
              <a:rPr lang="it-IT" dirty="0"/>
              <a:t> estinguere (</a:t>
            </a:r>
            <a:r>
              <a:rPr lang="it-IT" i="1" dirty="0" err="1"/>
              <a:t>nirodha</a:t>
            </a:r>
            <a:r>
              <a:rPr lang="it-IT" dirty="0"/>
              <a:t>) la sete (</a:t>
            </a:r>
            <a:r>
              <a:rPr lang="it-IT" i="1" dirty="0" err="1"/>
              <a:t>tanha</a:t>
            </a:r>
            <a:r>
              <a:rPr lang="it-IT" dirty="0"/>
              <a:t>). </a:t>
            </a:r>
            <a:r>
              <a:rPr lang="it-IT" dirty="0" smtClean="0"/>
              <a:t/>
            </a:r>
            <a:br>
              <a:rPr lang="it-IT" dirty="0" smtClean="0"/>
            </a:br>
            <a:r>
              <a:rPr lang="it-IT" dirty="0"/>
              <a:t/>
            </a:r>
            <a:br>
              <a:rPr lang="it-IT" dirty="0"/>
            </a:br>
            <a:r>
              <a:rPr lang="it-IT" dirty="0"/>
              <a:t/>
            </a:r>
            <a:br>
              <a:rPr lang="it-IT" dirty="0"/>
            </a:br>
            <a:r>
              <a:rPr lang="it-IT" dirty="0">
                <a:solidFill>
                  <a:srgbClr val="7030A0"/>
                </a:solidFill>
              </a:rPr>
              <a:t>§</a:t>
            </a:r>
            <a:r>
              <a:rPr lang="it-IT" dirty="0"/>
              <a:t> il sentiero di mezzo, (</a:t>
            </a:r>
            <a:r>
              <a:rPr lang="it-IT" i="1" dirty="0" err="1"/>
              <a:t>Majjhima</a:t>
            </a:r>
            <a:r>
              <a:rPr lang="it-IT" i="1" dirty="0"/>
              <a:t> </a:t>
            </a:r>
            <a:r>
              <a:rPr lang="it-IT" i="1" dirty="0" err="1"/>
              <a:t>Patipada</a:t>
            </a:r>
            <a:r>
              <a:rPr lang="it-IT" dirty="0"/>
              <a:t>), </a:t>
            </a:r>
            <a:r>
              <a:rPr lang="it-IT" b="1" dirty="0">
                <a:solidFill>
                  <a:schemeClr val="tx2">
                    <a:lumMod val="50000"/>
                  </a:schemeClr>
                </a:solidFill>
              </a:rPr>
              <a:t>l’ottuplice sentiero</a:t>
            </a:r>
            <a:br>
              <a:rPr lang="it-IT" b="1" dirty="0">
                <a:solidFill>
                  <a:schemeClr val="tx2">
                    <a:lumMod val="50000"/>
                  </a:schemeClr>
                </a:solidFill>
              </a:rPr>
            </a:br>
            <a:endParaRPr lang="it-IT" dirty="0"/>
          </a:p>
        </p:txBody>
      </p:sp>
      <p:sp>
        <p:nvSpPr>
          <p:cNvPr id="3" name="Freccia in giù 2"/>
          <p:cNvSpPr/>
          <p:nvPr/>
        </p:nvSpPr>
        <p:spPr>
          <a:xfrm>
            <a:off x="4503761" y="1988840"/>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in giù 3"/>
          <p:cNvSpPr/>
          <p:nvPr/>
        </p:nvSpPr>
        <p:spPr>
          <a:xfrm>
            <a:off x="4511299" y="336560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20336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870301"/>
            <a:ext cx="7924800" cy="3960440"/>
          </a:xfrm>
        </p:spPr>
        <p:txBody>
          <a:bodyPr/>
          <a:lstStyle/>
          <a:p>
            <a:pPr algn="ctr"/>
            <a:r>
              <a:rPr lang="it-IT" dirty="0" smtClean="0"/>
              <a:t/>
            </a:r>
            <a:br>
              <a:rPr lang="it-IT" dirty="0" smtClean="0"/>
            </a:br>
            <a:r>
              <a:rPr lang="it-IT" dirty="0" smtClean="0"/>
              <a:t/>
            </a:r>
            <a:br>
              <a:rPr lang="it-IT" dirty="0" smtClean="0"/>
            </a:br>
            <a:r>
              <a:rPr lang="it-IT" sz="4000" b="1" dirty="0" err="1" smtClean="0">
                <a:solidFill>
                  <a:schemeClr val="tx2">
                    <a:lumMod val="75000"/>
                  </a:schemeClr>
                </a:solidFill>
              </a:rPr>
              <a:t>anatta</a:t>
            </a:r>
            <a:r>
              <a:rPr lang="it-IT" sz="3200" b="1" dirty="0" smtClean="0">
                <a:solidFill>
                  <a:schemeClr val="tx2">
                    <a:lumMod val="75000"/>
                  </a:schemeClr>
                </a:solidFill>
              </a:rPr>
              <a:t> </a:t>
            </a:r>
            <a:br>
              <a:rPr lang="it-IT" sz="3200" b="1" dirty="0" smtClean="0">
                <a:solidFill>
                  <a:schemeClr val="tx2">
                    <a:lumMod val="75000"/>
                  </a:schemeClr>
                </a:solidFill>
              </a:rPr>
            </a:br>
            <a:r>
              <a:rPr lang="it-IT" sz="3200" b="1" dirty="0">
                <a:solidFill>
                  <a:schemeClr val="accent5">
                    <a:lumMod val="60000"/>
                    <a:lumOff val="40000"/>
                  </a:schemeClr>
                </a:solidFill>
              </a:rPr>
              <a:t>la realtà </a:t>
            </a:r>
            <a:r>
              <a:rPr lang="it-IT" sz="3200" b="1" dirty="0" smtClean="0">
                <a:solidFill>
                  <a:schemeClr val="accent5">
                    <a:lumMod val="60000"/>
                    <a:lumOff val="40000"/>
                  </a:schemeClr>
                </a:solidFill>
              </a:rPr>
              <a:t/>
            </a:r>
            <a:br>
              <a:rPr lang="it-IT" sz="3200" b="1" dirty="0" smtClean="0">
                <a:solidFill>
                  <a:schemeClr val="accent5">
                    <a:lumMod val="60000"/>
                    <a:lumOff val="40000"/>
                  </a:schemeClr>
                </a:solidFill>
              </a:rPr>
            </a:br>
            <a:r>
              <a:rPr lang="it-IT" sz="3200" b="1" dirty="0" smtClean="0">
                <a:solidFill>
                  <a:schemeClr val="accent5">
                    <a:lumMod val="60000"/>
                    <a:lumOff val="40000"/>
                  </a:schemeClr>
                </a:solidFill>
              </a:rPr>
              <a:t>è </a:t>
            </a:r>
            <a:r>
              <a:rPr lang="it-IT" sz="3200" b="1" dirty="0" smtClean="0">
                <a:solidFill>
                  <a:schemeClr val="tx1">
                    <a:lumMod val="65000"/>
                  </a:schemeClr>
                </a:solidFill>
              </a:rPr>
              <a:t>senza </a:t>
            </a:r>
            <a:r>
              <a:rPr lang="it-IT" sz="3200" b="1" dirty="0">
                <a:solidFill>
                  <a:schemeClr val="tx1">
                    <a:lumMod val="65000"/>
                  </a:schemeClr>
                </a:solidFill>
              </a:rPr>
              <a:t>sé, priva di sostanza </a:t>
            </a:r>
            <a:r>
              <a:rPr lang="it-IT" sz="3200" b="1" dirty="0" smtClean="0">
                <a:solidFill>
                  <a:schemeClr val="tx1">
                    <a:lumMod val="65000"/>
                  </a:schemeClr>
                </a:solidFill>
              </a:rPr>
              <a:t/>
            </a:r>
            <a:br>
              <a:rPr lang="it-IT" sz="3200" b="1" dirty="0" smtClean="0">
                <a:solidFill>
                  <a:schemeClr val="tx1">
                    <a:lumMod val="65000"/>
                  </a:schemeClr>
                </a:solidFill>
              </a:rPr>
            </a:br>
            <a:r>
              <a:rPr lang="it-IT" sz="3200" b="1" dirty="0">
                <a:solidFill>
                  <a:schemeClr val="tx1">
                    <a:lumMod val="65000"/>
                  </a:schemeClr>
                </a:solidFill>
              </a:rPr>
              <a:t/>
            </a:r>
            <a:br>
              <a:rPr lang="it-IT" sz="3200" b="1" dirty="0">
                <a:solidFill>
                  <a:schemeClr val="tx1">
                    <a:lumMod val="65000"/>
                  </a:schemeClr>
                </a:solidFill>
              </a:rPr>
            </a:br>
            <a:r>
              <a:rPr lang="it-IT" sz="4000" b="1" dirty="0" err="1" smtClean="0">
                <a:solidFill>
                  <a:schemeClr val="tx2">
                    <a:lumMod val="75000"/>
                  </a:schemeClr>
                </a:solidFill>
              </a:rPr>
              <a:t>anicca</a:t>
            </a:r>
            <a:r>
              <a:rPr lang="it-IT" sz="3200" b="1" dirty="0" smtClean="0">
                <a:solidFill>
                  <a:schemeClr val="tx2">
                    <a:lumMod val="75000"/>
                  </a:schemeClr>
                </a:solidFill>
              </a:rPr>
              <a:t/>
            </a:r>
            <a:br>
              <a:rPr lang="it-IT" sz="3200" b="1" dirty="0" smtClean="0">
                <a:solidFill>
                  <a:schemeClr val="tx2">
                    <a:lumMod val="75000"/>
                  </a:schemeClr>
                </a:solidFill>
              </a:rPr>
            </a:br>
            <a:r>
              <a:rPr lang="it-IT" sz="3200" b="1" dirty="0">
                <a:solidFill>
                  <a:schemeClr val="accent5">
                    <a:lumMod val="60000"/>
                    <a:lumOff val="40000"/>
                  </a:schemeClr>
                </a:solidFill>
              </a:rPr>
              <a:t>la realtà </a:t>
            </a:r>
            <a:br>
              <a:rPr lang="it-IT" sz="3200" b="1" dirty="0">
                <a:solidFill>
                  <a:schemeClr val="accent5">
                    <a:lumMod val="60000"/>
                    <a:lumOff val="40000"/>
                  </a:schemeClr>
                </a:solidFill>
              </a:rPr>
            </a:br>
            <a:r>
              <a:rPr lang="it-IT" sz="3200" b="1" dirty="0">
                <a:solidFill>
                  <a:schemeClr val="accent5">
                    <a:lumMod val="60000"/>
                    <a:lumOff val="40000"/>
                  </a:schemeClr>
                </a:solidFill>
              </a:rPr>
              <a:t>è </a:t>
            </a:r>
            <a:r>
              <a:rPr lang="it-IT" sz="3200" b="1" dirty="0" smtClean="0">
                <a:solidFill>
                  <a:schemeClr val="tx1">
                    <a:lumMod val="65000"/>
                  </a:schemeClr>
                </a:solidFill>
              </a:rPr>
              <a:t>impermanente</a:t>
            </a:r>
            <a:br>
              <a:rPr lang="it-IT" sz="3200" b="1" dirty="0" smtClean="0">
                <a:solidFill>
                  <a:schemeClr val="tx1">
                    <a:lumMod val="65000"/>
                  </a:schemeClr>
                </a:solidFill>
              </a:rPr>
            </a:br>
            <a:r>
              <a:rPr lang="it-IT" sz="3200" b="1" dirty="0">
                <a:solidFill>
                  <a:schemeClr val="tx1">
                    <a:lumMod val="65000"/>
                  </a:schemeClr>
                </a:solidFill>
              </a:rPr>
              <a:t/>
            </a:r>
            <a:br>
              <a:rPr lang="it-IT" sz="3200" b="1" dirty="0">
                <a:solidFill>
                  <a:schemeClr val="tx1">
                    <a:lumMod val="65000"/>
                  </a:schemeClr>
                </a:solidFill>
              </a:rPr>
            </a:br>
            <a:r>
              <a:rPr lang="it-IT" sz="4000" b="1" dirty="0" err="1" smtClean="0">
                <a:solidFill>
                  <a:schemeClr val="tx2">
                    <a:lumMod val="75000"/>
                  </a:schemeClr>
                </a:solidFill>
              </a:rPr>
              <a:t>paticca</a:t>
            </a:r>
            <a:r>
              <a:rPr lang="it-IT" sz="4000" b="1" dirty="0" smtClean="0">
                <a:solidFill>
                  <a:schemeClr val="tx2">
                    <a:lumMod val="75000"/>
                  </a:schemeClr>
                </a:solidFill>
              </a:rPr>
              <a:t> </a:t>
            </a:r>
            <a:r>
              <a:rPr lang="it-IT" sz="4000" b="1" dirty="0" err="1" smtClean="0">
                <a:solidFill>
                  <a:schemeClr val="tx2">
                    <a:lumMod val="75000"/>
                  </a:schemeClr>
                </a:solidFill>
              </a:rPr>
              <a:t>samuppada</a:t>
            </a:r>
            <a:r>
              <a:rPr lang="it-IT" sz="3200" b="1" dirty="0" smtClean="0">
                <a:solidFill>
                  <a:schemeClr val="tx1">
                    <a:lumMod val="65000"/>
                  </a:schemeClr>
                </a:solidFill>
              </a:rPr>
              <a:t/>
            </a:r>
            <a:br>
              <a:rPr lang="it-IT" sz="3200" b="1" dirty="0" smtClean="0">
                <a:solidFill>
                  <a:schemeClr val="tx1">
                    <a:lumMod val="65000"/>
                  </a:schemeClr>
                </a:solidFill>
              </a:rPr>
            </a:br>
            <a:r>
              <a:rPr lang="it-IT" sz="3200" b="1" dirty="0">
                <a:solidFill>
                  <a:schemeClr val="accent5">
                    <a:lumMod val="60000"/>
                    <a:lumOff val="40000"/>
                  </a:schemeClr>
                </a:solidFill>
              </a:rPr>
              <a:t>la realtà </a:t>
            </a:r>
            <a:br>
              <a:rPr lang="it-IT" sz="3200" b="1" dirty="0">
                <a:solidFill>
                  <a:schemeClr val="accent5">
                    <a:lumMod val="60000"/>
                    <a:lumOff val="40000"/>
                  </a:schemeClr>
                </a:solidFill>
              </a:rPr>
            </a:br>
            <a:r>
              <a:rPr lang="it-IT" sz="3200" b="1" dirty="0">
                <a:solidFill>
                  <a:schemeClr val="accent5">
                    <a:lumMod val="60000"/>
                    <a:lumOff val="40000"/>
                  </a:schemeClr>
                </a:solidFill>
              </a:rPr>
              <a:t>è </a:t>
            </a:r>
            <a:r>
              <a:rPr lang="it-IT" sz="3200" b="1" dirty="0" smtClean="0">
                <a:solidFill>
                  <a:schemeClr val="accent5">
                    <a:lumMod val="60000"/>
                    <a:lumOff val="40000"/>
                  </a:schemeClr>
                </a:solidFill>
              </a:rPr>
              <a:t>fatta di agenti </a:t>
            </a:r>
            <a:r>
              <a:rPr lang="it-IT" sz="3200" b="1" dirty="0" smtClean="0">
                <a:solidFill>
                  <a:schemeClr val="tx1">
                    <a:lumMod val="65000"/>
                  </a:schemeClr>
                </a:solidFill>
              </a:rPr>
              <a:t>condizionanti e  condizionati </a:t>
            </a:r>
            <a:br>
              <a:rPr lang="it-IT" sz="3200" b="1" dirty="0" smtClean="0">
                <a:solidFill>
                  <a:schemeClr val="tx1">
                    <a:lumMod val="65000"/>
                  </a:schemeClr>
                </a:solidFill>
              </a:rPr>
            </a:br>
            <a:endParaRPr lang="it-IT" b="1" dirty="0">
              <a:solidFill>
                <a:schemeClr val="tx2">
                  <a:lumMod val="75000"/>
                </a:schemeClr>
              </a:solidFill>
            </a:endParaRPr>
          </a:p>
        </p:txBody>
      </p:sp>
    </p:spTree>
    <p:extLst>
      <p:ext uri="{BB962C8B-B14F-4D97-AF65-F5344CB8AC3E}">
        <p14:creationId xmlns:p14="http://schemas.microsoft.com/office/powerpoint/2010/main" val="349016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5347270"/>
          </a:xfrm>
        </p:spPr>
        <p:txBody>
          <a:bodyPr/>
          <a:lstStyle/>
          <a:p>
            <a:pPr algn="ctr"/>
            <a:r>
              <a:rPr lang="it-IT" sz="2800" b="1" dirty="0" smtClean="0">
                <a:solidFill>
                  <a:schemeClr val="tx1">
                    <a:lumMod val="65000"/>
                  </a:schemeClr>
                </a:solidFill>
              </a:rPr>
              <a:t/>
            </a:r>
            <a:br>
              <a:rPr lang="it-IT" sz="2800" b="1" dirty="0" smtClean="0">
                <a:solidFill>
                  <a:schemeClr val="tx1">
                    <a:lumMod val="65000"/>
                  </a:schemeClr>
                </a:solidFill>
              </a:rPr>
            </a:br>
            <a:r>
              <a:rPr lang="it-IT" sz="2800" dirty="0" smtClean="0">
                <a:solidFill>
                  <a:schemeClr val="tx2">
                    <a:lumMod val="75000"/>
                  </a:schemeClr>
                </a:solidFill>
              </a:rPr>
              <a:t/>
            </a:r>
            <a:br>
              <a:rPr lang="it-IT" sz="2800" dirty="0" smtClean="0">
                <a:solidFill>
                  <a:schemeClr val="tx2">
                    <a:lumMod val="75000"/>
                  </a:schemeClr>
                </a:solidFill>
              </a:rPr>
            </a:br>
            <a:r>
              <a:rPr lang="it-IT" sz="4400" b="1" dirty="0" smtClean="0">
                <a:solidFill>
                  <a:schemeClr val="tx2">
                    <a:lumMod val="75000"/>
                  </a:schemeClr>
                </a:solidFill>
              </a:rPr>
              <a:t>l’uomo </a:t>
            </a:r>
            <a:r>
              <a:rPr lang="it-IT" sz="3600" b="1" dirty="0" smtClean="0">
                <a:solidFill>
                  <a:schemeClr val="tx2">
                    <a:lumMod val="75000"/>
                  </a:schemeClr>
                </a:solidFill>
              </a:rPr>
              <a:t/>
            </a:r>
            <a:br>
              <a:rPr lang="it-IT" sz="3600" b="1" dirty="0" smtClean="0">
                <a:solidFill>
                  <a:schemeClr val="tx2">
                    <a:lumMod val="75000"/>
                  </a:schemeClr>
                </a:solidFill>
              </a:rPr>
            </a:br>
            <a:r>
              <a:rPr lang="it-IT" sz="3600" b="1" dirty="0" smtClean="0">
                <a:solidFill>
                  <a:schemeClr val="tx1">
                    <a:lumMod val="65000"/>
                  </a:schemeClr>
                </a:solidFill>
              </a:rPr>
              <a:t>non è unità, unico e irripetibile, </a:t>
            </a:r>
            <a:br>
              <a:rPr lang="it-IT" sz="3600" b="1" dirty="0" smtClean="0">
                <a:solidFill>
                  <a:schemeClr val="tx1">
                    <a:lumMod val="65000"/>
                  </a:schemeClr>
                </a:solidFill>
              </a:rPr>
            </a:br>
            <a:r>
              <a:rPr lang="it-IT" sz="3600" b="1" dirty="0" smtClean="0">
                <a:solidFill>
                  <a:schemeClr val="tx1">
                    <a:lumMod val="65000"/>
                  </a:schemeClr>
                </a:solidFill>
              </a:rPr>
              <a:t/>
            </a:r>
            <a:br>
              <a:rPr lang="it-IT" sz="3600" b="1" dirty="0" smtClean="0">
                <a:solidFill>
                  <a:schemeClr val="tx1">
                    <a:lumMod val="65000"/>
                  </a:schemeClr>
                </a:solidFill>
              </a:rPr>
            </a:br>
            <a:r>
              <a:rPr lang="it-IT" sz="3600" b="1" dirty="0" smtClean="0">
                <a:solidFill>
                  <a:schemeClr val="tx1">
                    <a:lumMod val="65000"/>
                  </a:schemeClr>
                </a:solidFill>
              </a:rPr>
              <a:t>ma </a:t>
            </a:r>
            <a:r>
              <a:rPr lang="it-IT" sz="3600" b="1" dirty="0" smtClean="0">
                <a:solidFill>
                  <a:schemeClr val="tx2">
                    <a:lumMod val="75000"/>
                  </a:schemeClr>
                </a:solidFill>
              </a:rPr>
              <a:t>aggregato di funzioni (</a:t>
            </a:r>
            <a:r>
              <a:rPr lang="it-IT" sz="3600" b="1" i="1" dirty="0" err="1" smtClean="0">
                <a:solidFill>
                  <a:schemeClr val="tx2">
                    <a:lumMod val="75000"/>
                  </a:schemeClr>
                </a:solidFill>
              </a:rPr>
              <a:t>kandha</a:t>
            </a:r>
            <a:r>
              <a:rPr lang="it-IT" sz="3600" b="1" dirty="0" smtClean="0">
                <a:solidFill>
                  <a:schemeClr val="tx2">
                    <a:lumMod val="75000"/>
                  </a:schemeClr>
                </a:solidFill>
              </a:rPr>
              <a:t>)</a:t>
            </a:r>
            <a:r>
              <a:rPr lang="it-IT" sz="3600" b="1" dirty="0" smtClean="0">
                <a:solidFill>
                  <a:schemeClr val="tx1">
                    <a:lumMod val="65000"/>
                  </a:schemeClr>
                </a:solidFill>
              </a:rPr>
              <a:t>: </a:t>
            </a:r>
            <a:br>
              <a:rPr lang="it-IT" sz="3600" b="1" dirty="0" smtClean="0">
                <a:solidFill>
                  <a:schemeClr val="tx1">
                    <a:lumMod val="65000"/>
                  </a:schemeClr>
                </a:solidFill>
              </a:rPr>
            </a:br>
            <a:r>
              <a:rPr lang="it-IT" sz="3600" b="1" dirty="0" smtClean="0">
                <a:solidFill>
                  <a:schemeClr val="tx1">
                    <a:lumMod val="65000"/>
                  </a:schemeClr>
                </a:solidFill>
              </a:rPr>
              <a:t>una rete in cui il movimento di un filo si ripercuote sull’intero. </a:t>
            </a:r>
            <a:br>
              <a:rPr lang="it-IT" sz="3600" b="1" dirty="0" smtClean="0">
                <a:solidFill>
                  <a:schemeClr val="tx1">
                    <a:lumMod val="65000"/>
                  </a:schemeClr>
                </a:solidFill>
              </a:rPr>
            </a:br>
            <a:r>
              <a:rPr lang="it-IT" sz="3600" b="1" dirty="0">
                <a:solidFill>
                  <a:schemeClr val="tx2">
                    <a:lumMod val="75000"/>
                  </a:schemeClr>
                </a:solidFill>
              </a:rPr>
              <a:t/>
            </a:r>
            <a:br>
              <a:rPr lang="it-IT" sz="3600" b="1" dirty="0">
                <a:solidFill>
                  <a:schemeClr val="tx2">
                    <a:lumMod val="75000"/>
                  </a:schemeClr>
                </a:solidFill>
              </a:rPr>
            </a:br>
            <a:endParaRPr lang="it-IT" sz="3600" dirty="0"/>
          </a:p>
        </p:txBody>
      </p:sp>
      <p:pic>
        <p:nvPicPr>
          <p:cNvPr id="1027" name="Picture 3" descr="C:\Users\us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1" y="5085184"/>
            <a:ext cx="5688631"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9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779" y="1700808"/>
            <a:ext cx="9036496" cy="4666530"/>
          </a:xfrm>
        </p:spPr>
        <p:txBody>
          <a:bodyPr/>
          <a:lstStyle/>
          <a:p>
            <a:pPr algn="ctr"/>
            <a:r>
              <a:rPr lang="it-IT" sz="3200" b="1" dirty="0" smtClean="0">
                <a:solidFill>
                  <a:schemeClr val="tx2">
                    <a:lumMod val="75000"/>
                  </a:schemeClr>
                </a:solidFill>
              </a:rPr>
              <a:t/>
            </a:r>
            <a:br>
              <a:rPr lang="it-IT" sz="3200" b="1" dirty="0" smtClean="0">
                <a:solidFill>
                  <a:schemeClr val="tx2">
                    <a:lumMod val="75000"/>
                  </a:schemeClr>
                </a:solidFill>
              </a:rPr>
            </a:br>
            <a:r>
              <a:rPr lang="it-IT" sz="4000" b="1" dirty="0" smtClean="0">
                <a:solidFill>
                  <a:schemeClr val="tx2">
                    <a:lumMod val="50000"/>
                  </a:schemeClr>
                </a:solidFill>
              </a:rPr>
              <a:t>Interdipendenza</a:t>
            </a:r>
            <a:r>
              <a:rPr lang="it-IT" sz="3200" b="1" dirty="0" smtClean="0">
                <a:solidFill>
                  <a:schemeClr val="tx1">
                    <a:lumMod val="65000"/>
                  </a:schemeClr>
                </a:solidFill>
              </a:rPr>
              <a:t> </a:t>
            </a:r>
            <a:br>
              <a:rPr lang="it-IT" sz="3200" b="1" dirty="0" smtClean="0">
                <a:solidFill>
                  <a:schemeClr val="tx1">
                    <a:lumMod val="65000"/>
                  </a:schemeClr>
                </a:solidFill>
              </a:rPr>
            </a:br>
            <a:r>
              <a:rPr lang="it-IT" sz="3200" b="1" dirty="0" smtClean="0">
                <a:solidFill>
                  <a:schemeClr val="tx1">
                    <a:lumMod val="65000"/>
                  </a:schemeClr>
                </a:solidFill>
              </a:rPr>
              <a:t>non </a:t>
            </a:r>
            <a:r>
              <a:rPr lang="it-IT" sz="3200" b="1" dirty="0">
                <a:solidFill>
                  <a:schemeClr val="tx1">
                    <a:lumMod val="65000"/>
                  </a:schemeClr>
                </a:solidFill>
              </a:rPr>
              <a:t>solo </a:t>
            </a:r>
            <a:r>
              <a:rPr lang="it-IT" sz="3200" b="1" dirty="0" smtClean="0">
                <a:solidFill>
                  <a:schemeClr val="tx1">
                    <a:lumMod val="65000"/>
                  </a:schemeClr>
                </a:solidFill>
              </a:rPr>
              <a:t>interna (gli </a:t>
            </a:r>
            <a:r>
              <a:rPr lang="it-IT" sz="3200" b="1" i="1" dirty="0" err="1" smtClean="0">
                <a:solidFill>
                  <a:schemeClr val="tx1">
                    <a:lumMod val="65000"/>
                  </a:schemeClr>
                </a:solidFill>
              </a:rPr>
              <a:t>kandha</a:t>
            </a:r>
            <a:r>
              <a:rPr lang="it-IT" sz="3200" b="1" dirty="0" smtClean="0">
                <a:solidFill>
                  <a:schemeClr val="tx1">
                    <a:lumMod val="65000"/>
                  </a:schemeClr>
                </a:solidFill>
              </a:rPr>
              <a:t> sono in comunione fra loro); </a:t>
            </a:r>
            <a:br>
              <a:rPr lang="it-IT" sz="3200" b="1" dirty="0" smtClean="0">
                <a:solidFill>
                  <a:schemeClr val="tx1">
                    <a:lumMod val="65000"/>
                  </a:schemeClr>
                </a:solidFill>
              </a:rPr>
            </a:br>
            <a:r>
              <a:rPr lang="it-IT" sz="3200" b="1" dirty="0">
                <a:solidFill>
                  <a:schemeClr val="tx1">
                    <a:lumMod val="65000"/>
                  </a:schemeClr>
                </a:solidFill>
              </a:rPr>
              <a:t/>
            </a:r>
            <a:br>
              <a:rPr lang="it-IT" sz="3200" b="1" dirty="0">
                <a:solidFill>
                  <a:schemeClr val="tx1">
                    <a:lumMod val="65000"/>
                  </a:schemeClr>
                </a:solidFill>
              </a:rPr>
            </a:br>
            <a:r>
              <a:rPr lang="it-IT" sz="3200" b="1" dirty="0" smtClean="0">
                <a:solidFill>
                  <a:schemeClr val="tx1">
                    <a:lumMod val="65000"/>
                  </a:schemeClr>
                </a:solidFill>
              </a:rPr>
              <a:t>anche ogni fenomeno esterno a me, </a:t>
            </a:r>
            <a:r>
              <a:rPr lang="it-IT" sz="3200" b="1" dirty="0">
                <a:solidFill>
                  <a:schemeClr val="tx1">
                    <a:lumMod val="65000"/>
                  </a:schemeClr>
                </a:solidFill>
              </a:rPr>
              <a:t>è in comunione con </a:t>
            </a:r>
            <a:r>
              <a:rPr lang="it-IT" sz="3200" b="1" dirty="0" smtClean="0">
                <a:solidFill>
                  <a:schemeClr val="tx1">
                    <a:lumMod val="65000"/>
                  </a:schemeClr>
                </a:solidFill>
              </a:rPr>
              <a:t>me (</a:t>
            </a:r>
            <a:r>
              <a:rPr lang="it-IT" sz="3200" b="1" dirty="0" smtClean="0">
                <a:solidFill>
                  <a:schemeClr val="tx2">
                    <a:lumMod val="50000"/>
                  </a:schemeClr>
                </a:solidFill>
              </a:rPr>
              <a:t>rete</a:t>
            </a:r>
            <a:r>
              <a:rPr lang="it-IT" sz="3200" b="1" dirty="0" smtClean="0">
                <a:solidFill>
                  <a:schemeClr val="tx1">
                    <a:lumMod val="65000"/>
                  </a:schemeClr>
                </a:solidFill>
              </a:rPr>
              <a:t>).</a:t>
            </a:r>
            <a:br>
              <a:rPr lang="it-IT" sz="3200" b="1" dirty="0" smtClean="0">
                <a:solidFill>
                  <a:schemeClr val="tx1">
                    <a:lumMod val="65000"/>
                  </a:schemeClr>
                </a:solidFill>
              </a:rPr>
            </a:br>
            <a:r>
              <a:rPr lang="it-IT" sz="3200" b="1" dirty="0" smtClean="0">
                <a:solidFill>
                  <a:schemeClr val="tx1">
                    <a:lumMod val="65000"/>
                  </a:schemeClr>
                </a:solidFill>
              </a:rPr>
              <a:t/>
            </a:r>
            <a:br>
              <a:rPr lang="it-IT" sz="3200" b="1" dirty="0" smtClean="0">
                <a:solidFill>
                  <a:schemeClr val="tx1">
                    <a:lumMod val="65000"/>
                  </a:schemeClr>
                </a:solidFill>
              </a:rPr>
            </a:br>
            <a:r>
              <a:rPr lang="it-IT" sz="3200" b="1" dirty="0" smtClean="0">
                <a:solidFill>
                  <a:schemeClr val="tx1">
                    <a:lumMod val="65000"/>
                  </a:schemeClr>
                </a:solidFill>
              </a:rPr>
              <a:t>oGni ente è se stesso e altro da sé,</a:t>
            </a:r>
            <a:br>
              <a:rPr lang="it-IT" sz="3200" b="1" dirty="0" smtClean="0">
                <a:solidFill>
                  <a:schemeClr val="tx1">
                    <a:lumMod val="65000"/>
                  </a:schemeClr>
                </a:solidFill>
              </a:rPr>
            </a:br>
            <a:r>
              <a:rPr lang="it-IT" sz="3200" b="1" dirty="0" smtClean="0">
                <a:solidFill>
                  <a:schemeClr val="tx1">
                    <a:lumMod val="65000"/>
                  </a:schemeClr>
                </a:solidFill>
              </a:rPr>
              <a:t>è uno e molti.</a:t>
            </a:r>
            <a:br>
              <a:rPr lang="it-IT" sz="3200" b="1" dirty="0" smtClean="0">
                <a:solidFill>
                  <a:schemeClr val="tx1">
                    <a:lumMod val="65000"/>
                  </a:schemeClr>
                </a:solidFill>
              </a:rPr>
            </a:br>
            <a:r>
              <a:rPr lang="it-IT" sz="3200" b="1" dirty="0">
                <a:solidFill>
                  <a:schemeClr val="tx1">
                    <a:lumMod val="65000"/>
                  </a:schemeClr>
                </a:solidFill>
              </a:rPr>
              <a:t/>
            </a:r>
            <a:br>
              <a:rPr lang="it-IT" sz="3200" b="1" dirty="0">
                <a:solidFill>
                  <a:schemeClr val="tx1">
                    <a:lumMod val="65000"/>
                  </a:schemeClr>
                </a:solidFill>
              </a:rPr>
            </a:br>
            <a:endParaRPr lang="it-IT" dirty="0">
              <a:solidFill>
                <a:schemeClr val="tx1">
                  <a:lumMod val="65000"/>
                </a:schemeClr>
              </a:solidFill>
            </a:endParaRPr>
          </a:p>
        </p:txBody>
      </p:sp>
    </p:spTree>
    <p:extLst>
      <p:ext uri="{BB962C8B-B14F-4D97-AF65-F5344CB8AC3E}">
        <p14:creationId xmlns:p14="http://schemas.microsoft.com/office/powerpoint/2010/main" val="115109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76672"/>
            <a:ext cx="7924800" cy="5458618"/>
          </a:xfrm>
        </p:spPr>
        <p:txBody>
          <a:bodyPr/>
          <a:lstStyle/>
          <a:p>
            <a:pPr algn="ctr"/>
            <a:r>
              <a:rPr lang="it-IT" sz="4000" b="1" dirty="0" smtClean="0">
                <a:solidFill>
                  <a:schemeClr val="tx2">
                    <a:lumMod val="75000"/>
                  </a:schemeClr>
                </a:solidFill>
              </a:rPr>
              <a:t>Coltivare l’attenzione</a:t>
            </a:r>
            <a:r>
              <a:rPr lang="it-IT" sz="2800" b="1" dirty="0" smtClean="0">
                <a:solidFill>
                  <a:schemeClr val="tx1">
                    <a:lumMod val="65000"/>
                  </a:schemeClr>
                </a:solidFill>
              </a:rPr>
              <a:t/>
            </a:r>
            <a:br>
              <a:rPr lang="it-IT" sz="2800" b="1" dirty="0" smtClean="0">
                <a:solidFill>
                  <a:schemeClr val="tx1">
                    <a:lumMod val="65000"/>
                  </a:schemeClr>
                </a:solidFill>
              </a:rPr>
            </a:br>
            <a:r>
              <a:rPr lang="it-IT" sz="2800" b="1" dirty="0" smtClean="0">
                <a:solidFill>
                  <a:schemeClr val="tx1">
                    <a:lumMod val="65000"/>
                  </a:schemeClr>
                </a:solidFill>
              </a:rPr>
              <a:t>meditare </a:t>
            </a:r>
            <a:r>
              <a:rPr lang="it-IT" sz="2800" b="1" dirty="0" err="1" smtClean="0">
                <a:solidFill>
                  <a:schemeClr val="tx1">
                    <a:lumMod val="65000"/>
                  </a:schemeClr>
                </a:solidFill>
              </a:rPr>
              <a:t>impermanenza</a:t>
            </a:r>
            <a:r>
              <a:rPr lang="it-IT" sz="2800" b="1" dirty="0" smtClean="0">
                <a:solidFill>
                  <a:schemeClr val="tx1">
                    <a:lumMod val="65000"/>
                  </a:schemeClr>
                </a:solidFill>
              </a:rPr>
              <a:t> </a:t>
            </a:r>
            <a:r>
              <a:rPr lang="it-IT" sz="2800" b="1" dirty="0">
                <a:solidFill>
                  <a:schemeClr val="tx1">
                    <a:lumMod val="65000"/>
                  </a:schemeClr>
                </a:solidFill>
              </a:rPr>
              <a:t>(</a:t>
            </a:r>
            <a:r>
              <a:rPr lang="it-IT" sz="2800" b="1" i="1" dirty="0" err="1">
                <a:solidFill>
                  <a:schemeClr val="tx1">
                    <a:lumMod val="65000"/>
                  </a:schemeClr>
                </a:solidFill>
              </a:rPr>
              <a:t>anicca</a:t>
            </a:r>
            <a:r>
              <a:rPr lang="it-IT" sz="2800" b="1" dirty="0">
                <a:solidFill>
                  <a:schemeClr val="tx1">
                    <a:lumMod val="65000"/>
                  </a:schemeClr>
                </a:solidFill>
              </a:rPr>
              <a:t>) e condizionamento (</a:t>
            </a:r>
            <a:r>
              <a:rPr lang="it-IT" sz="2800" b="1" i="1" dirty="0" err="1">
                <a:solidFill>
                  <a:schemeClr val="tx1">
                    <a:lumMod val="65000"/>
                  </a:schemeClr>
                </a:solidFill>
              </a:rPr>
              <a:t>samkhara</a:t>
            </a:r>
            <a:r>
              <a:rPr lang="it-IT" sz="2800" b="1" dirty="0">
                <a:solidFill>
                  <a:schemeClr val="tx1">
                    <a:lumMod val="65000"/>
                  </a:schemeClr>
                </a:solidFill>
              </a:rPr>
              <a:t>)</a:t>
            </a:r>
            <a:r>
              <a:rPr lang="it-IT" sz="2400" b="1" dirty="0">
                <a:solidFill>
                  <a:schemeClr val="tx1">
                    <a:lumMod val="65000"/>
                  </a:schemeClr>
                </a:solidFill>
              </a:rPr>
              <a:t> </a:t>
            </a:r>
            <a:r>
              <a:rPr lang="it-IT" sz="2800" b="1" dirty="0">
                <a:solidFill>
                  <a:schemeClr val="tx1">
                    <a:lumMod val="65000"/>
                  </a:schemeClr>
                </a:solidFill>
              </a:rPr>
              <a:t>di ogni </a:t>
            </a:r>
            <a:r>
              <a:rPr lang="it-IT" sz="2800" b="1" dirty="0" smtClean="0">
                <a:solidFill>
                  <a:schemeClr val="tx1">
                    <a:lumMod val="65000"/>
                  </a:schemeClr>
                </a:solidFill>
              </a:rPr>
              <a:t>ente</a:t>
            </a:r>
            <a:r>
              <a:rPr lang="it-IT" sz="2400" b="1" dirty="0" smtClean="0">
                <a:solidFill>
                  <a:schemeClr val="tx1">
                    <a:lumMod val="65000"/>
                  </a:schemeClr>
                </a:solidFill>
              </a:rPr>
              <a:t>, </a:t>
            </a:r>
            <a:br>
              <a:rPr lang="it-IT" sz="2400" b="1" dirty="0" smtClean="0">
                <a:solidFill>
                  <a:schemeClr val="tx1">
                    <a:lumMod val="65000"/>
                  </a:schemeClr>
                </a:solidFill>
              </a:rPr>
            </a:br>
            <a:r>
              <a:rPr lang="it-IT" sz="2400" b="1" dirty="0">
                <a:solidFill>
                  <a:schemeClr val="tx1">
                    <a:lumMod val="65000"/>
                  </a:schemeClr>
                </a:solidFill>
              </a:rPr>
              <a:t/>
            </a:r>
            <a:br>
              <a:rPr lang="it-IT" sz="2400" b="1" dirty="0">
                <a:solidFill>
                  <a:schemeClr val="tx1">
                    <a:lumMod val="65000"/>
                  </a:schemeClr>
                </a:solidFill>
              </a:rPr>
            </a:br>
            <a:r>
              <a:rPr lang="it-IT" sz="2400" b="1" dirty="0" smtClean="0">
                <a:solidFill>
                  <a:schemeClr val="tx1">
                    <a:lumMod val="65000"/>
                  </a:schemeClr>
                </a:solidFill>
              </a:rPr>
              <a:t>partendo dal respiro, dalle sensazioni, dagli stati mentali (condizioni e oggetti dell’attività mentale) per concentrarsi alla fine sulle quattro concentrazioni sovrasensibili.</a:t>
            </a:r>
            <a:br>
              <a:rPr lang="it-IT" sz="2400" b="1" dirty="0" smtClean="0">
                <a:solidFill>
                  <a:schemeClr val="tx1">
                    <a:lumMod val="65000"/>
                  </a:schemeClr>
                </a:solidFill>
              </a:rPr>
            </a:br>
            <a:r>
              <a:rPr lang="it-IT" sz="2400" b="1" dirty="0">
                <a:solidFill>
                  <a:schemeClr val="tx1">
                    <a:lumMod val="65000"/>
                  </a:schemeClr>
                </a:solidFill>
              </a:rPr>
              <a:t/>
            </a:r>
            <a:br>
              <a:rPr lang="it-IT" sz="2400" b="1" dirty="0">
                <a:solidFill>
                  <a:schemeClr val="tx1">
                    <a:lumMod val="65000"/>
                  </a:schemeClr>
                </a:solidFill>
              </a:rPr>
            </a:br>
            <a:r>
              <a:rPr lang="it-IT" sz="3200" b="1" dirty="0">
                <a:solidFill>
                  <a:schemeClr val="tx2">
                    <a:lumMod val="75000"/>
                  </a:schemeClr>
                </a:solidFill>
              </a:rPr>
              <a:t>risultato </a:t>
            </a:r>
            <a:r>
              <a:rPr lang="it-IT" sz="2400" b="1" dirty="0" smtClean="0">
                <a:solidFill>
                  <a:schemeClr val="tx1">
                    <a:lumMod val="65000"/>
                  </a:schemeClr>
                </a:solidFill>
              </a:rPr>
              <a:t/>
            </a:r>
            <a:br>
              <a:rPr lang="it-IT" sz="2400" b="1" dirty="0" smtClean="0">
                <a:solidFill>
                  <a:schemeClr val="tx1">
                    <a:lumMod val="65000"/>
                  </a:schemeClr>
                </a:solidFill>
              </a:rPr>
            </a:br>
            <a:r>
              <a:rPr lang="it-IT" sz="2400" dirty="0" smtClean="0">
                <a:solidFill>
                  <a:srgbClr val="7030A0"/>
                </a:solidFill>
              </a:rPr>
              <a:t>vincere L’ignoranza (</a:t>
            </a:r>
            <a:r>
              <a:rPr lang="it-IT" sz="2400" i="1" dirty="0" err="1" smtClean="0">
                <a:solidFill>
                  <a:srgbClr val="7030A0"/>
                </a:solidFill>
              </a:rPr>
              <a:t>avijja</a:t>
            </a:r>
            <a:r>
              <a:rPr lang="it-IT" sz="2400" dirty="0" smtClean="0">
                <a:solidFill>
                  <a:srgbClr val="7030A0"/>
                </a:solidFill>
              </a:rPr>
              <a:t>) che crea </a:t>
            </a:r>
            <a:r>
              <a:rPr lang="it-IT" sz="2400" dirty="0">
                <a:solidFill>
                  <a:srgbClr val="7030A0"/>
                </a:solidFill>
              </a:rPr>
              <a:t>illusioni e </a:t>
            </a:r>
            <a:r>
              <a:rPr lang="it-IT" sz="2400" dirty="0" smtClean="0">
                <a:solidFill>
                  <a:srgbClr val="7030A0"/>
                </a:solidFill>
              </a:rPr>
              <a:t>simulacri (poter sapere tutto, dominio).</a:t>
            </a:r>
            <a:r>
              <a:rPr lang="it-IT" sz="2400" dirty="0">
                <a:solidFill>
                  <a:srgbClr val="7030A0"/>
                </a:solidFill>
              </a:rPr>
              <a:t/>
            </a:r>
            <a:br>
              <a:rPr lang="it-IT" sz="2400" dirty="0">
                <a:solidFill>
                  <a:srgbClr val="7030A0"/>
                </a:solidFill>
              </a:rPr>
            </a:br>
            <a:r>
              <a:rPr lang="it-IT" sz="2400" b="1" dirty="0" smtClean="0">
                <a:solidFill>
                  <a:schemeClr val="tx1">
                    <a:lumMod val="65000"/>
                  </a:schemeClr>
                </a:solidFill>
              </a:rPr>
              <a:t>. </a:t>
            </a:r>
            <a:endParaRPr lang="it-IT" dirty="0"/>
          </a:p>
        </p:txBody>
      </p:sp>
    </p:spTree>
    <p:extLst>
      <p:ext uri="{BB962C8B-B14F-4D97-AF65-F5344CB8AC3E}">
        <p14:creationId xmlns:p14="http://schemas.microsoft.com/office/powerpoint/2010/main" val="237743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5536" y="3429000"/>
            <a:ext cx="8136904"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50" name="Picture 2" descr="C:\Users\user\Desktop\Jokhang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16632"/>
            <a:ext cx="3937000" cy="2959100"/>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395536" y="3194050"/>
            <a:ext cx="8352928" cy="3043262"/>
          </a:xfrm>
          <a:effectLst>
            <a:glow rad="228600">
              <a:schemeClr val="accent5">
                <a:satMod val="175000"/>
                <a:alpha val="40000"/>
              </a:schemeClr>
            </a:glow>
            <a:outerShdw blurRad="50800" dist="42924" dir="5400000" rotWithShape="0">
              <a:srgbClr val="000000">
                <a:alpha val="40000"/>
              </a:srgbClr>
            </a:outerShdw>
          </a:effectLst>
        </p:spPr>
        <p:style>
          <a:lnRef idx="1">
            <a:schemeClr val="dk1"/>
          </a:lnRef>
          <a:fillRef idx="3">
            <a:schemeClr val="dk1"/>
          </a:fillRef>
          <a:effectRef idx="2">
            <a:schemeClr val="dk1"/>
          </a:effectRef>
          <a:fontRef idx="minor">
            <a:schemeClr val="lt1"/>
          </a:fontRef>
        </p:style>
        <p:txBody>
          <a:bodyPr/>
          <a:lstStyle/>
          <a:p>
            <a:pPr algn="ct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b="1" dirty="0" smtClean="0">
                <a:solidFill>
                  <a:schemeClr val="tx2">
                    <a:lumMod val="75000"/>
                  </a:schemeClr>
                </a:solidFill>
              </a:rPr>
              <a:t>Otto sentieri</a:t>
            </a:r>
            <a:br>
              <a:rPr lang="it-IT" b="1" dirty="0" smtClean="0">
                <a:solidFill>
                  <a:schemeClr val="tx2">
                    <a:lumMod val="75000"/>
                  </a:schemeClr>
                </a:solidFill>
              </a:rPr>
            </a:br>
            <a:r>
              <a:rPr lang="it-IT" dirty="0" smtClean="0">
                <a:solidFill>
                  <a:srgbClr val="00B050"/>
                </a:solidFill>
              </a:rPr>
              <a:t>retta visione, retta intenzione, retta parola, retta azione, retto comportamento, </a:t>
            </a:r>
            <a:br>
              <a:rPr lang="it-IT" dirty="0" smtClean="0">
                <a:solidFill>
                  <a:srgbClr val="00B050"/>
                </a:solidFill>
              </a:rPr>
            </a:br>
            <a:r>
              <a:rPr lang="it-IT" dirty="0" smtClean="0">
                <a:solidFill>
                  <a:srgbClr val="FFC000"/>
                </a:solidFill>
              </a:rPr>
              <a:t>retto sforzo mentale, retta presenza mentale, retta concentrazione</a:t>
            </a:r>
            <a:endParaRPr lang="it-IT" dirty="0">
              <a:solidFill>
                <a:srgbClr val="FFC000"/>
              </a:solidFill>
            </a:endParaRPr>
          </a:p>
        </p:txBody>
      </p:sp>
    </p:spTree>
    <p:extLst>
      <p:ext uri="{BB962C8B-B14F-4D97-AF65-F5344CB8AC3E}">
        <p14:creationId xmlns:p14="http://schemas.microsoft.com/office/powerpoint/2010/main" val="3498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284984"/>
            <a:ext cx="7924800" cy="2448272"/>
          </a:xfrm>
        </p:spPr>
        <p:txBody>
          <a:bodyPr/>
          <a:lstStyle/>
          <a:p>
            <a:pPr algn="ctr"/>
            <a:r>
              <a:rPr lang="it-IT" sz="4400" b="1" dirty="0" smtClean="0">
                <a:solidFill>
                  <a:srgbClr val="00B050"/>
                </a:solidFill>
              </a:rPr>
              <a:t>Quattro virtù</a:t>
            </a:r>
            <a:br>
              <a:rPr lang="it-IT" sz="4400" b="1" dirty="0" smtClean="0">
                <a:solidFill>
                  <a:srgbClr val="00B050"/>
                </a:solidFill>
              </a:rPr>
            </a:br>
            <a:r>
              <a:rPr lang="it-IT" sz="4000" b="1" dirty="0" err="1" smtClean="0">
                <a:solidFill>
                  <a:schemeClr val="tx2">
                    <a:lumMod val="75000"/>
                  </a:schemeClr>
                </a:solidFill>
              </a:rPr>
              <a:t>maitri</a:t>
            </a:r>
            <a:r>
              <a:rPr lang="it-IT" dirty="0" smtClean="0"/>
              <a:t> benevolenza senza alcuna discriminazione, né distinzione amico/nemico.</a:t>
            </a:r>
            <a:br>
              <a:rPr lang="it-IT" dirty="0" smtClean="0"/>
            </a:br>
            <a:r>
              <a:rPr lang="it-IT" sz="4000" b="1" dirty="0" err="1" smtClean="0">
                <a:solidFill>
                  <a:schemeClr val="tx2">
                    <a:lumMod val="75000"/>
                  </a:schemeClr>
                </a:solidFill>
              </a:rPr>
              <a:t>karuna</a:t>
            </a:r>
            <a:r>
              <a:rPr lang="it-IT" dirty="0" smtClean="0"/>
              <a:t> partecipazione al dolore altrui.</a:t>
            </a:r>
            <a:br>
              <a:rPr lang="it-IT" dirty="0" smtClean="0"/>
            </a:br>
            <a:r>
              <a:rPr lang="it-IT" sz="3600" b="1" dirty="0" err="1" smtClean="0">
                <a:solidFill>
                  <a:schemeClr val="tx2">
                    <a:lumMod val="75000"/>
                  </a:schemeClr>
                </a:solidFill>
              </a:rPr>
              <a:t>mudita</a:t>
            </a:r>
            <a:r>
              <a:rPr lang="it-IT" dirty="0" smtClean="0"/>
              <a:t> gioia altruistica.</a:t>
            </a:r>
            <a:br>
              <a:rPr lang="it-IT" dirty="0" smtClean="0"/>
            </a:br>
            <a:r>
              <a:rPr lang="it-IT" sz="3600" b="1" dirty="0" err="1" smtClean="0">
                <a:solidFill>
                  <a:schemeClr val="tx2">
                    <a:lumMod val="75000"/>
                  </a:schemeClr>
                </a:solidFill>
              </a:rPr>
              <a:t>upekka</a:t>
            </a:r>
            <a:r>
              <a:rPr lang="it-IT" dirty="0" smtClean="0"/>
              <a:t> equanimità, imparzialità, non discriminazione alcuna.</a:t>
            </a:r>
            <a:endParaRPr lang="it-IT" dirty="0"/>
          </a:p>
        </p:txBody>
      </p:sp>
    </p:spTree>
    <p:extLst>
      <p:ext uri="{BB962C8B-B14F-4D97-AF65-F5344CB8AC3E}">
        <p14:creationId xmlns:p14="http://schemas.microsoft.com/office/powerpoint/2010/main" val="69889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6286500"/>
            <a:ext cx="7924800" cy="1143000"/>
          </a:xfrm>
        </p:spPr>
        <p:txBody>
          <a:bodyPr/>
          <a:lstStyle/>
          <a:p>
            <a:pPr algn="ctr"/>
            <a:r>
              <a:rPr lang="it-IT" sz="4000" b="1" dirty="0" smtClean="0">
                <a:solidFill>
                  <a:schemeClr val="tx2">
                    <a:lumMod val="75000"/>
                  </a:schemeClr>
                </a:solidFill>
              </a:rPr>
              <a:t>Perché fare il bene?</a:t>
            </a:r>
            <a:br>
              <a:rPr lang="it-IT" sz="4000" b="1" dirty="0" smtClean="0">
                <a:solidFill>
                  <a:schemeClr val="tx2">
                    <a:lumMod val="75000"/>
                  </a:schemeClr>
                </a:solidFill>
              </a:rPr>
            </a:br>
            <a:r>
              <a:rPr lang="it-IT" dirty="0"/>
              <a:t/>
            </a:r>
            <a:br>
              <a:rPr lang="it-IT" dirty="0"/>
            </a:br>
            <a:r>
              <a:rPr lang="it-IT" sz="2800" dirty="0" smtClean="0">
                <a:solidFill>
                  <a:srgbClr val="C00000"/>
                </a:solidFill>
              </a:rPr>
              <a:t>1- </a:t>
            </a:r>
            <a:r>
              <a:rPr lang="it-IT" sz="2800" dirty="0" smtClean="0"/>
              <a:t>Conviene Per sé e per la buona </a:t>
            </a:r>
            <a:r>
              <a:rPr lang="it-IT" sz="2800" dirty="0"/>
              <a:t>convivenza </a:t>
            </a:r>
            <a:r>
              <a:rPr lang="it-IT" sz="2800" dirty="0" smtClean="0"/>
              <a:t>civile (primo livello).</a:t>
            </a:r>
            <a:br>
              <a:rPr lang="it-IT" sz="2800" dirty="0" smtClean="0"/>
            </a:br>
            <a:r>
              <a:rPr lang="it-IT" sz="2800" dirty="0" smtClean="0"/>
              <a:t/>
            </a:r>
            <a:br>
              <a:rPr lang="it-IT" sz="2800" dirty="0" smtClean="0"/>
            </a:br>
            <a:r>
              <a:rPr lang="it-IT" sz="2800" dirty="0" smtClean="0">
                <a:solidFill>
                  <a:srgbClr val="0070C0"/>
                </a:solidFill>
              </a:rPr>
              <a:t>2-</a:t>
            </a:r>
            <a:r>
              <a:rPr lang="it-IT" sz="2800" dirty="0" smtClean="0"/>
              <a:t> conviene perché il bene di sé ricade sugli altri e viceversa (secondo </a:t>
            </a:r>
            <a:r>
              <a:rPr lang="it-IT" sz="2800" dirty="0"/>
              <a:t>livello</a:t>
            </a:r>
            <a:r>
              <a:rPr lang="it-IT" sz="2800" dirty="0" smtClean="0"/>
              <a:t>)</a:t>
            </a:r>
            <a:br>
              <a:rPr lang="it-IT" sz="2800" dirty="0" smtClean="0"/>
            </a:br>
            <a:r>
              <a:rPr lang="it-IT" sz="2800" dirty="0"/>
              <a:t/>
            </a:r>
            <a:br>
              <a:rPr lang="it-IT" sz="2800" dirty="0"/>
            </a:br>
            <a:r>
              <a:rPr lang="it-IT" sz="2800" dirty="0" smtClean="0">
                <a:solidFill>
                  <a:srgbClr val="7030A0"/>
                </a:solidFill>
              </a:rPr>
              <a:t>3-</a:t>
            </a:r>
            <a:r>
              <a:rPr lang="it-IT" sz="2800" dirty="0" smtClean="0"/>
              <a:t> perché l’estinzione di ogni individualità mette fine anche ad ogni intenzionalità, essendo scopo principale l’estinzione in questo vita del dolore (terzo livello</a:t>
            </a:r>
            <a:r>
              <a:rPr lang="it-IT" sz="2800" dirty="0"/>
              <a:t>)</a:t>
            </a:r>
            <a:br>
              <a:rPr lang="it-IT" sz="2800" dirty="0"/>
            </a:br>
            <a:r>
              <a:rPr lang="it-IT" sz="2800" dirty="0" smtClean="0"/>
              <a:t>. </a:t>
            </a:r>
            <a:r>
              <a:rPr lang="it-IT" dirty="0" smtClean="0"/>
              <a:t/>
            </a:r>
            <a:br>
              <a:rPr lang="it-IT" dirty="0" smtClean="0"/>
            </a:br>
            <a:r>
              <a:rPr lang="it-IT" dirty="0" smtClean="0"/>
              <a:t/>
            </a:r>
            <a:br>
              <a:rPr lang="it-IT" dirty="0" smtClean="0"/>
            </a:br>
            <a:r>
              <a:rPr lang="it-IT" dirty="0"/>
              <a:t/>
            </a:r>
            <a:br>
              <a:rPr lang="it-IT" dirty="0"/>
            </a:br>
            <a:endParaRPr lang="it-IT" dirty="0"/>
          </a:p>
        </p:txBody>
      </p:sp>
    </p:spTree>
    <p:extLst>
      <p:ext uri="{BB962C8B-B14F-4D97-AF65-F5344CB8AC3E}">
        <p14:creationId xmlns:p14="http://schemas.microsoft.com/office/powerpoint/2010/main" val="44237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6632"/>
            <a:ext cx="7924800" cy="6583362"/>
          </a:xfrm>
        </p:spPr>
        <p:txBody>
          <a:bodyPr/>
          <a:lstStyle/>
          <a:p>
            <a:pPr algn="ctr"/>
            <a:r>
              <a:rPr lang="it-IT" sz="3600" b="1" dirty="0" smtClean="0">
                <a:solidFill>
                  <a:schemeClr val="tx2">
                    <a:lumMod val="75000"/>
                  </a:schemeClr>
                </a:solidFill>
              </a:rPr>
              <a:t>Oriente e occidente</a:t>
            </a:r>
            <a:r>
              <a:rPr lang="it-IT" sz="2800" dirty="0" smtClean="0">
                <a:solidFill>
                  <a:schemeClr val="tx2">
                    <a:lumMod val="75000"/>
                  </a:schemeClr>
                </a:solidFill>
              </a:rPr>
              <a:t/>
            </a:r>
            <a:br>
              <a:rPr lang="it-IT" sz="2800" dirty="0" smtClean="0">
                <a:solidFill>
                  <a:schemeClr val="tx2">
                    <a:lumMod val="75000"/>
                  </a:schemeClr>
                </a:solidFill>
              </a:rPr>
            </a:br>
            <a:r>
              <a:rPr lang="it-IT" sz="2400" dirty="0" smtClean="0"/>
              <a:t>Storicamente i primi contatti: secolo  iv con l’invasione dell’india da parte di alessandro magno.</a:t>
            </a:r>
            <a:br>
              <a:rPr lang="it-IT" sz="2400" dirty="0" smtClean="0"/>
            </a:br>
            <a:r>
              <a:rPr lang="it-IT" sz="2400" dirty="0" err="1" smtClean="0"/>
              <a:t>neGli</a:t>
            </a:r>
            <a:r>
              <a:rPr lang="it-IT" sz="2400" dirty="0" smtClean="0"/>
              <a:t> editti del re </a:t>
            </a:r>
            <a:r>
              <a:rPr lang="it-IT" sz="2400" dirty="0" err="1" smtClean="0"/>
              <a:t>ashoka</a:t>
            </a:r>
            <a:r>
              <a:rPr lang="it-IT" sz="2400" dirty="0" smtClean="0"/>
              <a:t>  (</a:t>
            </a:r>
            <a:r>
              <a:rPr lang="it-IT" sz="2400" dirty="0" err="1" smtClean="0"/>
              <a:t>Iii</a:t>
            </a:r>
            <a:r>
              <a:rPr lang="it-IT" sz="2400" dirty="0" smtClean="0"/>
              <a:t> secolo </a:t>
            </a:r>
            <a:r>
              <a:rPr lang="it-IT" sz="2400" dirty="0" err="1" smtClean="0"/>
              <a:t>a.c.</a:t>
            </a:r>
            <a:r>
              <a:rPr lang="it-IT" sz="2400" dirty="0" smtClean="0"/>
              <a:t>) si parla di iniziative volte alla diffusione del buddhismo in </a:t>
            </a:r>
            <a:r>
              <a:rPr lang="it-IT" sz="2400" dirty="0" err="1" smtClean="0"/>
              <a:t>egitto</a:t>
            </a:r>
            <a:r>
              <a:rPr lang="it-IT" sz="2400" dirty="0" smtClean="0"/>
              <a:t>, </a:t>
            </a:r>
            <a:r>
              <a:rPr lang="it-IT" sz="2400" dirty="0" err="1" smtClean="0"/>
              <a:t>siria</a:t>
            </a:r>
            <a:r>
              <a:rPr lang="it-IT" sz="2400" dirty="0" smtClean="0"/>
              <a:t>, macedonia.</a:t>
            </a:r>
            <a:br>
              <a:rPr lang="it-IT" sz="2400" dirty="0" smtClean="0"/>
            </a:br>
            <a:r>
              <a:rPr lang="it-IT" sz="2800" dirty="0" smtClean="0"/>
              <a:t/>
            </a:r>
            <a:br>
              <a:rPr lang="it-IT" sz="2800" dirty="0" smtClean="0"/>
            </a:br>
            <a:r>
              <a:rPr lang="it-IT" sz="2400" dirty="0" smtClean="0"/>
              <a:t>Risalgono al xiii secolo i primi contatti fra monaci cristiani e buddhismo tibetano. </a:t>
            </a:r>
            <a:br>
              <a:rPr lang="it-IT" sz="2400" dirty="0" smtClean="0"/>
            </a:br>
            <a:r>
              <a:rPr lang="it-IT" sz="2400" dirty="0" smtClean="0"/>
              <a:t/>
            </a:r>
            <a:br>
              <a:rPr lang="it-IT" sz="2400" dirty="0" smtClean="0"/>
            </a:br>
            <a:r>
              <a:rPr lang="it-IT" sz="2400" dirty="0"/>
              <a:t>un primo confronto tra mistica cristiana e buddhista, giudicata però non apportatrice di </a:t>
            </a:r>
            <a:r>
              <a:rPr lang="it-IT" sz="2400" dirty="0" smtClean="0"/>
              <a:t>salvezza: il </a:t>
            </a:r>
            <a:r>
              <a:rPr lang="it-IT" sz="2400" dirty="0"/>
              <a:t>gesuita tedesco </a:t>
            </a:r>
            <a:r>
              <a:rPr lang="it-IT" sz="2400" dirty="0" smtClean="0"/>
              <a:t>van </a:t>
            </a:r>
            <a:r>
              <a:rPr lang="it-IT" sz="2400" dirty="0" err="1"/>
              <a:t>der</a:t>
            </a:r>
            <a:r>
              <a:rPr lang="it-IT" sz="2400" dirty="0"/>
              <a:t> </a:t>
            </a:r>
            <a:r>
              <a:rPr lang="it-IT" sz="2400" dirty="0" err="1"/>
              <a:t>Sandt</a:t>
            </a:r>
            <a:r>
              <a:rPr lang="it-IT" sz="2400" dirty="0"/>
              <a:t> (</a:t>
            </a:r>
            <a:r>
              <a:rPr lang="it-IT" sz="2400" dirty="0" smtClean="0"/>
              <a:t>1578-1656)</a:t>
            </a:r>
            <a:r>
              <a:rPr lang="it-IT" sz="2800" dirty="0" smtClean="0"/>
              <a:t/>
            </a:r>
            <a:br>
              <a:rPr lang="it-IT" sz="2800" dirty="0" smtClean="0"/>
            </a:br>
            <a:endParaRPr lang="it-IT" sz="2800" dirty="0"/>
          </a:p>
        </p:txBody>
      </p:sp>
    </p:spTree>
    <p:extLst>
      <p:ext uri="{BB962C8B-B14F-4D97-AF65-F5344CB8AC3E}">
        <p14:creationId xmlns:p14="http://schemas.microsoft.com/office/powerpoint/2010/main" val="297805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2504"/>
            <a:ext cx="8229600" cy="5846042"/>
          </a:xfrm>
        </p:spPr>
        <p:txBody>
          <a:bodyPr/>
          <a:lstStyle/>
          <a:p>
            <a:pPr algn="ctr"/>
            <a:r>
              <a:rPr lang="it-IT" sz="4400" b="1" dirty="0" smtClean="0">
                <a:solidFill>
                  <a:schemeClr val="tx2">
                    <a:lumMod val="75000"/>
                  </a:schemeClr>
                </a:solidFill>
              </a:rPr>
              <a:t>DIFFUSIONE DEL BUDDHISMO </a:t>
            </a:r>
            <a:br>
              <a:rPr lang="it-IT" sz="4400" b="1" dirty="0" smtClean="0">
                <a:solidFill>
                  <a:schemeClr val="tx2">
                    <a:lumMod val="75000"/>
                  </a:schemeClr>
                </a:solidFill>
              </a:rPr>
            </a:br>
            <a:r>
              <a:rPr lang="it-IT" sz="4400" b="1" dirty="0" smtClean="0">
                <a:solidFill>
                  <a:schemeClr val="tx2">
                    <a:lumMod val="75000"/>
                  </a:schemeClr>
                </a:solidFill>
              </a:rPr>
              <a:t>NEGLI USA</a:t>
            </a:r>
            <a:br>
              <a:rPr lang="it-IT" sz="4400" b="1" dirty="0" smtClean="0">
                <a:solidFill>
                  <a:schemeClr val="tx2">
                    <a:lumMod val="75000"/>
                  </a:schemeClr>
                </a:solidFill>
              </a:rPr>
            </a:br>
            <a:r>
              <a:rPr lang="it-IT" sz="4000" b="1" dirty="0" smtClean="0"/>
              <a:t/>
            </a:r>
            <a:br>
              <a:rPr lang="it-IT" sz="4000" b="1" dirty="0" smtClean="0"/>
            </a:br>
            <a:r>
              <a:rPr lang="it-IT" dirty="0" smtClean="0"/>
              <a:t>La prima grande diffusione fu negli usa, a metà dell’’800, sull’onda dell’immigrazione cinese e giapponese. </a:t>
            </a:r>
            <a:br>
              <a:rPr lang="it-IT" dirty="0" smtClean="0"/>
            </a:br>
            <a:r>
              <a:rPr lang="it-IT" dirty="0" smtClean="0"/>
              <a:t/>
            </a:r>
            <a:br>
              <a:rPr lang="it-IT" dirty="0" smtClean="0"/>
            </a:br>
            <a:r>
              <a:rPr lang="it-IT" dirty="0" smtClean="0"/>
              <a:t>Nel XX secolo si allarga. interesse verso il buddhismo zen e tibetano (arrivo di monaci causa invasione del tibet nel1954). </a:t>
            </a:r>
            <a:br>
              <a:rPr lang="it-IT" dirty="0" smtClean="0"/>
            </a:br>
            <a:r>
              <a:rPr lang="it-IT" dirty="0" smtClean="0"/>
              <a:t>confronto con la tradizione occidentale.</a:t>
            </a:r>
            <a:endParaRPr lang="it-IT" dirty="0"/>
          </a:p>
        </p:txBody>
      </p:sp>
    </p:spTree>
    <p:extLst>
      <p:ext uri="{BB962C8B-B14F-4D97-AF65-F5344CB8AC3E}">
        <p14:creationId xmlns:p14="http://schemas.microsoft.com/office/powerpoint/2010/main" val="25584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8640960" cy="5544616"/>
          </a:xfrm>
        </p:spPr>
        <p:txBody>
          <a:bodyPr/>
          <a:lstStyle/>
          <a:p>
            <a:pPr algn="ctr"/>
            <a:r>
              <a:rPr lang="it-IT" sz="3600" b="1" dirty="0" smtClean="0">
                <a:solidFill>
                  <a:schemeClr val="tx2">
                    <a:lumMod val="75000"/>
                  </a:schemeClr>
                </a:solidFill>
              </a:rPr>
              <a:t>In </a:t>
            </a:r>
            <a:r>
              <a:rPr lang="it-IT" sz="3600" b="1" dirty="0" err="1" smtClean="0">
                <a:solidFill>
                  <a:schemeClr val="tx2">
                    <a:lumMod val="75000"/>
                  </a:schemeClr>
                </a:solidFill>
              </a:rPr>
              <a:t>europa</a:t>
            </a:r>
            <a:r>
              <a:rPr lang="it-IT" sz="3600" b="1" dirty="0" smtClean="0">
                <a:solidFill>
                  <a:schemeClr val="tx2">
                    <a:lumMod val="75000"/>
                  </a:schemeClr>
                </a:solidFill>
              </a:rPr>
              <a:t> </a:t>
            </a:r>
            <a:r>
              <a:rPr lang="it-IT" dirty="0" smtClean="0"/>
              <a:t/>
            </a:r>
            <a:br>
              <a:rPr lang="it-IT" dirty="0" smtClean="0"/>
            </a:br>
            <a:r>
              <a:rPr lang="it-IT" dirty="0"/>
              <a:t/>
            </a:r>
            <a:br>
              <a:rPr lang="it-IT" dirty="0"/>
            </a:br>
            <a:r>
              <a:rPr lang="it-IT" dirty="0" smtClean="0"/>
              <a:t>dopo </a:t>
            </a:r>
            <a:r>
              <a:rPr lang="it-IT" sz="2800" dirty="0" smtClean="0"/>
              <a:t>le </a:t>
            </a:r>
            <a:r>
              <a:rPr lang="it-IT" sz="2800" dirty="0"/>
              <a:t>prime </a:t>
            </a:r>
            <a:r>
              <a:rPr lang="it-IT" sz="2800" dirty="0" smtClean="0"/>
              <a:t>traduzioni nel ‘700  dei </a:t>
            </a:r>
            <a:r>
              <a:rPr lang="it-IT" sz="2800" dirty="0"/>
              <a:t>testi </a:t>
            </a:r>
            <a:r>
              <a:rPr lang="it-IT" sz="2800" dirty="0" smtClean="0"/>
              <a:t>buddhisti, solo nel 1814 la prima cattedra di sanscrito (</a:t>
            </a:r>
            <a:r>
              <a:rPr lang="it-IT" sz="2800" dirty="0" err="1" smtClean="0"/>
              <a:t>parigi</a:t>
            </a:r>
            <a:r>
              <a:rPr lang="it-IT" sz="2800" dirty="0" smtClean="0"/>
              <a:t>) e nel 1844 prima monografia sul buddhismo su testi originali.  </a:t>
            </a:r>
            <a:br>
              <a:rPr lang="it-IT" sz="2800" dirty="0" smtClean="0"/>
            </a:br>
            <a:r>
              <a:rPr lang="it-IT" sz="2800" dirty="0" smtClean="0"/>
              <a:t/>
            </a:r>
            <a:br>
              <a:rPr lang="it-IT" sz="2800" dirty="0" smtClean="0"/>
            </a:br>
            <a:r>
              <a:rPr lang="it-IT" sz="2800" dirty="0" smtClean="0"/>
              <a:t>solo </a:t>
            </a:r>
            <a:r>
              <a:rPr lang="it-IT" sz="2800" dirty="0"/>
              <a:t>nel secondo decennio dell'Ottocento </a:t>
            </a:r>
            <a:r>
              <a:rPr lang="it-IT" sz="2800" dirty="0" smtClean="0"/>
              <a:t>venne coniato il termine </a:t>
            </a:r>
            <a:r>
              <a:rPr lang="it-IT" sz="2800" dirty="0"/>
              <a:t>"Buddhismo" </a:t>
            </a:r>
            <a:r>
              <a:rPr lang="it-IT" sz="2400" dirty="0" smtClean="0"/>
              <a:t>(</a:t>
            </a:r>
            <a:r>
              <a:rPr lang="it-IT" sz="2400" dirty="0"/>
              <a:t> Michel-Jean-François </a:t>
            </a:r>
            <a:r>
              <a:rPr lang="it-IT" sz="2400" dirty="0" err="1" smtClean="0"/>
              <a:t>Ozeray</a:t>
            </a:r>
            <a:r>
              <a:rPr lang="it-IT" sz="2400" dirty="0"/>
              <a:t>, </a:t>
            </a:r>
            <a:r>
              <a:rPr lang="it-IT" sz="2400" i="1" dirty="0" err="1"/>
              <a:t>Recherches</a:t>
            </a:r>
            <a:r>
              <a:rPr lang="it-IT" sz="2400" i="1" dirty="0"/>
              <a:t> </a:t>
            </a:r>
            <a:r>
              <a:rPr lang="it-IT" sz="2400" i="1" dirty="0" err="1"/>
              <a:t>sur</a:t>
            </a:r>
            <a:r>
              <a:rPr lang="it-IT" sz="2400" i="1" dirty="0"/>
              <a:t> </a:t>
            </a:r>
            <a:r>
              <a:rPr lang="it-IT" sz="2400" i="1" dirty="0" err="1"/>
              <a:t>Buddou</a:t>
            </a:r>
            <a:r>
              <a:rPr lang="it-IT" sz="2400" i="1" dirty="0"/>
              <a:t> </a:t>
            </a:r>
            <a:r>
              <a:rPr lang="it-IT" sz="2400" i="1" dirty="0" err="1"/>
              <a:t>ou</a:t>
            </a:r>
            <a:r>
              <a:rPr lang="it-IT" sz="2400" i="1" dirty="0"/>
              <a:t> </a:t>
            </a:r>
            <a:r>
              <a:rPr lang="it-IT" sz="2400" i="1" dirty="0" err="1"/>
              <a:t>Bouddou</a:t>
            </a:r>
            <a:r>
              <a:rPr lang="it-IT" sz="2400" i="1" dirty="0"/>
              <a:t>, </a:t>
            </a:r>
            <a:r>
              <a:rPr lang="it-IT" sz="2400" i="1" dirty="0" err="1"/>
              <a:t>instituteur</a:t>
            </a:r>
            <a:r>
              <a:rPr lang="it-IT" sz="2400" i="1" dirty="0"/>
              <a:t> </a:t>
            </a:r>
            <a:r>
              <a:rPr lang="it-IT" sz="2400" i="1" dirty="0" err="1"/>
              <a:t>religieux</a:t>
            </a:r>
            <a:r>
              <a:rPr lang="it-IT" sz="2400" i="1" dirty="0"/>
              <a:t> de </a:t>
            </a:r>
            <a:r>
              <a:rPr lang="it-IT" sz="2400" i="1" dirty="0" err="1"/>
              <a:t>l'Asie</a:t>
            </a:r>
            <a:r>
              <a:rPr lang="it-IT" sz="2400" i="1" dirty="0"/>
              <a:t> </a:t>
            </a:r>
            <a:r>
              <a:rPr lang="it-IT" sz="2400" i="1" dirty="0" smtClean="0"/>
              <a:t>orientale, </a:t>
            </a:r>
            <a:r>
              <a:rPr lang="it-IT" sz="2400" dirty="0" smtClean="0"/>
              <a:t>1817).</a:t>
            </a:r>
            <a:endParaRPr lang="it-IT" sz="2400" dirty="0"/>
          </a:p>
        </p:txBody>
      </p:sp>
    </p:spTree>
    <p:extLst>
      <p:ext uri="{BB962C8B-B14F-4D97-AF65-F5344CB8AC3E}">
        <p14:creationId xmlns:p14="http://schemas.microsoft.com/office/powerpoint/2010/main" val="204723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96752"/>
            <a:ext cx="7924800" cy="3946450"/>
          </a:xfrm>
        </p:spPr>
        <p:txBody>
          <a:bodyPr/>
          <a:lstStyle/>
          <a:p>
            <a:pPr algn="ctr"/>
            <a:r>
              <a:rPr lang="it-IT" sz="4000" b="1" dirty="0">
                <a:solidFill>
                  <a:schemeClr val="tx2">
                    <a:lumMod val="75000"/>
                  </a:schemeClr>
                </a:solidFill>
              </a:rPr>
              <a:t>In </a:t>
            </a:r>
            <a:r>
              <a:rPr lang="it-IT" sz="4000" b="1" dirty="0" err="1" smtClean="0">
                <a:solidFill>
                  <a:schemeClr val="tx2">
                    <a:lumMod val="75000"/>
                  </a:schemeClr>
                </a:solidFill>
              </a:rPr>
              <a:t>italia</a:t>
            </a:r>
            <a:r>
              <a:rPr lang="it-IT" sz="4000" b="1" dirty="0" smtClean="0">
                <a:solidFill>
                  <a:schemeClr val="tx2">
                    <a:lumMod val="75000"/>
                  </a:schemeClr>
                </a:solidFill>
              </a:rPr>
              <a:t/>
            </a:r>
            <a:br>
              <a:rPr lang="it-IT" sz="4000" b="1" dirty="0" smtClean="0">
                <a:solidFill>
                  <a:schemeClr val="tx2">
                    <a:lumMod val="75000"/>
                  </a:schemeClr>
                </a:solidFill>
              </a:rPr>
            </a:br>
            <a:r>
              <a:rPr lang="it-IT" sz="4000" b="1" dirty="0" smtClean="0">
                <a:solidFill>
                  <a:schemeClr val="tx2">
                    <a:lumMod val="75000"/>
                  </a:schemeClr>
                </a:solidFill>
              </a:rPr>
              <a:t> </a:t>
            </a:r>
            <a:r>
              <a:rPr lang="it-IT" dirty="0" smtClean="0"/>
              <a:t/>
            </a:r>
            <a:br>
              <a:rPr lang="it-IT" dirty="0" smtClean="0"/>
            </a:br>
            <a:r>
              <a:rPr lang="it-IT" dirty="0" smtClean="0"/>
              <a:t>l’interesse </a:t>
            </a:r>
            <a:r>
              <a:rPr lang="it-IT" dirty="0"/>
              <a:t>non è recentissimo, ma </a:t>
            </a:r>
            <a:r>
              <a:rPr lang="it-IT" dirty="0" smtClean="0"/>
              <a:t>sempre limitato </a:t>
            </a:r>
            <a:r>
              <a:rPr lang="it-IT" dirty="0"/>
              <a:t>a pochi studiosi. </a:t>
            </a:r>
            <a:r>
              <a:rPr lang="it-IT" dirty="0" smtClean="0"/>
              <a:t/>
            </a:r>
            <a:br>
              <a:rPr lang="it-IT" dirty="0" smtClean="0"/>
            </a:br>
            <a:r>
              <a:rPr lang="it-IT" dirty="0"/>
              <a:t/>
            </a:r>
            <a:br>
              <a:rPr lang="it-IT" dirty="0"/>
            </a:br>
            <a:r>
              <a:rPr lang="it-IT" dirty="0"/>
              <a:t>Solo dalla seconda metà del novecento incremento degli studi </a:t>
            </a:r>
            <a:r>
              <a:rPr lang="it-IT" dirty="0" smtClean="0"/>
              <a:t/>
            </a:r>
            <a:br>
              <a:rPr lang="it-IT" dirty="0" smtClean="0"/>
            </a:br>
            <a:r>
              <a:rPr lang="it-IT" dirty="0"/>
              <a:t/>
            </a:r>
            <a:br>
              <a:rPr lang="it-IT" dirty="0"/>
            </a:br>
            <a:r>
              <a:rPr lang="it-IT" dirty="0" smtClean="0"/>
              <a:t>nascita </a:t>
            </a:r>
            <a:r>
              <a:rPr lang="it-IT" dirty="0"/>
              <a:t>di vari centri (</a:t>
            </a:r>
            <a:r>
              <a:rPr lang="it-IT" dirty="0" err="1"/>
              <a:t>firenze</a:t>
            </a:r>
            <a:r>
              <a:rPr lang="it-IT" dirty="0"/>
              <a:t>, </a:t>
            </a:r>
            <a:r>
              <a:rPr lang="it-IT" dirty="0" err="1"/>
              <a:t>roma</a:t>
            </a:r>
            <a:r>
              <a:rPr lang="it-IT" dirty="0"/>
              <a:t>, lodi) anche in chiave interreligiosa.</a:t>
            </a:r>
          </a:p>
        </p:txBody>
      </p:sp>
    </p:spTree>
    <p:extLst>
      <p:ext uri="{BB962C8B-B14F-4D97-AF65-F5344CB8AC3E}">
        <p14:creationId xmlns:p14="http://schemas.microsoft.com/office/powerpoint/2010/main" val="396389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7924800" cy="5602634"/>
          </a:xfrm>
        </p:spPr>
        <p:txBody>
          <a:bodyPr/>
          <a:lstStyle/>
          <a:p>
            <a:pPr algn="ctr"/>
            <a:r>
              <a:rPr lang="it-IT" sz="3200" b="1" dirty="0" smtClean="0">
                <a:solidFill>
                  <a:schemeClr val="tx2">
                    <a:lumMod val="75000"/>
                  </a:schemeClr>
                </a:solidFill>
              </a:rPr>
              <a:t>L’interesse per il </a:t>
            </a:r>
            <a:r>
              <a:rPr lang="it-IT" sz="3200" b="1" dirty="0">
                <a:solidFill>
                  <a:schemeClr val="tx2">
                    <a:lumMod val="75000"/>
                  </a:schemeClr>
                </a:solidFill>
              </a:rPr>
              <a:t>Buddhismo </a:t>
            </a:r>
            <a:r>
              <a:rPr lang="it-IT" b="1" dirty="0" smtClean="0"/>
              <a:t>Schopenhauer</a:t>
            </a:r>
            <a:r>
              <a:rPr lang="it-IT" dirty="0" smtClean="0"/>
              <a:t>, </a:t>
            </a:r>
            <a:r>
              <a:rPr lang="it-IT" b="1" dirty="0" err="1" smtClean="0"/>
              <a:t>constant</a:t>
            </a:r>
            <a:r>
              <a:rPr lang="it-IT" dirty="0" smtClean="0"/>
              <a:t> (1767-1830), uno dei primi </a:t>
            </a:r>
            <a:r>
              <a:rPr lang="it-IT" dirty="0"/>
              <a:t>studiosi europei </a:t>
            </a:r>
            <a:r>
              <a:rPr lang="it-IT" dirty="0" smtClean="0"/>
              <a:t>del</a:t>
            </a:r>
            <a:r>
              <a:rPr lang="it-IT" dirty="0"/>
              <a:t> </a:t>
            </a:r>
            <a:r>
              <a:rPr lang="it-IT" dirty="0" smtClean="0"/>
              <a:t>Buddhismo e </a:t>
            </a:r>
            <a:r>
              <a:rPr lang="it-IT" b="1" dirty="0" err="1" smtClean="0"/>
              <a:t>blavatsky</a:t>
            </a:r>
            <a:r>
              <a:rPr lang="it-IT" dirty="0" smtClean="0"/>
              <a:t> (società teosofica,1875)</a:t>
            </a:r>
            <a:endParaRPr lang="it-IT" dirty="0"/>
          </a:p>
        </p:txBody>
      </p:sp>
      <p:pic>
        <p:nvPicPr>
          <p:cNvPr id="1026" name="Picture 2" descr="C:\Users\user\Desktop\150px-Schopenhau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1561030" cy="18627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Benjamin_Constan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332656"/>
            <a:ext cx="1732037" cy="18627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esktop\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789" y="345839"/>
            <a:ext cx="1436315" cy="1849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24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99572"/>
            <a:ext cx="8568952" cy="5681756"/>
          </a:xfrm>
        </p:spPr>
        <p:txBody>
          <a:bodyPr/>
          <a:lstStyle/>
          <a:p>
            <a:pPr lvl="0" algn="ctr" eaLnBrk="0" fontAlgn="base" hangingPunct="0">
              <a:spcAft>
                <a:spcPct val="0"/>
              </a:spcAft>
            </a:pPr>
            <a:r>
              <a:rPr lang="it-IT" sz="3600" b="1" dirty="0" smtClean="0">
                <a:solidFill>
                  <a:schemeClr val="tx2">
                    <a:lumMod val="75000"/>
                  </a:schemeClr>
                </a:solidFill>
                <a:latin typeface="+mn-lt"/>
                <a:cs typeface="Arial" pitchFamily="34" charset="0"/>
              </a:rPr>
              <a:t>Cinema e letteratura</a:t>
            </a:r>
            <a:br>
              <a:rPr lang="it-IT" sz="3600" b="1" dirty="0" smtClean="0">
                <a:solidFill>
                  <a:schemeClr val="tx2">
                    <a:lumMod val="75000"/>
                  </a:schemeClr>
                </a:solidFill>
                <a:latin typeface="+mn-lt"/>
                <a:cs typeface="Arial" pitchFamily="34" charset="0"/>
              </a:rPr>
            </a:br>
            <a:r>
              <a:rPr lang="it-IT" sz="1400" b="1" dirty="0">
                <a:solidFill>
                  <a:schemeClr val="tx2">
                    <a:lumMod val="75000"/>
                  </a:schemeClr>
                </a:solidFill>
                <a:latin typeface="+mn-lt"/>
                <a:cs typeface="Arial" pitchFamily="34" charset="0"/>
              </a:rPr>
              <a:t/>
            </a:r>
            <a:br>
              <a:rPr lang="it-IT" sz="1400" b="1" dirty="0">
                <a:solidFill>
                  <a:schemeClr val="tx2">
                    <a:lumMod val="75000"/>
                  </a:schemeClr>
                </a:solidFill>
                <a:latin typeface="+mn-lt"/>
                <a:cs typeface="Arial" pitchFamily="34" charset="0"/>
              </a:rPr>
            </a:br>
            <a:r>
              <a:rPr lang="it-IT" sz="1400" b="1" dirty="0" smtClean="0">
                <a:solidFill>
                  <a:schemeClr val="tx2">
                    <a:lumMod val="75000"/>
                  </a:schemeClr>
                </a:solidFill>
                <a:latin typeface="+mn-lt"/>
                <a:cs typeface="Arial" pitchFamily="34" charset="0"/>
              </a:rPr>
              <a:t/>
            </a:r>
            <a:br>
              <a:rPr lang="it-IT" sz="1400" b="1" dirty="0" smtClean="0">
                <a:solidFill>
                  <a:schemeClr val="tx2">
                    <a:lumMod val="75000"/>
                  </a:schemeClr>
                </a:solidFill>
                <a:latin typeface="+mn-lt"/>
                <a:cs typeface="Arial" pitchFamily="34" charset="0"/>
              </a:rPr>
            </a:br>
            <a:r>
              <a:rPr lang="it-IT" sz="1400" b="1" dirty="0">
                <a:solidFill>
                  <a:schemeClr val="tx2">
                    <a:lumMod val="75000"/>
                  </a:schemeClr>
                </a:solidFill>
                <a:latin typeface="+mn-lt"/>
                <a:cs typeface="Arial" pitchFamily="34" charset="0"/>
              </a:rPr>
              <a:t/>
            </a:r>
            <a:br>
              <a:rPr lang="it-IT" sz="1400" b="1" dirty="0">
                <a:solidFill>
                  <a:schemeClr val="tx2">
                    <a:lumMod val="75000"/>
                  </a:schemeClr>
                </a:solidFill>
                <a:latin typeface="+mn-lt"/>
                <a:cs typeface="Arial" pitchFamily="34" charset="0"/>
              </a:rPr>
            </a:br>
            <a:r>
              <a:rPr lang="it-IT" sz="1400" b="1" dirty="0" err="1" smtClean="0">
                <a:solidFill>
                  <a:schemeClr val="tx2">
                    <a:lumMod val="75000"/>
                  </a:schemeClr>
                </a:solidFill>
                <a:latin typeface="+mn-lt"/>
                <a:cs typeface="Arial" pitchFamily="34" charset="0"/>
              </a:rPr>
              <a:t>Samsara</a:t>
            </a:r>
            <a:r>
              <a:rPr lang="it-IT" sz="1400" b="1" dirty="0">
                <a:solidFill>
                  <a:schemeClr val="tx2">
                    <a:lumMod val="75000"/>
                  </a:schemeClr>
                </a:solidFill>
                <a:latin typeface="+mn-lt"/>
                <a:cs typeface="Arial" pitchFamily="34" charset="0"/>
              </a:rPr>
              <a:t> </a:t>
            </a:r>
            <a:r>
              <a:rPr lang="it-IT" sz="1400" dirty="0">
                <a:solidFill>
                  <a:schemeClr val="tx2">
                    <a:lumMod val="75000"/>
                  </a:schemeClr>
                </a:solidFill>
                <a:latin typeface="+mn-lt"/>
                <a:cs typeface="Arial" pitchFamily="34" charset="0"/>
              </a:rPr>
              <a:t>(</a:t>
            </a:r>
            <a:r>
              <a:rPr lang="it-IT" sz="1400" dirty="0" smtClean="0">
                <a:solidFill>
                  <a:schemeClr val="tx2">
                    <a:lumMod val="75000"/>
                  </a:schemeClr>
                </a:solidFill>
                <a:latin typeface="+mn-lt"/>
                <a:cs typeface="Arial" pitchFamily="34" charset="0"/>
              </a:rPr>
              <a:t>2001), </a:t>
            </a:r>
            <a:r>
              <a:rPr lang="it-IT" sz="1400" b="1" dirty="0" smtClean="0">
                <a:solidFill>
                  <a:schemeClr val="tx2">
                    <a:lumMod val="75000"/>
                  </a:schemeClr>
                </a:solidFill>
                <a:latin typeface="+mn-lt"/>
                <a:cs typeface="Arial" pitchFamily="34" charset="0"/>
              </a:rPr>
              <a:t>Primavera</a:t>
            </a:r>
            <a:r>
              <a:rPr lang="it-IT" sz="1400" b="1" dirty="0">
                <a:solidFill>
                  <a:schemeClr val="tx2">
                    <a:lumMod val="75000"/>
                  </a:schemeClr>
                </a:solidFill>
                <a:latin typeface="+mn-lt"/>
                <a:cs typeface="Arial" pitchFamily="34" charset="0"/>
              </a:rPr>
              <a:t>, estate, autunno, inverno... e </a:t>
            </a:r>
            <a:r>
              <a:rPr lang="it-IT" sz="1400" b="1" dirty="0" smtClean="0">
                <a:solidFill>
                  <a:schemeClr val="tx2">
                    <a:lumMod val="75000"/>
                  </a:schemeClr>
                </a:solidFill>
                <a:latin typeface="+mn-lt"/>
                <a:cs typeface="Arial" pitchFamily="34" charset="0"/>
              </a:rPr>
              <a:t>ancora </a:t>
            </a:r>
            <a:r>
              <a:rPr lang="it-IT" sz="1400" b="1" dirty="0">
                <a:solidFill>
                  <a:schemeClr val="tx2">
                    <a:lumMod val="75000"/>
                  </a:schemeClr>
                </a:solidFill>
                <a:latin typeface="+mn-lt"/>
                <a:cs typeface="Arial" pitchFamily="34" charset="0"/>
              </a:rPr>
              <a:t>primavera </a:t>
            </a:r>
            <a:r>
              <a:rPr lang="it-IT" sz="1400" dirty="0">
                <a:solidFill>
                  <a:schemeClr val="tx2">
                    <a:lumMod val="75000"/>
                  </a:schemeClr>
                </a:solidFill>
                <a:latin typeface="+mn-lt"/>
                <a:cs typeface="Arial" pitchFamily="34" charset="0"/>
              </a:rPr>
              <a:t>(2003</a:t>
            </a:r>
            <a:r>
              <a:rPr lang="it-IT" sz="1400" dirty="0" smtClean="0">
                <a:solidFill>
                  <a:schemeClr val="tx2">
                    <a:lumMod val="75000"/>
                  </a:schemeClr>
                </a:solidFill>
                <a:latin typeface="+mn-lt"/>
                <a:cs typeface="Arial" pitchFamily="34" charset="0"/>
              </a:rPr>
              <a:t>),</a:t>
            </a:r>
            <a:r>
              <a:rPr lang="it-IT" sz="1400" b="1" dirty="0" smtClean="0">
                <a:solidFill>
                  <a:schemeClr val="tx2">
                    <a:lumMod val="75000"/>
                  </a:schemeClr>
                </a:solidFill>
                <a:latin typeface="+mn-lt"/>
                <a:cs typeface="Arial" pitchFamily="34" charset="0"/>
              </a:rPr>
              <a:t> </a:t>
            </a:r>
            <a:r>
              <a:rPr lang="it-IT" sz="1400" b="1" dirty="0">
                <a:solidFill>
                  <a:schemeClr val="tx2">
                    <a:lumMod val="75000"/>
                  </a:schemeClr>
                </a:solidFill>
                <a:latin typeface="+mn-lt"/>
                <a:cs typeface="Arial" pitchFamily="34" charset="0"/>
              </a:rPr>
              <a:t>La forza </a:t>
            </a:r>
            <a:r>
              <a:rPr lang="it-IT" sz="1400" b="1" dirty="0" smtClean="0">
                <a:solidFill>
                  <a:schemeClr val="tx2">
                    <a:lumMod val="75000"/>
                  </a:schemeClr>
                </a:solidFill>
                <a:latin typeface="+mn-lt"/>
                <a:cs typeface="Arial" pitchFamily="34" charset="0"/>
              </a:rPr>
              <a:t>del </a:t>
            </a:r>
            <a:r>
              <a:rPr lang="it-IT" sz="1400" b="1" dirty="0">
                <a:solidFill>
                  <a:schemeClr val="tx2">
                    <a:lumMod val="75000"/>
                  </a:schemeClr>
                </a:solidFill>
                <a:latin typeface="+mn-lt"/>
                <a:cs typeface="Arial" pitchFamily="34" charset="0"/>
              </a:rPr>
              <a:t>campione </a:t>
            </a:r>
            <a:r>
              <a:rPr lang="it-IT" sz="1400" dirty="0">
                <a:solidFill>
                  <a:schemeClr val="tx2">
                    <a:lumMod val="75000"/>
                  </a:schemeClr>
                </a:solidFill>
                <a:latin typeface="+mn-lt"/>
                <a:cs typeface="Arial" pitchFamily="34" charset="0"/>
              </a:rPr>
              <a:t>(</a:t>
            </a:r>
            <a:r>
              <a:rPr lang="it-IT" sz="1400" dirty="0" smtClean="0">
                <a:solidFill>
                  <a:schemeClr val="tx2">
                    <a:lumMod val="75000"/>
                  </a:schemeClr>
                </a:solidFill>
                <a:latin typeface="+mn-lt"/>
                <a:cs typeface="Arial" pitchFamily="34" charset="0"/>
              </a:rPr>
              <a:t>2006), </a:t>
            </a:r>
            <a:r>
              <a:rPr lang="it-IT" sz="1400" b="1" dirty="0" err="1" smtClean="0">
                <a:solidFill>
                  <a:schemeClr val="tx2">
                    <a:lumMod val="75000"/>
                  </a:schemeClr>
                </a:solidFill>
                <a:latin typeface="+mn-lt"/>
                <a:cs typeface="Arial" pitchFamily="34" charset="0"/>
              </a:rPr>
              <a:t>Kundun</a:t>
            </a:r>
            <a:r>
              <a:rPr lang="it-IT" sz="1400" b="1" dirty="0">
                <a:solidFill>
                  <a:schemeClr val="tx2">
                    <a:lumMod val="75000"/>
                  </a:schemeClr>
                </a:solidFill>
                <a:latin typeface="+mn-lt"/>
                <a:cs typeface="Arial" pitchFamily="34" charset="0"/>
              </a:rPr>
              <a:t> </a:t>
            </a:r>
            <a:r>
              <a:rPr lang="it-IT" sz="1400" dirty="0">
                <a:solidFill>
                  <a:schemeClr val="tx2">
                    <a:lumMod val="75000"/>
                  </a:schemeClr>
                </a:solidFill>
                <a:latin typeface="+mn-lt"/>
                <a:cs typeface="Arial" pitchFamily="34" charset="0"/>
              </a:rPr>
              <a:t>(</a:t>
            </a:r>
            <a:r>
              <a:rPr lang="it-IT" sz="1400" dirty="0" smtClean="0">
                <a:solidFill>
                  <a:schemeClr val="tx2">
                    <a:lumMod val="75000"/>
                  </a:schemeClr>
                </a:solidFill>
                <a:latin typeface="+mn-lt"/>
                <a:cs typeface="Arial" pitchFamily="34" charset="0"/>
              </a:rPr>
              <a:t>1997)</a:t>
            </a:r>
            <a:r>
              <a:rPr lang="it-IT" sz="1400" b="1" dirty="0" smtClean="0">
                <a:solidFill>
                  <a:schemeClr val="tx2">
                    <a:lumMod val="75000"/>
                  </a:schemeClr>
                </a:solidFill>
                <a:latin typeface="+mn-lt"/>
                <a:cs typeface="Arial" pitchFamily="34" charset="0"/>
              </a:rPr>
              <a:t>, </a:t>
            </a:r>
            <a:r>
              <a:rPr lang="it-IT" sz="1400" b="1" dirty="0" err="1" smtClean="0">
                <a:solidFill>
                  <a:schemeClr val="tx2">
                    <a:lumMod val="75000"/>
                  </a:schemeClr>
                </a:solidFill>
                <a:latin typeface="+mn-lt"/>
                <a:cs typeface="Arial" pitchFamily="34" charset="0"/>
              </a:rPr>
              <a:t>Siddhartha</a:t>
            </a:r>
            <a:r>
              <a:rPr lang="it-IT" sz="1400" b="1" dirty="0">
                <a:solidFill>
                  <a:schemeClr val="tx2">
                    <a:lumMod val="75000"/>
                  </a:schemeClr>
                </a:solidFill>
                <a:latin typeface="+mn-lt"/>
                <a:cs typeface="Arial" pitchFamily="34" charset="0"/>
              </a:rPr>
              <a:t> </a:t>
            </a:r>
            <a:r>
              <a:rPr lang="it-IT" sz="1400" dirty="0">
                <a:solidFill>
                  <a:schemeClr val="tx2">
                    <a:lumMod val="75000"/>
                  </a:schemeClr>
                </a:solidFill>
                <a:latin typeface="+mn-lt"/>
                <a:cs typeface="Arial" pitchFamily="34" charset="0"/>
              </a:rPr>
              <a:t>(1972</a:t>
            </a:r>
            <a:r>
              <a:rPr lang="it-IT" sz="1400" dirty="0" smtClean="0">
                <a:solidFill>
                  <a:schemeClr val="tx2">
                    <a:lumMod val="75000"/>
                  </a:schemeClr>
                </a:solidFill>
                <a:latin typeface="+mn-lt"/>
                <a:cs typeface="Arial" pitchFamily="34" charset="0"/>
              </a:rPr>
              <a:t>), </a:t>
            </a:r>
            <a:r>
              <a:rPr lang="it-IT" sz="1400" b="1" dirty="0" smtClean="0">
                <a:solidFill>
                  <a:schemeClr val="tx2">
                    <a:lumMod val="75000"/>
                  </a:schemeClr>
                </a:solidFill>
                <a:latin typeface="+mn-lt"/>
              </a:rPr>
              <a:t>Piccolo </a:t>
            </a:r>
            <a:r>
              <a:rPr lang="it-IT" sz="1400" b="1" dirty="0">
                <a:solidFill>
                  <a:schemeClr val="tx2">
                    <a:lumMod val="75000"/>
                  </a:schemeClr>
                </a:solidFill>
                <a:latin typeface="+mn-lt"/>
              </a:rPr>
              <a:t>Buddha </a:t>
            </a:r>
            <a:r>
              <a:rPr lang="it-IT" sz="1400" dirty="0" smtClean="0">
                <a:solidFill>
                  <a:schemeClr val="tx2">
                    <a:lumMod val="75000"/>
                  </a:schemeClr>
                </a:solidFill>
                <a:latin typeface="+mn-lt"/>
              </a:rPr>
              <a:t>(1993) </a:t>
            </a:r>
            <a:r>
              <a:rPr lang="it-IT" sz="1400" dirty="0">
                <a:solidFill>
                  <a:schemeClr val="tx2">
                    <a:lumMod val="75000"/>
                  </a:schemeClr>
                </a:solidFill>
                <a:latin typeface="+mn-lt"/>
              </a:rPr>
              <a:t>di Bernardo </a:t>
            </a:r>
            <a:r>
              <a:rPr lang="it-IT" sz="1400" dirty="0" smtClean="0">
                <a:solidFill>
                  <a:schemeClr val="tx2">
                    <a:lumMod val="75000"/>
                  </a:schemeClr>
                </a:solidFill>
                <a:latin typeface="+mn-lt"/>
              </a:rPr>
              <a:t>Bertolucci</a:t>
            </a:r>
            <a:br>
              <a:rPr lang="it-IT" sz="1400" dirty="0" smtClean="0">
                <a:solidFill>
                  <a:schemeClr val="tx2">
                    <a:lumMod val="75000"/>
                  </a:schemeClr>
                </a:solidFill>
                <a:latin typeface="+mn-lt"/>
              </a:rPr>
            </a:br>
            <a:r>
              <a:rPr lang="it-IT" sz="1400" dirty="0">
                <a:solidFill>
                  <a:schemeClr val="tx2">
                    <a:lumMod val="75000"/>
                  </a:schemeClr>
                </a:solidFill>
                <a:latin typeface="+mn-lt"/>
              </a:rPr>
              <a:t/>
            </a:r>
            <a:br>
              <a:rPr lang="it-IT" sz="1400" dirty="0">
                <a:solidFill>
                  <a:schemeClr val="tx2">
                    <a:lumMod val="75000"/>
                  </a:schemeClr>
                </a:solidFill>
                <a:latin typeface="+mn-lt"/>
              </a:rPr>
            </a:br>
            <a:endParaRPr lang="it-IT" sz="1400" b="1" dirty="0">
              <a:latin typeface="+mn-lt"/>
            </a:endParaRPr>
          </a:p>
        </p:txBody>
      </p:sp>
      <p:pic>
        <p:nvPicPr>
          <p:cNvPr id="1026" name="Picture 2" descr="C:\Users\user\Desktop\Piccolo-Buddha-207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5566" y="703605"/>
            <a:ext cx="197167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524000"/>
            <a:ext cx="729761" cy="119633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of La copp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4374" y="972055"/>
            <a:ext cx="1333500" cy="1990725"/>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6858000" y="4840956"/>
            <a:ext cx="2286000" cy="2015936"/>
          </a:xfrm>
          <a:prstGeom prst="rect">
            <a:avLst/>
          </a:prstGeom>
        </p:spPr>
        <p:txBody>
          <a:bodyPr>
            <a:spAutoFit/>
          </a:bodyPr>
          <a:lstStyle/>
          <a:p>
            <a:pPr lvl="0" fontAlgn="base">
              <a:spcBef>
                <a:spcPct val="0"/>
              </a:spcBef>
              <a:spcAft>
                <a:spcPct val="0"/>
              </a:spcAft>
            </a:pPr>
            <a:r>
              <a:rPr lang="it-IT" sz="12500" dirty="0">
                <a:solidFill>
                  <a:srgbClr val="70579D"/>
                </a:solidFill>
                <a:latin typeface="Verdana" pitchFamily="34" charset="0"/>
                <a:cs typeface="Arial" pitchFamily="34" charset="0"/>
              </a:rPr>
              <a:t> </a:t>
            </a:r>
            <a:r>
              <a:rPr lang="it-IT" sz="900" dirty="0">
                <a:solidFill>
                  <a:srgbClr val="70579D"/>
                </a:solidFill>
                <a:latin typeface="Verdana" pitchFamily="34" charset="0"/>
                <a:cs typeface="Arial" pitchFamily="34" charset="0"/>
              </a:rPr>
              <a:t>          </a:t>
            </a:r>
            <a:endParaRPr lang="it-IT" sz="900" dirty="0">
              <a:solidFill>
                <a:srgbClr val="333333"/>
              </a:solidFill>
              <a:latin typeface="Verdana" pitchFamily="34" charset="0"/>
              <a:cs typeface="Arial" pitchFamily="34" charset="0"/>
            </a:endParaRPr>
          </a:p>
        </p:txBody>
      </p:sp>
    </p:spTree>
    <p:extLst>
      <p:ext uri="{BB962C8B-B14F-4D97-AF65-F5344CB8AC3E}">
        <p14:creationId xmlns:p14="http://schemas.microsoft.com/office/powerpoint/2010/main" val="252283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38" y="-387424"/>
            <a:ext cx="9151538" cy="6120680"/>
          </a:xfrm>
        </p:spPr>
        <p:txBody>
          <a:bodyPr/>
          <a:lstStyle/>
          <a:p>
            <a:pPr algn="ctr"/>
            <a:r>
              <a:rPr lang="it-IT" sz="3600" b="1" dirty="0" err="1" smtClean="0">
                <a:solidFill>
                  <a:schemeClr val="tx2"/>
                </a:solidFill>
              </a:rPr>
              <a:t>siddahrta</a:t>
            </a:r>
            <a:r>
              <a:rPr lang="it-IT" sz="3600" b="1" dirty="0" smtClean="0">
                <a:solidFill>
                  <a:schemeClr val="tx2"/>
                </a:solidFill>
              </a:rPr>
              <a:t> </a:t>
            </a:r>
            <a:r>
              <a:rPr lang="it-IT" sz="3600" b="1" dirty="0" err="1" smtClean="0">
                <a:solidFill>
                  <a:schemeClr val="tx2"/>
                </a:solidFill>
              </a:rPr>
              <a:t>gautama</a:t>
            </a:r>
            <a:r>
              <a:rPr lang="it-IT" sz="3600" b="1" dirty="0" smtClean="0">
                <a:solidFill>
                  <a:schemeClr val="tx2"/>
                </a:solidFill>
              </a:rPr>
              <a:t> </a:t>
            </a:r>
            <a:r>
              <a:rPr lang="it-IT" sz="3600" dirty="0" smtClean="0">
                <a:solidFill>
                  <a:schemeClr val="tx2"/>
                </a:solidFill>
              </a:rPr>
              <a:t>(</a:t>
            </a:r>
            <a:r>
              <a:rPr lang="it-IT" sz="3600" dirty="0">
                <a:solidFill>
                  <a:schemeClr val="tx2"/>
                </a:solidFill>
              </a:rPr>
              <a:t>563-483 </a:t>
            </a:r>
            <a:r>
              <a:rPr lang="it-IT" sz="3600" cap="none" dirty="0" err="1" smtClean="0">
                <a:solidFill>
                  <a:schemeClr val="tx2"/>
                </a:solidFill>
              </a:rPr>
              <a:t>a.</a:t>
            </a:r>
            <a:r>
              <a:rPr lang="it-IT" sz="3600" dirty="0" err="1" smtClean="0">
                <a:solidFill>
                  <a:schemeClr val="tx2"/>
                </a:solidFill>
              </a:rPr>
              <a:t>c</a:t>
            </a:r>
            <a:r>
              <a:rPr lang="it-IT" sz="3600" dirty="0" err="1">
                <a:solidFill>
                  <a:schemeClr val="tx2"/>
                </a:solidFill>
              </a:rPr>
              <a:t>.</a:t>
            </a:r>
            <a:r>
              <a:rPr lang="it-IT" sz="3600" dirty="0">
                <a:solidFill>
                  <a:schemeClr val="tx2"/>
                </a:solidFill>
              </a:rPr>
              <a:t>) </a:t>
            </a:r>
            <a:r>
              <a:rPr lang="it-IT" sz="3600" b="1" dirty="0" smtClean="0">
                <a:solidFill>
                  <a:schemeClr val="tx2"/>
                </a:solidFill>
              </a:rPr>
              <a:t/>
            </a:r>
            <a:br>
              <a:rPr lang="it-IT" sz="3600" b="1" dirty="0" smtClean="0">
                <a:solidFill>
                  <a:schemeClr val="tx2"/>
                </a:solidFill>
              </a:rPr>
            </a:br>
            <a:r>
              <a:rPr lang="it-IT" sz="3600" b="1" dirty="0" smtClean="0">
                <a:solidFill>
                  <a:schemeClr val="tx2"/>
                </a:solidFill>
              </a:rPr>
              <a:t/>
            </a:r>
            <a:br>
              <a:rPr lang="it-IT" sz="3600" b="1" dirty="0" smtClean="0">
                <a:solidFill>
                  <a:schemeClr val="tx2"/>
                </a:solidFill>
              </a:rPr>
            </a:br>
            <a:r>
              <a:rPr lang="it-IT" sz="2800" b="1" dirty="0" smtClean="0">
                <a:solidFill>
                  <a:schemeClr val="tx2">
                    <a:lumMod val="75000"/>
                  </a:schemeClr>
                </a:solidFill>
              </a:rPr>
              <a:t>§</a:t>
            </a:r>
            <a:r>
              <a:rPr lang="it-IT" sz="2800" dirty="0" smtClean="0"/>
              <a:t> figlio di un capo aristocratico, </a:t>
            </a:r>
            <a:r>
              <a:rPr lang="it-IT" sz="2800" i="1" dirty="0" err="1" smtClean="0"/>
              <a:t>primus</a:t>
            </a:r>
            <a:r>
              <a:rPr lang="it-IT" sz="2800" i="1" dirty="0" smtClean="0"/>
              <a:t> inter </a:t>
            </a:r>
            <a:r>
              <a:rPr lang="it-IT" sz="2800" i="1" dirty="0" err="1" smtClean="0"/>
              <a:t>pares</a:t>
            </a:r>
            <a:r>
              <a:rPr lang="it-IT" sz="2800" i="1" dirty="0" smtClean="0"/>
              <a:t> </a:t>
            </a:r>
            <a:r>
              <a:rPr lang="it-IT" sz="2800" dirty="0" smtClean="0"/>
              <a:t>di un clan ario della casta guerriera. </a:t>
            </a:r>
            <a:br>
              <a:rPr lang="it-IT" sz="2800" dirty="0" smtClean="0"/>
            </a:br>
            <a:r>
              <a:rPr lang="it-IT" sz="2800" dirty="0" smtClean="0"/>
              <a:t/>
            </a:r>
            <a:br>
              <a:rPr lang="it-IT" sz="2800" dirty="0" smtClean="0"/>
            </a:br>
            <a:r>
              <a:rPr lang="it-IT" sz="2800" b="1" dirty="0" smtClean="0">
                <a:solidFill>
                  <a:schemeClr val="tx2">
                    <a:lumMod val="75000"/>
                  </a:schemeClr>
                </a:solidFill>
              </a:rPr>
              <a:t>§</a:t>
            </a:r>
            <a:r>
              <a:rPr lang="it-IT" sz="2800" dirty="0" smtClean="0"/>
              <a:t> </a:t>
            </a:r>
            <a:r>
              <a:rPr lang="it-IT" sz="2800" dirty="0"/>
              <a:t>fuori dalla reggia: incontro con </a:t>
            </a:r>
            <a:r>
              <a:rPr lang="it-IT" sz="2800" dirty="0" smtClean="0"/>
              <a:t/>
            </a:r>
            <a:br>
              <a:rPr lang="it-IT" sz="2800" dirty="0" smtClean="0"/>
            </a:br>
            <a:r>
              <a:rPr lang="it-IT" sz="2800" b="1" dirty="0" smtClean="0">
                <a:solidFill>
                  <a:schemeClr val="tx2">
                    <a:lumMod val="75000"/>
                  </a:schemeClr>
                </a:solidFill>
              </a:rPr>
              <a:t>il </a:t>
            </a:r>
            <a:r>
              <a:rPr lang="it-IT" sz="2800" b="1" dirty="0">
                <a:solidFill>
                  <a:schemeClr val="tx2">
                    <a:lumMod val="75000"/>
                  </a:schemeClr>
                </a:solidFill>
              </a:rPr>
              <a:t>dolore e la sofferenza</a:t>
            </a:r>
            <a:r>
              <a:rPr lang="it-IT" sz="2800" b="1" dirty="0" smtClean="0">
                <a:solidFill>
                  <a:schemeClr val="tx2">
                    <a:lumMod val="75000"/>
                  </a:schemeClr>
                </a:solidFill>
              </a:rPr>
              <a:t>.</a:t>
            </a:r>
            <a:br>
              <a:rPr lang="it-IT" sz="2800" b="1" dirty="0" smtClean="0">
                <a:solidFill>
                  <a:schemeClr val="tx2">
                    <a:lumMod val="75000"/>
                  </a:schemeClr>
                </a:solidFill>
              </a:rPr>
            </a:br>
            <a:r>
              <a:rPr lang="it-IT" sz="2800" b="1" dirty="0">
                <a:solidFill>
                  <a:schemeClr val="tx2">
                    <a:lumMod val="75000"/>
                  </a:schemeClr>
                </a:solidFill>
              </a:rPr>
              <a:t/>
            </a:r>
            <a:br>
              <a:rPr lang="it-IT" sz="2800" b="1" dirty="0">
                <a:solidFill>
                  <a:schemeClr val="tx2">
                    <a:lumMod val="75000"/>
                  </a:schemeClr>
                </a:solidFill>
              </a:rPr>
            </a:br>
            <a:r>
              <a:rPr lang="it-IT" sz="2800" b="1" dirty="0" smtClean="0">
                <a:solidFill>
                  <a:srgbClr val="92D050"/>
                </a:solidFill>
              </a:rPr>
              <a:t>§  né dio, né figlio di dio, né suo profeta</a:t>
            </a:r>
            <a:r>
              <a:rPr lang="it-IT" sz="2800" dirty="0" smtClean="0">
                <a:solidFill>
                  <a:srgbClr val="92D050"/>
                </a:solidFill>
              </a:rPr>
              <a:t/>
            </a:r>
            <a:br>
              <a:rPr lang="it-IT" sz="2800" dirty="0" smtClean="0">
                <a:solidFill>
                  <a:srgbClr val="92D050"/>
                </a:solidFill>
              </a:rPr>
            </a:br>
            <a:r>
              <a:rPr lang="it-IT" sz="2800" b="1" dirty="0" smtClean="0">
                <a:solidFill>
                  <a:schemeClr val="tx2">
                    <a:lumMod val="75000"/>
                  </a:schemeClr>
                </a:solidFill>
              </a:rPr>
              <a:t/>
            </a:r>
            <a:br>
              <a:rPr lang="it-IT" sz="2800" b="1" dirty="0" smtClean="0">
                <a:solidFill>
                  <a:schemeClr val="tx2">
                    <a:lumMod val="75000"/>
                  </a:schemeClr>
                </a:solidFill>
              </a:rPr>
            </a:br>
            <a:r>
              <a:rPr lang="it-IT" sz="2800" b="1" dirty="0" smtClean="0">
                <a:solidFill>
                  <a:schemeClr val="tx2">
                    <a:lumMod val="75000"/>
                  </a:schemeClr>
                </a:solidFill>
              </a:rPr>
              <a:t>§ </a:t>
            </a:r>
            <a:r>
              <a:rPr lang="it-IT" sz="2800" b="1" dirty="0" smtClean="0">
                <a:solidFill>
                  <a:srgbClr val="00B0F0"/>
                </a:solidFill>
              </a:rPr>
              <a:t>l’illuminazione (</a:t>
            </a:r>
            <a:r>
              <a:rPr lang="it-IT" sz="2800" b="1" dirty="0">
                <a:solidFill>
                  <a:srgbClr val="00B0F0"/>
                </a:solidFill>
              </a:rPr>
              <a:t>531 </a:t>
            </a:r>
            <a:r>
              <a:rPr lang="it-IT" sz="2800" b="1" cap="none" dirty="0" err="1">
                <a:solidFill>
                  <a:srgbClr val="00B0F0"/>
                </a:solidFill>
              </a:rPr>
              <a:t>a</a:t>
            </a:r>
            <a:r>
              <a:rPr lang="it-IT" sz="2800" b="1" dirty="0" err="1">
                <a:solidFill>
                  <a:srgbClr val="00B0F0"/>
                </a:solidFill>
              </a:rPr>
              <a:t>.c.</a:t>
            </a:r>
            <a:r>
              <a:rPr lang="it-IT" sz="2800" b="1" dirty="0">
                <a:solidFill>
                  <a:srgbClr val="00B0F0"/>
                </a:solidFill>
              </a:rPr>
              <a:t>) </a:t>
            </a:r>
            <a:r>
              <a:rPr lang="it-IT" sz="2800" b="1" dirty="0" smtClean="0">
                <a:solidFill>
                  <a:srgbClr val="00B0F0"/>
                </a:solidFill>
              </a:rPr>
              <a:t>e la scelta della </a:t>
            </a:r>
            <a:br>
              <a:rPr lang="it-IT" sz="2800" b="1" dirty="0" smtClean="0">
                <a:solidFill>
                  <a:srgbClr val="00B0F0"/>
                </a:solidFill>
              </a:rPr>
            </a:br>
            <a:r>
              <a:rPr lang="it-IT" sz="2800" b="1" dirty="0" smtClean="0">
                <a:solidFill>
                  <a:srgbClr val="00B0F0"/>
                </a:solidFill>
              </a:rPr>
              <a:t>via di mezzo</a:t>
            </a:r>
            <a:endParaRPr lang="it-IT" sz="2800" dirty="0">
              <a:solidFill>
                <a:srgbClr val="00B0F0"/>
              </a:solidFill>
            </a:endParaRPr>
          </a:p>
        </p:txBody>
      </p:sp>
    </p:spTree>
    <p:extLst>
      <p:ext uri="{BB962C8B-B14F-4D97-AF65-F5344CB8AC3E}">
        <p14:creationId xmlns:p14="http://schemas.microsoft.com/office/powerpoint/2010/main" val="6998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7" y="0"/>
            <a:ext cx="9144000" cy="5688632"/>
          </a:xfrm>
        </p:spPr>
        <p:txBody>
          <a:bodyPr/>
          <a:lstStyle/>
          <a:p>
            <a:pPr algn="ctr"/>
            <a:r>
              <a:rPr lang="it-IT" sz="4400" b="1" dirty="0" err="1" smtClean="0">
                <a:solidFill>
                  <a:schemeClr val="tx2">
                    <a:lumMod val="75000"/>
                  </a:schemeClr>
                </a:solidFill>
              </a:rPr>
              <a:t>Dukka</a:t>
            </a:r>
            <a:r>
              <a:rPr lang="it-IT" dirty="0" smtClean="0"/>
              <a:t> </a:t>
            </a:r>
            <a:br>
              <a:rPr lang="it-IT" dirty="0" smtClean="0"/>
            </a:br>
            <a:r>
              <a:rPr lang="it-IT" dirty="0" smtClean="0"/>
              <a:t/>
            </a:r>
            <a:br>
              <a:rPr lang="it-IT" dirty="0" smtClean="0"/>
            </a:br>
            <a:r>
              <a:rPr lang="it-IT" b="1" dirty="0" smtClean="0">
                <a:solidFill>
                  <a:srgbClr val="C00000"/>
                </a:solidFill>
              </a:rPr>
              <a:t>§</a:t>
            </a:r>
            <a:r>
              <a:rPr lang="it-IT" dirty="0" smtClean="0"/>
              <a:t> all’inizio è il dolore (</a:t>
            </a:r>
            <a:r>
              <a:rPr lang="it-IT" sz="3200" i="1" dirty="0" err="1" smtClean="0">
                <a:solidFill>
                  <a:schemeClr val="tx1">
                    <a:lumMod val="85000"/>
                  </a:schemeClr>
                </a:solidFill>
              </a:rPr>
              <a:t>Dukka</a:t>
            </a:r>
            <a:r>
              <a:rPr lang="it-IT" sz="3200" dirty="0" smtClean="0">
                <a:solidFill>
                  <a:schemeClr val="tx1">
                    <a:lumMod val="85000"/>
                  </a:schemeClr>
                </a:solidFill>
              </a:rPr>
              <a:t>)</a:t>
            </a:r>
            <a:r>
              <a:rPr lang="it-IT" dirty="0" smtClean="0">
                <a:solidFill>
                  <a:schemeClr val="tx1">
                    <a:lumMod val="85000"/>
                  </a:schemeClr>
                </a:solidFill>
              </a:rPr>
              <a:t> </a:t>
            </a:r>
            <a:r>
              <a:rPr lang="it-IT" dirty="0" smtClean="0"/>
              <a:t/>
            </a:r>
            <a:br>
              <a:rPr lang="it-IT" dirty="0" smtClean="0"/>
            </a:br>
            <a:r>
              <a:rPr lang="it-IT" dirty="0" smtClean="0"/>
              <a:t/>
            </a:r>
            <a:br>
              <a:rPr lang="it-IT" dirty="0" smtClean="0"/>
            </a:br>
            <a:r>
              <a:rPr lang="it-IT" dirty="0" smtClean="0"/>
              <a:t/>
            </a:r>
            <a:br>
              <a:rPr lang="it-IT" dirty="0" smtClean="0"/>
            </a:br>
            <a:endParaRPr lang="it-IT" sz="2000" dirty="0"/>
          </a:p>
        </p:txBody>
      </p:sp>
    </p:spTree>
    <p:extLst>
      <p:ext uri="{BB962C8B-B14F-4D97-AF65-F5344CB8AC3E}">
        <p14:creationId xmlns:p14="http://schemas.microsoft.com/office/powerpoint/2010/main" val="290210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rizzonte">
  <a:themeElements>
    <a:clrScheme name="Oriz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riz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riz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410</TotalTime>
  <Words>66</Words>
  <Application>Microsoft Office PowerPoint</Application>
  <PresentationFormat>Presentazione su schermo (4:3)</PresentationFormat>
  <Paragraphs>19</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Orizzonte</vt:lpstr>
      <vt:lpstr>BUDDHISMO 7 quarta comunità religiosa nel mondo. il 6 % del totale dei credenti. </vt:lpstr>
      <vt:lpstr>Oriente e occidente Storicamente i primi contatti: secolo  iv con l’invasione dell’india da parte di alessandro magno. neGli editti del re ashoka  (Iii secolo a.c.) si parla di iniziative volte alla diffusione del buddhismo in egitto, siria, macedonia.  Risalgono al xiii secolo i primi contatti fra monaci cristiani e buddhismo tibetano.   un primo confronto tra mistica cristiana e buddhista, giudicata però non apportatrice di salvezza: il gesuita tedesco van der Sandt (1578-1656) </vt:lpstr>
      <vt:lpstr>DIFFUSIONE DEL BUDDHISMO  NEGLI USA  La prima grande diffusione fu negli usa, a metà dell’’800, sull’onda dell’immigrazione cinese e giapponese.   Nel XX secolo si allarga. interesse verso il buddhismo zen e tibetano (arrivo di monaci causa invasione del tibet nel1954).  confronto con la tradizione occidentale.</vt:lpstr>
      <vt:lpstr>In europa   dopo le prime traduzioni nel ‘700  dei testi buddhisti, solo nel 1814 la prima cattedra di sanscrito (parigi) e nel 1844 prima monografia sul buddhismo su testi originali.    solo nel secondo decennio dell'Ottocento venne coniato il termine "Buddhismo" ( Michel-Jean-François Ozeray, Recherches sur Buddou ou Bouddou, instituteur religieux de l'Asie orientale, 1817).</vt:lpstr>
      <vt:lpstr>In italia   l’interesse non è recentissimo, ma sempre limitato a pochi studiosi.   Solo dalla seconda metà del novecento incremento degli studi   nascita di vari centri (firenze, roma, lodi) anche in chiave interreligiosa.</vt:lpstr>
      <vt:lpstr>L’interesse per il Buddhismo Schopenhauer, constant (1767-1830), uno dei primi studiosi europei del Buddhismo e blavatsky (società teosofica,1875)</vt:lpstr>
      <vt:lpstr>Cinema e letteratura    Samsara (2001), Primavera, estate, autunno, inverno... e ancora primavera (2003), La forza del campione (2006), Kundun (1997), Siddhartha (1972), Piccolo Buddha (1993) di Bernardo Bertolucci  </vt:lpstr>
      <vt:lpstr>siddahrta gautama (563-483 a.c.)   § figlio di un capo aristocratico, primus inter pares di un clan ario della casta guerriera.   § fuori dalla reggia: incontro con  il dolore e la sofferenza.  §  né dio, né figlio di dio, né suo profeta  § l’illuminazione (531 a.c.) e la scelta della  via di mezzo</vt:lpstr>
      <vt:lpstr>Dukka   § all’inizio è il dolore (Dukka)    </vt:lpstr>
      <vt:lpstr>san paolo, Lettera ai Romani, cap. 8:   19La creazione stessa attende con impazienza la rivelazione dei figli di Dio;  20essa infatti è stata sottomessa alla caducità - non per suo volere, ma per volere di colui che l'ha sottomessa - e nutre la speranza  21di essere lei pure liberata dalla schiavitù della corruzione, per entrare nella libertà della gloria dei figli di Dio.  22Sappiamo bene infatti che tutta la creazione geme e soffre fino ad oggi nelle doglie del parto; 23essa non è la sola, ma anche noi, che possediamo le primizie dello Spirito, gemiamo interiormente aspettando l'adozione a figli, la redenzione del nostro corpo. </vt:lpstr>
      <vt:lpstr>§ origine del dolore: sete, attaccamento,  io sostanziale.   § estinguere (nirodha) la sete (tanha).    § il sentiero di mezzo, (Majjhima Patipada), l’ottuplice sentiero </vt:lpstr>
      <vt:lpstr>  anatta  la realtà  è senza sé, priva di sostanza   anicca la realtà  è impermanente  paticca samuppada la realtà  è fatta di agenti condizionanti e  condizionati  </vt:lpstr>
      <vt:lpstr>  l’uomo  non è unità, unico e irripetibile,   ma aggregato di funzioni (kandha):  una rete in cui il movimento di un filo si ripercuote sull’intero.   </vt:lpstr>
      <vt:lpstr> Interdipendenza  non solo interna (gli kandha sono in comunione fra loro);   anche ogni fenomeno esterno a me, è in comunione con me (rete).  oGni ente è se stesso e altro da sé, è uno e molti.  </vt:lpstr>
      <vt:lpstr>Coltivare l’attenzione meditare impermanenza (anicca) e condizionamento (samkhara) di ogni ente,   partendo dal respiro, dalle sensazioni, dagli stati mentali (condizioni e oggetti dell’attività mentale) per concentrarsi alla fine sulle quattro concentrazioni sovrasensibili.  risultato  vincere L’ignoranza (avijja) che crea illusioni e simulacri (poter sapere tutto, dominio). . </vt:lpstr>
      <vt:lpstr>     Otto sentieri retta visione, retta intenzione, retta parola, retta azione, retto comportamento,  retto sforzo mentale, retta presenza mentale, retta concentrazione</vt:lpstr>
      <vt:lpstr>Quattro virtù maitri benevolenza senza alcuna discriminazione, né distinzione amico/nemico. karuna partecipazione al dolore altrui. mudita gioia altruistica. upekka equanimità, imparzialità, non discriminazione alcuna.</vt:lpstr>
      <vt:lpstr>Perché fare il bene?  1- Conviene Per sé e per la buona convivenza civile (primo livello).  2- conviene perché il bene di sé ricade sugli altri e viceversa (secondo livello)  3- perché l’estinzione di ogni individualità mette fine anche ad ogni intenzionalità, essendo scopo principale l’estinzione in questo vita del dolore (terzo livello)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BUDDHISMO 7</dc:title>
  <dc:creator>user</dc:creator>
  <cp:lastModifiedBy>Beatrice</cp:lastModifiedBy>
  <cp:revision>39</cp:revision>
  <dcterms:created xsi:type="dcterms:W3CDTF">2016-11-10T22:03:09Z</dcterms:created>
  <dcterms:modified xsi:type="dcterms:W3CDTF">2016-11-28T13:33:34Z</dcterms:modified>
</cp:coreProperties>
</file>