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79" r:id="rId8"/>
    <p:sldId id="280" r:id="rId9"/>
    <p:sldId id="268" r:id="rId10"/>
    <p:sldId id="267" r:id="rId11"/>
    <p:sldId id="269" r:id="rId12"/>
    <p:sldId id="270" r:id="rId13"/>
    <p:sldId id="271" r:id="rId14"/>
    <p:sldId id="274" r:id="rId15"/>
    <p:sldId id="276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brah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84368" cy="600390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it-IT" b="1" dirty="0" smtClean="0"/>
              <a:t>INDUISMO</a:t>
            </a:r>
            <a:br>
              <a:rPr lang="it-IT" b="1" dirty="0" smtClean="0"/>
            </a:br>
            <a:r>
              <a:rPr lang="it-IT" sz="13800" dirty="0" smtClean="0"/>
              <a:t>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566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the-dharma-chakra-thumb5586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90" y="4869160"/>
            <a:ext cx="205450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548" y="231639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it-IT" sz="4000" b="1" dirty="0" err="1" smtClean="0">
                <a:solidFill>
                  <a:schemeClr val="tx2">
                    <a:lumMod val="10000"/>
                  </a:schemeClr>
                </a:solidFill>
              </a:rPr>
              <a:t>Upanishad</a:t>
            </a:r>
            <a:r>
              <a:rPr lang="it-IT" sz="66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sz="6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dirty="0" smtClean="0">
                <a:solidFill>
                  <a:srgbClr val="FF7C80"/>
                </a:solidFill>
              </a:rPr>
              <a:t/>
            </a:r>
            <a:br>
              <a:rPr lang="it-IT" dirty="0" smtClean="0">
                <a:solidFill>
                  <a:srgbClr val="FF7C80"/>
                </a:solidFill>
              </a:rPr>
            </a:br>
            <a:r>
              <a:rPr lang="it-IT" sz="6600" dirty="0" smtClean="0">
                <a:solidFill>
                  <a:schemeClr val="accent6">
                    <a:lumMod val="50000"/>
                  </a:schemeClr>
                </a:solidFill>
              </a:rPr>
              <a:t>KARMA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OGNI </a:t>
            </a:r>
            <a:r>
              <a:rPr lang="it-IT" dirty="0"/>
              <a:t>AZIONE PORTA CON </a:t>
            </a:r>
            <a:r>
              <a:rPr lang="it-IT" dirty="0" smtClean="0"/>
              <a:t>SÉ </a:t>
            </a:r>
            <a:r>
              <a:rPr lang="it-IT" dirty="0"/>
              <a:t>UN FRUTTO (</a:t>
            </a:r>
            <a:r>
              <a:rPr lang="it-IT" dirty="0" smtClean="0"/>
              <a:t>EFFETTO =peccato)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6700" dirty="0" smtClean="0">
                <a:solidFill>
                  <a:schemeClr val="accent6">
                    <a:lumMod val="50000"/>
                  </a:schemeClr>
                </a:solidFill>
              </a:rPr>
              <a:t>SAMSARA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(ciclo nascita e rinascita, </a:t>
            </a:r>
            <a:br>
              <a:rPr lang="it-IT" dirty="0" smtClean="0"/>
            </a:br>
            <a:r>
              <a:rPr lang="it-IT" dirty="0" smtClean="0"/>
              <a:t>caste)</a:t>
            </a:r>
            <a:r>
              <a:rPr lang="it-IT" dirty="0" smtClean="0">
                <a:solidFill>
                  <a:srgbClr val="FF7C80"/>
                </a:solidFill>
              </a:rPr>
              <a:t/>
            </a:r>
            <a:br>
              <a:rPr lang="it-IT" dirty="0" smtClean="0">
                <a:solidFill>
                  <a:srgbClr val="FF7C80"/>
                </a:solidFill>
              </a:rPr>
            </a:b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4286316" y="3387749"/>
            <a:ext cx="576064" cy="64807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 flipH="1">
            <a:off x="5364088" y="2739677"/>
            <a:ext cx="432048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user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92" y="5400426"/>
            <a:ext cx="2567608" cy="14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mahabar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5064"/>
            <a:ext cx="1407988" cy="2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g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031" y="4653136"/>
            <a:ext cx="1402559" cy="21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0256"/>
          </a:xfrm>
        </p:spPr>
        <p:txBody>
          <a:bodyPr>
            <a:normAutofit fontScale="90000"/>
          </a:bodyPr>
          <a:lstStyle/>
          <a:p>
            <a:r>
              <a:rPr lang="it-IT" sz="3600" b="1" dirty="0" err="1" smtClean="0">
                <a:solidFill>
                  <a:schemeClr val="tx2">
                    <a:lumMod val="10000"/>
                  </a:schemeClr>
                </a:solidFill>
              </a:rPr>
              <a:t>Upanishad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sz="6000" b="1" dirty="0" smtClean="0">
                <a:solidFill>
                  <a:schemeClr val="accent6">
                    <a:lumMod val="50000"/>
                  </a:schemeClr>
                </a:solidFill>
              </a:rPr>
              <a:t>DHARMA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COMPIERE IL PROPRIO </a:t>
            </a:r>
            <a:r>
              <a:rPr lang="it-IT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DOVERE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 REALIZZARE LA </a:t>
            </a:r>
            <a:r>
              <a:rPr lang="it-IT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PROPRIA LEGGE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IL PROPRIO </a:t>
            </a:r>
            <a:r>
              <a:rPr lang="it-IT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DESTINO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 (KARMA BUONO, AGIRE SENZA ATTACCAMENTO)</a:t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sz="2800" b="1" dirty="0" smtClean="0"/>
              <a:t>(vedi ARJUNA nella </a:t>
            </a:r>
            <a:r>
              <a:rPr lang="it-IT" sz="2800" b="1" i="1" dirty="0" smtClean="0"/>
              <a:t>BHAGAVAD-GITA</a:t>
            </a:r>
            <a:r>
              <a:rPr lang="it-IT" sz="2400" dirty="0"/>
              <a:t>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(III </a:t>
            </a:r>
            <a:r>
              <a:rPr lang="it-IT" sz="2400" dirty="0"/>
              <a:t>secolo a.C.- I secolo d.C.</a:t>
            </a:r>
            <a:r>
              <a:rPr lang="it-IT" sz="2800" b="1" dirty="0" smtClean="0"/>
              <a:t>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952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it-IT" sz="3600" b="1" dirty="0" err="1">
                <a:solidFill>
                  <a:schemeClr val="tx2">
                    <a:lumMod val="10000"/>
                  </a:schemeClr>
                </a:solidFill>
              </a:rPr>
              <a:t>Upanishad</a:t>
            </a:r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 REALIZZA </a:t>
            </a:r>
            <a:b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PASSANDO ATTRAVERSO...</a:t>
            </a:r>
            <a:b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b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VITA FAMILIARE, </a:t>
            </a:r>
            <a:b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PASSIONE (</a:t>
            </a:r>
            <a:r>
              <a:rPr lang="it-IT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KAMA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), </a:t>
            </a:r>
            <a:b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REALIZZAZIONE ETICA DI SE STESSI,</a:t>
            </a:r>
            <a:b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LIBERAZIONE DAI LEGAMI DELLA VITA</a:t>
            </a:r>
            <a:endParaRPr lang="it-IT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265823" y="3140966"/>
            <a:ext cx="432048" cy="57606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2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6597352"/>
          </a:xfrm>
        </p:spPr>
        <p:txBody>
          <a:bodyPr>
            <a:normAutofit fontScale="90000"/>
          </a:bodyPr>
          <a:lstStyle/>
          <a:p>
            <a:r>
              <a:rPr lang="it-IT" sz="3100" b="1" dirty="0" err="1">
                <a:solidFill>
                  <a:schemeClr val="tx2">
                    <a:lumMod val="10000"/>
                  </a:schemeClr>
                </a:solidFill>
              </a:rPr>
              <a:t>Upanishad</a:t>
            </a:r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LA SALVEZZA (</a:t>
            </a:r>
            <a:r>
              <a:rPr lang="it-IT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MOKSHA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):</a:t>
            </a:r>
            <a: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it-IT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CONOSCERE </a:t>
            </a:r>
            <a:r>
              <a:rPr lang="it-IT" sz="31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it-IT" sz="31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ijñāṇa-marga</a:t>
            </a:r>
            <a:r>
              <a:rPr lang="it-IT" sz="31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via della conoscenza)</a:t>
            </a: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it-IT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sz="5300" b="1" dirty="0" smtClean="0">
                <a:solidFill>
                  <a:schemeClr val="accent6">
                    <a:lumMod val="50000"/>
                  </a:schemeClr>
                </a:solidFill>
              </a:rPr>
              <a:t>ATMAN-BRAHMAN</a:t>
            </a:r>
            <a:br>
              <a:rPr lang="it-IT" sz="5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UNITÀ </a:t>
            </a:r>
            <a:r>
              <a:rPr lang="it-IT" sz="3600" dirty="0"/>
              <a:t>SUPREMA </a:t>
            </a:r>
            <a:r>
              <a:rPr lang="it-IT" sz="3600" dirty="0" smtClean="0"/>
              <a:t>MICROCOSMO E MACROCOSMO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100" dirty="0" smtClean="0"/>
              <a:t>IL BRAHMAN È TOTALMENTE </a:t>
            </a:r>
            <a:r>
              <a:rPr lang="it-IT" sz="3100" dirty="0"/>
              <a:t>ALTRO (</a:t>
            </a:r>
            <a:r>
              <a:rPr lang="it-IT" sz="3100" i="1" dirty="0" err="1"/>
              <a:t>Anyad-eva</a:t>
            </a:r>
            <a:r>
              <a:rPr lang="it-IT" sz="3100" dirty="0"/>
              <a:t>) 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NON </a:t>
            </a:r>
            <a:r>
              <a:rPr lang="it-IT" sz="3100" dirty="0"/>
              <a:t>PUÒ ESSERE ADORATO. </a:t>
            </a:r>
            <a:br>
              <a:rPr lang="it-IT" sz="3100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6552728"/>
          </a:xfrm>
        </p:spPr>
        <p:txBody>
          <a:bodyPr>
            <a:normAutofit fontScale="90000"/>
          </a:bodyPr>
          <a:lstStyle/>
          <a:p>
            <a:r>
              <a:rPr lang="it-IT" sz="2200" b="1" i="1" dirty="0" smtClean="0">
                <a:solidFill>
                  <a:schemeClr val="tx2">
                    <a:lumMod val="10000"/>
                  </a:schemeClr>
                </a:solidFill>
              </a:rPr>
              <a:t>Nella BHAGAVAD-GITA</a:t>
            </a:r>
            <a:br>
              <a:rPr lang="it-IT" sz="22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sz="32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sz="32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LIBERAZIONE DALLA MATERIA</a:t>
            </a:r>
            <a:br>
              <a:rPr lang="it-IT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VERSO UNO STATO INEFFABILE, METAEMPIRICO</a:t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attraverso </a:t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YOGA </a:t>
            </a:r>
            <a:r>
              <a:rPr lang="it-IT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(esercizio del respiro: </a:t>
            </a:r>
            <a:r>
              <a:rPr lang="it-IT" sz="4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pranayama</a:t>
            </a:r>
            <a:r>
              <a:rPr lang="it-IT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 </a:t>
            </a:r>
            <a:br>
              <a:rPr lang="it-IT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e </a:t>
            </a:r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AMORE E DEVOZIONE A DIO </a:t>
            </a:r>
            <a:r>
              <a:rPr lang="it-IT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it-IT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bhakti-marga</a:t>
            </a:r>
            <a:r>
              <a:rPr lang="it-IT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 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4550371" y="2924944"/>
            <a:ext cx="432048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2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it-IT" dirty="0"/>
              <a:t>Tre grandi scuole:</a:t>
            </a:r>
            <a:br>
              <a:rPr lang="it-IT" dirty="0"/>
            </a:br>
            <a:r>
              <a:rPr lang="it-IT" dirty="0">
                <a:solidFill>
                  <a:srgbClr val="FFC000"/>
                </a:solidFill>
              </a:rPr>
              <a:t>VISNAISMO</a:t>
            </a: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SIVAISMO</a:t>
            </a:r>
            <a:r>
              <a:rPr lang="it-IT" dirty="0"/>
              <a:t> </a:t>
            </a:r>
            <a:r>
              <a:rPr lang="it-IT" dirty="0" smtClean="0"/>
              <a:t>e </a:t>
            </a:r>
            <a:r>
              <a:rPr lang="it-IT" dirty="0">
                <a:solidFill>
                  <a:srgbClr val="FF7C80"/>
                </a:solidFill>
              </a:rPr>
              <a:t>SAKTISMO</a:t>
            </a:r>
          </a:p>
        </p:txBody>
      </p:sp>
    </p:spTree>
    <p:extLst>
      <p:ext uri="{BB962C8B-B14F-4D97-AF65-F5344CB8AC3E}">
        <p14:creationId xmlns:p14="http://schemas.microsoft.com/office/powerpoint/2010/main" val="37395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FFC000"/>
                </a:solidFill>
              </a:rPr>
              <a:t>VISNAISMO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testi </a:t>
            </a:r>
            <a:r>
              <a:rPr lang="it-IT" dirty="0" smtClean="0"/>
              <a:t>sacri: i Veda,</a:t>
            </a:r>
            <a:br>
              <a:rPr lang="it-IT" dirty="0" smtClean="0"/>
            </a:br>
            <a:r>
              <a:rPr lang="it-IT" dirty="0" err="1" smtClean="0"/>
              <a:t>bhakti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monismo </a:t>
            </a:r>
            <a:r>
              <a:rPr lang="it-IT" dirty="0" err="1" smtClean="0"/>
              <a:t>Upanishad</a:t>
            </a:r>
            <a:r>
              <a:rPr lang="it-IT" dirty="0" smtClean="0"/>
              <a:t> </a:t>
            </a:r>
            <a:r>
              <a:rPr lang="it-IT" dirty="0" err="1" smtClean="0"/>
              <a:t>Vedanta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4743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886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SIVAISMO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salvezza dal </a:t>
            </a:r>
            <a:r>
              <a:rPr lang="it-IT" i="1" dirty="0" err="1" smtClean="0"/>
              <a:t>samsara</a:t>
            </a:r>
            <a:r>
              <a:rPr lang="it-IT" dirty="0" smtClean="0"/>
              <a:t>: </a:t>
            </a:r>
            <a:r>
              <a:rPr lang="it-IT" dirty="0" err="1"/>
              <a:t>bhakti</a:t>
            </a:r>
            <a:r>
              <a:rPr lang="it-IT" dirty="0"/>
              <a:t> </a:t>
            </a:r>
            <a:r>
              <a:rPr lang="it-IT" dirty="0" smtClean="0"/>
              <a:t>e unione del Sé con la divinità;</a:t>
            </a:r>
            <a:br>
              <a:rPr lang="it-IT" dirty="0" smtClean="0"/>
            </a:br>
            <a:r>
              <a:rPr lang="it-IT" dirty="0" smtClean="0"/>
              <a:t>sistema yoga,</a:t>
            </a:r>
            <a:br>
              <a:rPr lang="it-IT" dirty="0" smtClean="0"/>
            </a:br>
            <a:r>
              <a:rPr lang="it-IT" dirty="0" smtClean="0"/>
              <a:t>mantra, </a:t>
            </a:r>
            <a:br>
              <a:rPr lang="it-IT" dirty="0" smtClean="0"/>
            </a:br>
            <a:r>
              <a:rPr lang="it-IT" dirty="0" smtClean="0"/>
              <a:t>meditazione,</a:t>
            </a:r>
            <a:br>
              <a:rPr lang="it-IT" dirty="0" smtClean="0"/>
            </a:br>
            <a:r>
              <a:rPr lang="it-IT" dirty="0" smtClean="0"/>
              <a:t>danza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10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it-IT" b="1" dirty="0" smtClean="0">
                <a:solidFill>
                  <a:srgbClr val="FF7C80"/>
                </a:solidFill>
              </a:rPr>
              <a:t>SAKTISMO</a:t>
            </a:r>
            <a:r>
              <a:rPr lang="it-IT" dirty="0" smtClean="0">
                <a:solidFill>
                  <a:srgbClr val="FF7C80"/>
                </a:solidFill>
              </a:rPr>
              <a:t/>
            </a:r>
            <a:br>
              <a:rPr lang="it-IT" dirty="0" smtClean="0">
                <a:solidFill>
                  <a:srgbClr val="FF7C80"/>
                </a:solidFill>
              </a:rPr>
            </a:br>
            <a:r>
              <a:rPr lang="it-IT" dirty="0" smtClean="0">
                <a:solidFill>
                  <a:srgbClr val="FF7C80"/>
                </a:solidFill>
              </a:rPr>
              <a:t>energia femminile genera e nutre la realtà cosmica </a:t>
            </a:r>
            <a:br>
              <a:rPr lang="it-IT" dirty="0" smtClean="0">
                <a:solidFill>
                  <a:srgbClr val="FF7C80"/>
                </a:solidFill>
              </a:rPr>
            </a:br>
            <a:r>
              <a:rPr lang="it-IT" dirty="0" smtClean="0">
                <a:solidFill>
                  <a:srgbClr val="FF7C80"/>
                </a:solidFill>
              </a:rPr>
              <a:t>personificata in </a:t>
            </a:r>
            <a:r>
              <a:rPr lang="it-IT" dirty="0" err="1" smtClean="0">
                <a:solidFill>
                  <a:srgbClr val="FF7C80"/>
                </a:solidFill>
              </a:rPr>
              <a:t>Kali</a:t>
            </a:r>
            <a:r>
              <a:rPr lang="it-IT" dirty="0" smtClean="0">
                <a:solidFill>
                  <a:srgbClr val="FF7C80"/>
                </a:solidFill>
              </a:rPr>
              <a:t> </a:t>
            </a:r>
            <a:r>
              <a:rPr lang="it-IT" dirty="0" err="1" smtClean="0">
                <a:solidFill>
                  <a:srgbClr val="FF7C80"/>
                </a:solidFill>
              </a:rPr>
              <a:t>Durga</a:t>
            </a:r>
            <a:r>
              <a:rPr lang="it-IT" dirty="0" smtClean="0">
                <a:solidFill>
                  <a:srgbClr val="FF7C80"/>
                </a:solidFill>
              </a:rPr>
              <a:t>,</a:t>
            </a:r>
            <a:br>
              <a:rPr lang="it-IT" dirty="0" smtClean="0">
                <a:solidFill>
                  <a:srgbClr val="FF7C80"/>
                </a:solidFill>
              </a:rPr>
            </a:br>
            <a:r>
              <a:rPr lang="it-IT" dirty="0" smtClean="0">
                <a:solidFill>
                  <a:srgbClr val="FF7C80"/>
                </a:solidFill>
              </a:rPr>
              <a:t>simile al </a:t>
            </a:r>
            <a:r>
              <a:rPr lang="it-IT" dirty="0" err="1" smtClean="0">
                <a:solidFill>
                  <a:srgbClr val="FF7C80"/>
                </a:solidFill>
              </a:rPr>
              <a:t>brahman</a:t>
            </a:r>
            <a:r>
              <a:rPr lang="it-IT" dirty="0" smtClean="0">
                <a:solidFill>
                  <a:srgbClr val="FF7C80"/>
                </a:solidFill>
              </a:rPr>
              <a:t>,</a:t>
            </a:r>
            <a:br>
              <a:rPr lang="it-IT" dirty="0" smtClean="0">
                <a:solidFill>
                  <a:srgbClr val="FF7C80"/>
                </a:solidFill>
              </a:rPr>
            </a:br>
            <a:r>
              <a:rPr lang="it-IT" dirty="0" smtClean="0">
                <a:solidFill>
                  <a:srgbClr val="FF7C80"/>
                </a:solidFill>
              </a:rPr>
              <a:t>ritualità dalle forti sfumature erotiche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RELIGIONI ABRAMITICHE </a:t>
            </a:r>
            <a:r>
              <a:rPr lang="it-IT" dirty="0">
                <a:solidFill>
                  <a:srgbClr val="FFC000"/>
                </a:solidFill>
              </a:rPr>
              <a:t/>
            </a:r>
            <a:br>
              <a:rPr lang="it-IT" dirty="0">
                <a:solidFill>
                  <a:srgbClr val="FFC000"/>
                </a:solidFill>
              </a:rPr>
            </a:br>
            <a:r>
              <a:rPr lang="it-IT" dirty="0">
                <a:solidFill>
                  <a:srgbClr val="FFC000"/>
                </a:solidFill>
              </a:rPr>
              <a:t>RELIGIONI DEL </a:t>
            </a:r>
            <a:r>
              <a:rPr lang="it-IT" dirty="0" smtClean="0">
                <a:solidFill>
                  <a:srgbClr val="FFC000"/>
                </a:solidFill>
              </a:rPr>
              <a:t>PADRE:</a:t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>
                <a:solidFill>
                  <a:srgbClr val="FFC000"/>
                </a:solidFill>
              </a:rPr>
              <a:t>LA SALVEZZA DALL’ALTO</a:t>
            </a:r>
            <a:r>
              <a:rPr lang="it-IT" dirty="0" smtClean="0">
                <a:solidFill>
                  <a:srgbClr val="FFC000"/>
                </a:solidFill>
              </a:rPr>
              <a:t/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/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>RISCHIO NOMOLATRIA,</a:t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>SUB PACTUM/COLPA/PUNIZIONE,</a:t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>ETERONOMIA E PASSIVITA’</a:t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4355976" y="2420888"/>
            <a:ext cx="576064" cy="64807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0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994" r="3953" b="52737"/>
          <a:stretch/>
        </p:blipFill>
        <p:spPr bwMode="auto">
          <a:xfrm>
            <a:off x="395537" y="4725145"/>
            <a:ext cx="84007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it-IT" sz="6600" dirty="0" smtClean="0"/>
              <a:t>L’INDUISMO</a:t>
            </a:r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4000" dirty="0" smtClean="0"/>
              <a:t>NON UN FONDATORE, </a:t>
            </a:r>
            <a:br>
              <a:rPr lang="it-IT" sz="4000" dirty="0" smtClean="0"/>
            </a:br>
            <a:r>
              <a:rPr lang="it-IT" sz="4000" dirty="0" smtClean="0"/>
              <a:t>NON UN CREDO UFFICIALE, </a:t>
            </a:r>
            <a:br>
              <a:rPr lang="it-IT" sz="4000" dirty="0" smtClean="0"/>
            </a:br>
            <a:r>
              <a:rPr lang="it-IT" sz="4000" dirty="0" smtClean="0"/>
              <a:t>NON UN’AUTORITA’ </a:t>
            </a:r>
            <a:r>
              <a:rPr lang="it-IT" sz="4000" dirty="0"/>
              <a:t>GERACHICA</a:t>
            </a:r>
            <a:br>
              <a:rPr lang="it-IT" sz="4000" dirty="0"/>
            </a:br>
            <a:r>
              <a:rPr lang="it-IT" sz="4000" dirty="0"/>
              <a:t>RIFLESSIONE </a:t>
            </a:r>
            <a:r>
              <a:rPr lang="it-IT" sz="4000" dirty="0" smtClean="0"/>
              <a:t>FILOSOFICO-RELIGIOSA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3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227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due orientamenti filosofici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sz="3600" b="1" dirty="0" smtClean="0">
                <a:solidFill>
                  <a:schemeClr val="tx1"/>
                </a:solidFill>
              </a:rPr>
              <a:t>monismo</a:t>
            </a:r>
            <a:r>
              <a:rPr lang="it-IT" sz="3600" dirty="0" smtClean="0"/>
              <a:t> (</a:t>
            </a:r>
            <a:r>
              <a:rPr lang="it-IT" sz="3600" dirty="0" err="1" smtClean="0"/>
              <a:t>Upanishad</a:t>
            </a:r>
            <a:r>
              <a:rPr lang="it-IT" sz="3600" dirty="0" smtClean="0"/>
              <a:t>)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b="1" dirty="0" smtClean="0"/>
              <a:t>dualismo</a:t>
            </a:r>
            <a:r>
              <a:rPr lang="it-IT" sz="3600" dirty="0" smtClean="0"/>
              <a:t>  (scuola </a:t>
            </a:r>
            <a:r>
              <a:rPr lang="it-IT" sz="3600" dirty="0" err="1" smtClean="0"/>
              <a:t>Samkhya</a:t>
            </a:r>
            <a:r>
              <a:rPr lang="it-IT" sz="3600" dirty="0" smtClean="0"/>
              <a:t>) </a:t>
            </a:r>
            <a:br>
              <a:rPr lang="it-IT" sz="3600" dirty="0" smtClean="0"/>
            </a:br>
            <a:r>
              <a:rPr lang="it-IT" sz="3600" dirty="0" err="1" smtClean="0">
                <a:solidFill>
                  <a:schemeClr val="accent1">
                    <a:lumMod val="75000"/>
                  </a:schemeClr>
                </a:solidFill>
              </a:rPr>
              <a:t>Prakrti</a:t>
            </a:r>
            <a:r>
              <a:rPr lang="it-IT" sz="3600" dirty="0" smtClean="0"/>
              <a:t> </a:t>
            </a:r>
            <a:r>
              <a:rPr lang="it-IT" sz="2800" dirty="0" smtClean="0"/>
              <a:t>vs</a:t>
            </a:r>
            <a:r>
              <a:rPr lang="it-IT" sz="3600" dirty="0" smtClean="0"/>
              <a:t> </a:t>
            </a:r>
            <a:r>
              <a:rPr lang="it-IT" sz="3600" dirty="0" err="1" smtClean="0">
                <a:solidFill>
                  <a:srgbClr val="CC3300"/>
                </a:solidFill>
              </a:rPr>
              <a:t>Purusa</a:t>
            </a:r>
            <a:r>
              <a:rPr lang="it-IT" sz="3600" dirty="0" smtClean="0"/>
              <a:t> 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PRAKRTI  come </a:t>
            </a:r>
            <a:r>
              <a:rPr lang="it-IT" sz="2200" dirty="0" err="1" smtClean="0">
                <a:solidFill>
                  <a:srgbClr val="FF0000"/>
                </a:solidFill>
              </a:rPr>
              <a:t>Sattva</a:t>
            </a:r>
            <a:r>
              <a:rPr lang="it-IT" sz="2200" dirty="0" smtClean="0"/>
              <a:t>, </a:t>
            </a:r>
            <a:r>
              <a:rPr lang="it-IT" sz="2200" dirty="0" err="1" smtClean="0">
                <a:solidFill>
                  <a:srgbClr val="FFC000"/>
                </a:solidFill>
              </a:rPr>
              <a:t>Rajas</a:t>
            </a:r>
            <a:r>
              <a:rPr lang="it-IT" sz="2200" dirty="0" smtClean="0"/>
              <a:t>,  </a:t>
            </a:r>
            <a:r>
              <a:rPr lang="it-IT" sz="2200" dirty="0" err="1" smtClean="0">
                <a:solidFill>
                  <a:schemeClr val="accent6">
                    <a:lumMod val="50000"/>
                  </a:schemeClr>
                </a:solidFill>
              </a:rPr>
              <a:t>Tamas</a:t>
            </a:r>
            <a:endParaRPr lang="it-IT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344816" cy="547260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Vedismo </a:t>
            </a: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</a:rPr>
              <a:t>(2000-1000 a. C.)</a:t>
            </a:r>
            <a:br>
              <a:rPr lang="it-IT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dirty="0" smtClean="0">
                <a:solidFill>
                  <a:srgbClr val="FFC000"/>
                </a:solidFill>
              </a:rPr>
              <a:t>Brahmanesimo </a:t>
            </a:r>
            <a:r>
              <a:rPr lang="it-IT" sz="2000" dirty="0" smtClean="0">
                <a:solidFill>
                  <a:srgbClr val="FFC000"/>
                </a:solidFill>
              </a:rPr>
              <a:t>(1000-800 a. C.)</a:t>
            </a:r>
            <a:r>
              <a:rPr lang="it-IT" dirty="0">
                <a:solidFill>
                  <a:srgbClr val="FFC000"/>
                </a:solidFill>
              </a:rPr>
              <a:t> classe sacerdotale (</a:t>
            </a:r>
            <a:r>
              <a:rPr lang="it-IT" dirty="0" smtClean="0">
                <a:solidFill>
                  <a:srgbClr val="FFC000"/>
                </a:solidFill>
              </a:rPr>
              <a:t>brahmani), </a:t>
            </a:r>
            <a:r>
              <a:rPr lang="it-IT" sz="3600" dirty="0" smtClean="0">
                <a:solidFill>
                  <a:srgbClr val="FFC000"/>
                </a:solidFill>
              </a:rPr>
              <a:t>primato </a:t>
            </a:r>
            <a:r>
              <a:rPr lang="it-IT" sz="3600" dirty="0">
                <a:solidFill>
                  <a:srgbClr val="FFC000"/>
                </a:solidFill>
              </a:rPr>
              <a:t>assoluto del </a:t>
            </a:r>
            <a:r>
              <a:rPr lang="it-IT" sz="5300" dirty="0">
                <a:solidFill>
                  <a:srgbClr val="FFC000"/>
                </a:solidFill>
              </a:rPr>
              <a:t>sacrificio</a:t>
            </a:r>
            <a:r>
              <a:rPr lang="it-IT" dirty="0" smtClean="0">
                <a:solidFill>
                  <a:srgbClr val="FFC000"/>
                </a:solidFill>
              </a:rPr>
              <a:t/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>
                <a:solidFill>
                  <a:schemeClr val="tx2">
                    <a:lumMod val="10000"/>
                  </a:schemeClr>
                </a:solidFill>
              </a:rPr>
              <a:t>Upanishad</a:t>
            </a:r>
            <a:r>
              <a:rPr lang="it-IT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10000"/>
                  </a:schemeClr>
                </a:solidFill>
              </a:rPr>
              <a:t>(800-300 a. C.)</a:t>
            </a:r>
            <a:br>
              <a:rPr lang="it-IT" sz="20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it-IT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476306" y="2492896"/>
            <a:ext cx="57606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4488340" y="5157192"/>
            <a:ext cx="510918" cy="64807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3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it-IT" sz="5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Il testo sacro per eccellenza:</a:t>
            </a:r>
            <a:br>
              <a:rPr lang="it-IT" sz="54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sz="5400" dirty="0" smtClean="0">
                <a:solidFill>
                  <a:schemeClr val="accent2">
                    <a:lumMod val="50000"/>
                  </a:schemeClr>
                </a:solidFill>
              </a:rPr>
              <a:t>I Veda</a:t>
            </a:r>
            <a:r>
              <a:rPr lang="it-IT" sz="5400" dirty="0" smtClean="0">
                <a:solidFill>
                  <a:srgbClr val="FFC000"/>
                </a:solidFill>
              </a:rPr>
              <a:t/>
            </a:r>
            <a:br>
              <a:rPr lang="it-IT" sz="5400" dirty="0" smtClean="0">
                <a:solidFill>
                  <a:srgbClr val="FFC000"/>
                </a:solidFill>
              </a:rPr>
            </a:br>
            <a:r>
              <a:rPr lang="it-IT" sz="5400" dirty="0" smtClean="0">
                <a:solidFill>
                  <a:srgbClr val="FFC000"/>
                </a:solidFill>
              </a:rPr>
              <a:t/>
            </a:r>
            <a:br>
              <a:rPr lang="it-IT" sz="5400" dirty="0" smtClean="0">
                <a:solidFill>
                  <a:srgbClr val="FFC000"/>
                </a:solidFill>
              </a:rPr>
            </a:b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b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enoteismo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ordine cosmico (</a:t>
            </a:r>
            <a:r>
              <a:rPr lang="it-IT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rta</a:t>
            </a: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l’Uno all’origine del </a:t>
            </a:r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tutto </a:t>
            </a: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sz="3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Rgveda</a:t>
            </a:r>
            <a:r>
              <a:rPr lang="it-IT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è il principale, con inni a </a:t>
            </a:r>
            <a:r>
              <a:rPr lang="it-IT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it-IT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Agni, </a:t>
            </a:r>
            <a:r>
              <a:rPr lang="it-IT" sz="3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Varuna</a:t>
            </a:r>
            <a:r>
              <a:rPr lang="it-IT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it-IT" sz="3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Indra</a:t>
            </a:r>
            <a:endParaRPr lang="it-IT" sz="3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499992" y="2060848"/>
            <a:ext cx="360040" cy="64807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0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trimur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98" y="0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075" name="Picture 3" descr="C:\Users\user\Desktop\brahma sarasva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21" y="3721452"/>
            <a:ext cx="2895173" cy="29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vishnu-laksh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1452"/>
            <a:ext cx="2664296" cy="29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siva parvati ganesa e karttike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25" y="3721452"/>
            <a:ext cx="2810975" cy="29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971600" y="2996952"/>
            <a:ext cx="18002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5508104" y="2204864"/>
            <a:ext cx="2304256" cy="17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7738512" y="3178136"/>
            <a:ext cx="0" cy="8989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23528" y="22048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Brahma</a:t>
            </a:r>
            <a:r>
              <a:rPr lang="it-IT" dirty="0" smtClean="0"/>
              <a:t> </a:t>
            </a:r>
            <a:r>
              <a:rPr lang="it-IT" dirty="0" err="1" smtClean="0"/>
              <a:t>Sarasvati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08304" y="1700808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Vishnu</a:t>
            </a:r>
            <a:r>
              <a:rPr lang="it-IT" dirty="0" smtClean="0"/>
              <a:t> </a:t>
            </a:r>
            <a:r>
              <a:rPr lang="it-IT" dirty="0" err="1" smtClean="0"/>
              <a:t>Laksmi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Shiva</a:t>
            </a:r>
          </a:p>
          <a:p>
            <a:r>
              <a:rPr lang="it-IT" dirty="0" smtClean="0"/>
              <a:t>Devi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26064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Trimurti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7628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 descr="C:\Users\user\Desktop\10 avatara vis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3829"/>
            <a:ext cx="6624736" cy="68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it-IT" sz="6000" b="1" dirty="0" err="1" smtClean="0">
                <a:solidFill>
                  <a:schemeClr val="tx2">
                    <a:lumMod val="10000"/>
                  </a:schemeClr>
                </a:solidFill>
              </a:rPr>
              <a:t>Upanishad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b="1" dirty="0" smtClean="0">
                <a:solidFill>
                  <a:srgbClr val="FF7C80"/>
                </a:solidFill>
              </a:rPr>
              <a:t/>
            </a:r>
            <a:br>
              <a:rPr lang="it-IT" b="1" dirty="0" smtClean="0">
                <a:solidFill>
                  <a:srgbClr val="FF7C80"/>
                </a:solidFill>
              </a:rPr>
            </a:br>
            <a:r>
              <a:rPr lang="it-IT" b="1" dirty="0">
                <a:solidFill>
                  <a:srgbClr val="FF7C80"/>
                </a:solidFill>
              </a:rPr>
              <a:t/>
            </a:r>
            <a:br>
              <a:rPr lang="it-IT" b="1" dirty="0">
                <a:solidFill>
                  <a:srgbClr val="FF7C80"/>
                </a:solidFill>
              </a:rPr>
            </a:br>
            <a:r>
              <a:rPr lang="it-IT" b="1" dirty="0" smtClean="0">
                <a:solidFill>
                  <a:srgbClr val="FF7C80"/>
                </a:solidFill>
              </a:rPr>
              <a:t/>
            </a:r>
            <a:br>
              <a:rPr lang="it-IT" b="1" dirty="0" smtClean="0">
                <a:solidFill>
                  <a:srgbClr val="FF7C80"/>
                </a:solidFill>
              </a:rPr>
            </a:br>
            <a:r>
              <a:rPr lang="it-IT" b="1" dirty="0">
                <a:solidFill>
                  <a:srgbClr val="FF7C80"/>
                </a:solidFill>
              </a:rPr>
              <a:t/>
            </a:r>
            <a:br>
              <a:rPr lang="it-IT" b="1" dirty="0">
                <a:solidFill>
                  <a:srgbClr val="FF7C80"/>
                </a:solidFill>
              </a:rPr>
            </a:br>
            <a:r>
              <a:rPr lang="it-IT" b="1" dirty="0" smtClean="0">
                <a:solidFill>
                  <a:srgbClr val="FF7C80"/>
                </a:solidFill>
              </a:rPr>
              <a:t/>
            </a:r>
            <a:br>
              <a:rPr lang="it-IT" b="1" dirty="0" smtClean="0">
                <a:solidFill>
                  <a:srgbClr val="FF7C80"/>
                </a:solidFill>
              </a:rPr>
            </a:br>
            <a:r>
              <a:rPr lang="it-IT" b="1" dirty="0" smtClean="0">
                <a:solidFill>
                  <a:srgbClr val="FF7C80"/>
                </a:solidFill>
              </a:rPr>
              <a:t/>
            </a:r>
            <a:br>
              <a:rPr lang="it-IT" b="1" dirty="0" smtClean="0">
                <a:solidFill>
                  <a:srgbClr val="FF7C80"/>
                </a:solidFill>
              </a:rPr>
            </a:br>
            <a:r>
              <a:rPr lang="it-IT" b="1" dirty="0">
                <a:solidFill>
                  <a:srgbClr val="FF7C80"/>
                </a:solidFill>
              </a:rPr>
              <a:t/>
            </a:r>
            <a:br>
              <a:rPr lang="it-IT" b="1" dirty="0">
                <a:solidFill>
                  <a:srgbClr val="FF7C80"/>
                </a:solidFill>
              </a:rPr>
            </a:br>
            <a:r>
              <a:rPr lang="it-IT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118 trattati. I più </a:t>
            </a:r>
            <a:r>
              <a:rPr lang="it-IT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importanti: </a:t>
            </a:r>
            <a:r>
              <a:rPr lang="it-IT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it-IT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it-IT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0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Upanishad</a:t>
            </a:r>
            <a:r>
              <a:rPr lang="it-IT" sz="20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vediche </a:t>
            </a:r>
            <a:r>
              <a:rPr lang="it-IT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(700-300 </a:t>
            </a:r>
            <a:r>
              <a:rPr lang="it-IT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a.C</a:t>
            </a:r>
            <a:r>
              <a:rPr lang="it-IT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.)</a:t>
            </a:r>
            <a:r>
              <a:rPr lang="it-IT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it-IT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it-IT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it-IT" sz="36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C:\Users\user\Desktop\806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5"/>
            <a:ext cx="2451596" cy="38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29</Words>
  <Application>Microsoft Office PowerPoint</Application>
  <PresentationFormat>Presentazione su schermo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INDUISMO 6</vt:lpstr>
      <vt:lpstr>RELIGIONI ABRAMITICHE  RELIGIONI DEL PADRE: LA SALVEZZA DALL’ALTO  RISCHIO NOMOLATRIA, SUB PACTUM/COLPA/PUNIZIONE, ETERONOMIA E PASSIVITA’  </vt:lpstr>
      <vt:lpstr>L’INDUISMO NON UN FONDATORE,  NON UN CREDO UFFICIALE,  NON UN’AUTORITA’ GERACHICA RIFLESSIONE FILOSOFICO-RELIGIOSA </vt:lpstr>
      <vt:lpstr> due orientamenti filosofici  monismo (Upanishad)  dualismo  (scuola Samkhya)  Prakrti vs Purusa  PRAKRTI  come Sattva, Rajas,  Tamas</vt:lpstr>
      <vt:lpstr> Vedismo (2000-1000 a. C.)    Brahmanesimo (1000-800 a. C.) classe sacerdotale (brahmani), primato assoluto del sacrificio   Upanishad (800-300 a. C.) </vt:lpstr>
      <vt:lpstr>Il testo sacro per eccellenza: I Veda    enoteismo ordine cosmico (rta) l’Uno all’origine del tutto   Rgveda è il principale, con inni a  Agni, Varuna, Indra</vt:lpstr>
      <vt:lpstr>      </vt:lpstr>
      <vt:lpstr>Presentazione standard di PowerPoint</vt:lpstr>
      <vt:lpstr>Upanishad        118 trattati. I più importanti:  le Upanishad vediche (700-300 a.C.)  </vt:lpstr>
      <vt:lpstr>Upanishad  KARMA OGNI AZIONE PORTA CON SÉ UN FRUTTO (EFFETTO =peccato)  SAMSARA  (ciclo nascita e rinascita,  caste) </vt:lpstr>
      <vt:lpstr>Upanishad  DHARMA COMPIERE IL PROPRIO DOVERE, REALIZZARE LA PROPRIA LEGGE, IL PROPRIO DESTINO (KARMA BUONO, AGIRE SENZA ATTACCAMENTO)  (vedi ARJUNA nella BHAGAVAD-GITA  (III secolo a.C.- I secolo d.C.)</vt:lpstr>
      <vt:lpstr>Upanishad   SI REALIZZA  PASSANDO ATTRAVERSO...   VITA FAMILIARE,  PASSIONE (KAMA),  REALIZZAZIONE ETICA DI SE STESSI, LIBERAZIONE DAI LEGAMI DELLA VITA</vt:lpstr>
      <vt:lpstr>Upanishad   LA SALVEZZA (MOKSHA): CONOSCERE (ijñāṇa-marga, via della conoscenza)  ATMAN-BRAHMAN  UNITÀ SUPREMA MICROCOSMO E MACROCOSMO  IL BRAHMAN È TOTALMENTE ALTRO (Anyad-eva)  NON PUÒ ESSERE ADORATO.   </vt:lpstr>
      <vt:lpstr>Nella BHAGAVAD-GITA  LIBERAZIONE DALLA MATERIA VERSO UNO STATO INEFFABILE, METAEMPIRICO  attraverso  YOGA (esercizio del respiro: pranayama)  e  AMORE E DEVOZIONE A DIO (bhakti-marga)  </vt:lpstr>
      <vt:lpstr>Tre grandi scuole: VISNAISMO SIVAISMO e SAKTISMO</vt:lpstr>
      <vt:lpstr> VISNAISMO    testi sacri: i Veda, bhakti monismo Upanishad Vedanta </vt:lpstr>
      <vt:lpstr>   SIVAISMO   salvezza dal samsara: bhakti e unione del Sé con la divinità; sistema yoga, mantra,  meditazione, danza   </vt:lpstr>
      <vt:lpstr>SAKTISMO energia femminile genera e nutre la realtà cosmica  personificata in Kali Durga, simile al brahman, ritualità dalle forti sfumature erotiche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INDUISMO  6</dc:title>
  <dc:creator>user</dc:creator>
  <cp:lastModifiedBy>Beatrice</cp:lastModifiedBy>
  <cp:revision>46</cp:revision>
  <dcterms:created xsi:type="dcterms:W3CDTF">2016-11-01T11:22:40Z</dcterms:created>
  <dcterms:modified xsi:type="dcterms:W3CDTF">2016-12-01T10:44:41Z</dcterms:modified>
</cp:coreProperties>
</file>