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5" r:id="rId8"/>
    <p:sldId id="266" r:id="rId9"/>
    <p:sldId id="274" r:id="rId10"/>
    <p:sldId id="267" r:id="rId11"/>
    <p:sldId id="275" r:id="rId12"/>
    <p:sldId id="268" r:id="rId13"/>
    <p:sldId id="270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7417E0-040E-4347-9AEC-18C99C20DDF6}" type="datetimeFigureOut">
              <a:rPr lang="it-IT" smtClean="0"/>
              <a:t>01/12/2016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5A81AA-36B2-41E2-B77C-F2151E75C79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381000" y="692696"/>
            <a:ext cx="8458200" cy="568863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400" b="1" dirty="0" smtClean="0"/>
              <a:t>EBRAISMO/2 </a:t>
            </a:r>
          </a:p>
          <a:p>
            <a:pPr algn="ctr"/>
            <a:endParaRPr lang="it-IT" sz="4400" dirty="0"/>
          </a:p>
          <a:p>
            <a:pPr algn="ctr"/>
            <a:r>
              <a:rPr lang="it-IT" sz="13800" dirty="0" smtClean="0"/>
              <a:t>5</a:t>
            </a:r>
          </a:p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975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482453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santificazione</a:t>
            </a:r>
            <a:r>
              <a:rPr lang="it-IT" dirty="0" smtClean="0">
                <a:effectLst/>
              </a:rPr>
              <a:t> </a:t>
            </a:r>
            <a:r>
              <a:rPr lang="it-IT" dirty="0">
                <a:effectLst/>
              </a:rPr>
              <a:t>di Israele </a:t>
            </a: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ISRAELE è UN POPOLO DI SACERDOTI LA CUI MISSIONE risale a </a:t>
            </a:r>
            <a:r>
              <a:rPr lang="it-IT" cap="none" dirty="0" smtClean="0">
                <a:effectLst/>
              </a:rPr>
              <a:t>ABRAMO </a:t>
            </a:r>
            <a:r>
              <a:rPr lang="it-IT" sz="2200" dirty="0" smtClean="0">
                <a:effectLst/>
              </a:rPr>
              <a:t>(</a:t>
            </a:r>
            <a:r>
              <a:rPr lang="it-IT" sz="2200" cap="none" dirty="0">
                <a:effectLst/>
              </a:rPr>
              <a:t>credette e il Signore glielo accreditò come giustizia: </a:t>
            </a:r>
            <a:r>
              <a:rPr lang="it-IT" sz="2200" cap="none" dirty="0" err="1">
                <a:effectLst/>
              </a:rPr>
              <a:t>Gn</a:t>
            </a:r>
            <a:r>
              <a:rPr lang="it-IT" sz="2200" cap="none" dirty="0">
                <a:effectLst/>
              </a:rPr>
              <a:t> </a:t>
            </a:r>
            <a:r>
              <a:rPr lang="it-IT" sz="2200" dirty="0">
                <a:effectLst/>
              </a:rPr>
              <a:t>15,6</a:t>
            </a:r>
            <a:r>
              <a:rPr lang="it-IT" sz="2200" dirty="0" smtClean="0">
                <a:effectLst/>
              </a:rPr>
              <a:t>) </a:t>
            </a:r>
            <a:br>
              <a:rPr lang="it-IT" sz="2200" dirty="0" smtClean="0">
                <a:effectLst/>
              </a:rPr>
            </a:br>
            <a:r>
              <a:rPr lang="it-IT" dirty="0" smtClean="0">
                <a:effectLst/>
              </a:rPr>
              <a:t>sacerdoti per </a:t>
            </a:r>
            <a:r>
              <a:rPr lang="it-IT" dirty="0" err="1" smtClean="0">
                <a:effectLst/>
              </a:rPr>
              <a:t>AFFERMAre</a:t>
            </a:r>
            <a:r>
              <a:rPr lang="it-IT" dirty="0" smtClean="0">
                <a:effectLst/>
              </a:rPr>
              <a:t> NEL MONDO 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il MONOTEISMO.</a:t>
            </a:r>
            <a:br>
              <a:rPr lang="it-IT" dirty="0" smtClean="0">
                <a:effectLst/>
              </a:rPr>
            </a:br>
            <a:r>
              <a:rPr lang="it-IT" b="1" dirty="0">
                <a:effectLst/>
              </a:rPr>
              <a:t/>
            </a:r>
            <a:br>
              <a:rPr lang="it-IT" b="1" dirty="0">
                <a:effectLst/>
              </a:rPr>
            </a:b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817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60032"/>
          </a:xfrm>
        </p:spPr>
        <p:txBody>
          <a:bodyPr/>
          <a:lstStyle/>
          <a:p>
            <a:pPr algn="ctr"/>
            <a:r>
              <a:rPr lang="it-IT" dirty="0" smtClean="0"/>
              <a:t>Analizziamo ora quanto detto attraverso le principali preghiere dell’ebraismo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24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/>
          <a:lstStyle/>
          <a:p>
            <a:pPr algn="ctr"/>
            <a:r>
              <a:rPr lang="it-IT" b="1" dirty="0" err="1" smtClean="0">
                <a:solidFill>
                  <a:srgbClr val="92D050"/>
                </a:solidFill>
                <a:effectLst/>
              </a:rPr>
              <a:t>Scemà</a:t>
            </a:r>
            <a:r>
              <a:rPr lang="it-IT" dirty="0" smtClean="0">
                <a:effectLst/>
              </a:rPr>
              <a:t> </a:t>
            </a:r>
            <a:br>
              <a:rPr lang="it-IT" dirty="0" smtClean="0">
                <a:effectLst/>
              </a:rPr>
            </a:br>
            <a:r>
              <a:rPr lang="it-IT" cap="none" dirty="0" smtClean="0">
                <a:effectLst/>
              </a:rPr>
              <a:t>brani da </a:t>
            </a:r>
            <a:r>
              <a:rPr lang="it-IT" dirty="0" err="1">
                <a:effectLst/>
              </a:rPr>
              <a:t>D</a:t>
            </a:r>
            <a:r>
              <a:rPr lang="it-IT" cap="none" dirty="0" err="1">
                <a:effectLst/>
              </a:rPr>
              <a:t>t</a:t>
            </a:r>
            <a:r>
              <a:rPr lang="it-IT" dirty="0">
                <a:effectLst/>
              </a:rPr>
              <a:t> </a:t>
            </a:r>
            <a:r>
              <a:rPr lang="it-IT" sz="2400" dirty="0" smtClean="0">
                <a:effectLst/>
              </a:rPr>
              <a:t>(</a:t>
            </a:r>
            <a:r>
              <a:rPr lang="it-IT" sz="2400" cap="none" dirty="0" smtClean="0">
                <a:effectLst/>
              </a:rPr>
              <a:t>6,4-9 </a:t>
            </a:r>
            <a:r>
              <a:rPr lang="it-IT" sz="2400" cap="none" dirty="0">
                <a:effectLst/>
              </a:rPr>
              <a:t>e 11, 13-21) </a:t>
            </a:r>
            <a:r>
              <a:rPr lang="it-IT" cap="none" dirty="0">
                <a:effectLst/>
              </a:rPr>
              <a:t>e</a:t>
            </a:r>
            <a:r>
              <a:rPr lang="it-IT" dirty="0">
                <a:effectLst/>
              </a:rPr>
              <a:t> </a:t>
            </a:r>
            <a:r>
              <a:rPr lang="it-IT" cap="none" dirty="0" smtClean="0">
                <a:effectLst/>
              </a:rPr>
              <a:t>da</a:t>
            </a:r>
            <a:r>
              <a:rPr lang="it-IT" dirty="0" smtClean="0">
                <a:effectLst/>
              </a:rPr>
              <a:t> N</a:t>
            </a:r>
            <a:r>
              <a:rPr lang="it-IT" cap="none" dirty="0" smtClean="0">
                <a:effectLst/>
              </a:rPr>
              <a:t>m</a:t>
            </a:r>
            <a:r>
              <a:rPr lang="it-IT" dirty="0" smtClean="0">
                <a:effectLst/>
              </a:rPr>
              <a:t> </a:t>
            </a:r>
            <a:r>
              <a:rPr lang="it-IT" sz="2400" dirty="0">
                <a:effectLst/>
              </a:rPr>
              <a:t>15,37-41</a:t>
            </a:r>
            <a:r>
              <a:rPr lang="it-IT" sz="2400" dirty="0" smtClean="0">
                <a:effectLst/>
              </a:rPr>
              <a:t>.</a:t>
            </a: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dirty="0" smtClean="0">
                <a:effectLst/>
              </a:rPr>
              <a:t>è l’inno personale al monoteismo;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dio è il dio </a:t>
            </a:r>
            <a:r>
              <a:rPr lang="it-IT" dirty="0" err="1" smtClean="0">
                <a:effectLst/>
              </a:rPr>
              <a:t>d’israele</a:t>
            </a:r>
            <a:r>
              <a:rPr lang="it-IT" dirty="0" smtClean="0">
                <a:effectLst/>
              </a:rPr>
              <a:t>, il quale per istruire e santificare gli uomini deve presentarsi come il signore della norma, della retta condotta.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 </a:t>
            </a: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096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52120"/>
          </a:xfrm>
        </p:spPr>
        <p:txBody>
          <a:bodyPr/>
          <a:lstStyle/>
          <a:p>
            <a:r>
              <a:rPr lang="it-IT" dirty="0">
                <a:effectLst/>
              </a:rPr>
              <a:t>Altre preghiere </a:t>
            </a:r>
            <a:r>
              <a:rPr lang="it-IT" dirty="0" smtClean="0">
                <a:effectLst/>
              </a:rPr>
              <a:t>sono...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 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le </a:t>
            </a:r>
            <a:r>
              <a:rPr lang="it-IT" b="1" i="1" dirty="0">
                <a:solidFill>
                  <a:srgbClr val="92D050"/>
                </a:solidFill>
                <a:effectLst/>
              </a:rPr>
              <a:t>18 Benedizioni</a:t>
            </a:r>
            <a:r>
              <a:rPr lang="it-IT" dirty="0">
                <a:solidFill>
                  <a:srgbClr val="92D050"/>
                </a:solidFill>
                <a:effectLst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(</a:t>
            </a:r>
            <a:r>
              <a:rPr lang="it-IT" sz="2400" i="1" cap="none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Defillah</a:t>
            </a:r>
            <a:r>
              <a:rPr lang="it-IT" sz="2400" cap="none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it-IT" sz="2400" cap="none" dirty="0" smtClean="0">
                <a:effectLst/>
              </a:rPr>
              <a:t>cioè la preghiera per eccellenza), da recitarsi in piedi</a:t>
            </a:r>
            <a:r>
              <a:rPr lang="it-IT" dirty="0" smtClean="0">
                <a:effectLst/>
              </a:rPr>
              <a:t>.</a:t>
            </a:r>
            <a:br>
              <a:rPr lang="it-IT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dirty="0" smtClean="0">
                <a:effectLst/>
              </a:rPr>
              <a:t>il </a:t>
            </a:r>
            <a:r>
              <a:rPr lang="it-IT" b="1" dirty="0" smtClean="0">
                <a:solidFill>
                  <a:srgbClr val="92D050"/>
                </a:solidFill>
                <a:effectLst/>
              </a:rPr>
              <a:t>Kaddish,</a:t>
            </a:r>
            <a:r>
              <a:rPr lang="it-IT" dirty="0" smtClean="0">
                <a:effectLst/>
              </a:rPr>
              <a:t> </a:t>
            </a:r>
            <a:r>
              <a:rPr lang="it-IT" sz="2400" cap="none" dirty="0" smtClean="0">
                <a:effectLst/>
              </a:rPr>
              <a:t>preghiera pubblica che </a:t>
            </a:r>
            <a:r>
              <a:rPr lang="it-IT" sz="2400" cap="none" smtClean="0">
                <a:effectLst/>
              </a:rPr>
              <a:t>ricorda il </a:t>
            </a:r>
            <a:r>
              <a:rPr lang="it-IT" sz="2400" i="1" cap="none" dirty="0" smtClean="0">
                <a:effectLst/>
              </a:rPr>
              <a:t>Padre nostro.</a:t>
            </a:r>
            <a:r>
              <a:rPr lang="it-IT" sz="2400" cap="none" dirty="0" smtClean="0">
                <a:effectLst/>
              </a:rPr>
              <a:t> </a:t>
            </a:r>
            <a:endParaRPr lang="it-IT" sz="24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694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60032"/>
          </a:xfrm>
        </p:spPr>
        <p:txBody>
          <a:bodyPr>
            <a:normAutofit/>
          </a:bodyPr>
          <a:lstStyle/>
          <a:p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Nella </a:t>
            </a:r>
            <a:r>
              <a:rPr lang="it-IT" dirty="0">
                <a:effectLst/>
              </a:rPr>
              <a:t>lezione precedente abbiamo cercato di delineare alcuni aspetti </a:t>
            </a:r>
            <a:r>
              <a:rPr lang="it-IT" dirty="0" smtClean="0">
                <a:effectLst/>
              </a:rPr>
              <a:t>dell'ebraismo, definiti </a:t>
            </a:r>
            <a:r>
              <a:rPr lang="it-IT" dirty="0">
                <a:effectLst/>
              </a:rPr>
              <a:t>nel corso dei secoli (</a:t>
            </a:r>
            <a:r>
              <a:rPr lang="it-IT" dirty="0" smtClean="0">
                <a:effectLst/>
              </a:rPr>
              <a:t>tradizione rabbinica). 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Una prima sintesi...</a:t>
            </a: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39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08104"/>
          </a:xfrm>
        </p:spPr>
        <p:txBody>
          <a:bodyPr>
            <a:normAutofit/>
          </a:bodyPr>
          <a:lstStyle/>
          <a:p>
            <a:r>
              <a:rPr lang="it-IT" dirty="0">
                <a:effectLst/>
              </a:rPr>
              <a:t>Da una </a:t>
            </a:r>
            <a:r>
              <a:rPr lang="it-IT" dirty="0" smtClean="0">
                <a:effectLst/>
              </a:rPr>
              <a:t>parte,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una sostanziale </a:t>
            </a:r>
            <a:r>
              <a:rPr lang="it-IT" b="1" dirty="0" smtClean="0">
                <a:solidFill>
                  <a:srgbClr val="00B0F0"/>
                </a:solidFill>
                <a:effectLst/>
              </a:rPr>
              <a:t>fluidità</a:t>
            </a:r>
            <a:r>
              <a:rPr lang="it-IT" dirty="0">
                <a:solidFill>
                  <a:srgbClr val="00B0F0"/>
                </a:solidFill>
                <a:effectLst/>
              </a:rPr>
              <a:t>  </a:t>
            </a:r>
            <a:r>
              <a:rPr lang="it-IT" b="1" dirty="0" smtClean="0">
                <a:solidFill>
                  <a:srgbClr val="00B0F0"/>
                </a:solidFill>
                <a:effectLst/>
              </a:rPr>
              <a:t>dottrinale</a:t>
            </a:r>
            <a:r>
              <a:rPr lang="it-IT" dirty="0" smtClean="0">
                <a:solidFill>
                  <a:srgbClr val="00B0F0"/>
                </a:solidFill>
                <a:effectLst/>
              </a:rPr>
              <a:t/>
            </a:r>
            <a:br>
              <a:rPr lang="it-IT" dirty="0" smtClean="0">
                <a:solidFill>
                  <a:srgbClr val="00B0F0"/>
                </a:solidFill>
                <a:effectLst/>
              </a:rPr>
            </a:b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  <a:t>col proliferare di...  </a:t>
            </a:r>
            <a:br>
              <a:rPr lang="it-IT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it-IT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  <a:t>1. tendenze diverse </a:t>
            </a:r>
            <a:r>
              <a:rPr lang="it-IT" sz="2400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  <a:t>(: Sadducei, Esseni, Farisei, Zeloti...; in età moderna: ortodossi e riformati); </a:t>
            </a:r>
            <a:br>
              <a:rPr lang="it-IT" sz="2400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it-IT" cap="none" dirty="0" smtClean="0">
                <a:solidFill>
                  <a:schemeClr val="bg2">
                    <a:lumMod val="25000"/>
                  </a:schemeClr>
                </a:solidFill>
                <a:effectLst/>
              </a:rPr>
              <a:t>2. una fondamentale libertà di indagine, fondata sullo studio personale, diretto, della Torah. </a:t>
            </a:r>
            <a:r>
              <a:rPr lang="it-IT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t-IT" cap="none" dirty="0" smtClean="0">
                <a:solidFill>
                  <a:schemeClr val="tx1"/>
                </a:solidFill>
                <a:effectLst/>
              </a:rPr>
            </a:br>
            <a:endParaRPr lang="it-IT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8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63262"/>
            <a:ext cx="8686800" cy="616530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effectLst/>
              </a:rPr>
              <a:t>Dall'altra, </a:t>
            </a:r>
            <a:br>
              <a:rPr lang="it-IT" dirty="0" smtClean="0">
                <a:effectLst/>
              </a:rPr>
            </a:br>
            <a:r>
              <a:rPr lang="it-IT" b="1" dirty="0" smtClean="0">
                <a:solidFill>
                  <a:srgbClr val="C00000"/>
                </a:solidFill>
                <a:effectLst/>
              </a:rPr>
              <a:t>ortoprassi          definisce la vita del pio israelita</a:t>
            </a: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la norma </a:t>
            </a:r>
            <a:r>
              <a:rPr lang="it-IT" sz="2700" dirty="0" smtClean="0">
                <a:effectLst/>
              </a:rPr>
              <a:t>è</a:t>
            </a:r>
            <a:r>
              <a:rPr lang="it-IT" dirty="0" smtClean="0">
                <a:effectLst/>
              </a:rPr>
              <a:t> </a:t>
            </a:r>
            <a:r>
              <a:rPr lang="it-IT" sz="2700" dirty="0" smtClean="0">
                <a:effectLst/>
              </a:rPr>
              <a:t>più importante della fede, della teologia, della mistica (</a:t>
            </a:r>
            <a:r>
              <a:rPr lang="it-IT" sz="2200" cap="none" dirty="0" smtClean="0">
                <a:effectLst/>
              </a:rPr>
              <a:t>sin dalla </a:t>
            </a:r>
            <a:r>
              <a:rPr lang="it-IT" sz="2200" i="1" cap="none" dirty="0" err="1" smtClean="0">
                <a:effectLst/>
              </a:rPr>
              <a:t>Bereshit</a:t>
            </a:r>
            <a:r>
              <a:rPr lang="it-IT" sz="2200" cap="none" dirty="0" smtClean="0">
                <a:effectLst/>
              </a:rPr>
              <a:t> la Torah guarda più alla corruzione dell'uomo che non a questioni cosmiche: il mondo è per un momento cosa bella e buona, poi entra in gioco l'uomo e con lui la corruzione, la violenza: </a:t>
            </a:r>
            <a:r>
              <a:rPr lang="it-IT" sz="2200" cap="none" dirty="0" err="1" smtClean="0">
                <a:effectLst/>
              </a:rPr>
              <a:t>Gn</a:t>
            </a:r>
            <a:r>
              <a:rPr lang="it-IT" sz="2200" cap="none" dirty="0" smtClean="0">
                <a:effectLst/>
              </a:rPr>
              <a:t> 6, 5.11).</a:t>
            </a:r>
            <a:br>
              <a:rPr lang="it-IT" sz="2200" cap="none" dirty="0" smtClean="0">
                <a:effectLst/>
              </a:rPr>
            </a:br>
            <a:r>
              <a:rPr lang="it-IT" sz="2700" dirty="0" smtClean="0">
                <a:effectLst/>
              </a:rPr>
              <a:t/>
            </a:r>
            <a:br>
              <a:rPr lang="it-IT" sz="2700" dirty="0" smtClean="0">
                <a:effectLst/>
              </a:rPr>
            </a:br>
            <a:r>
              <a:rPr lang="it-IT" sz="2700" dirty="0" smtClean="0">
                <a:effectLst/>
              </a:rPr>
              <a:t>scritta (opera diretta di dio) o tradizione orale (</a:t>
            </a:r>
            <a:r>
              <a:rPr lang="it-IT" sz="2700" b="1" dirty="0" err="1" smtClean="0">
                <a:effectLst/>
              </a:rPr>
              <a:t>misnah</a:t>
            </a:r>
            <a:r>
              <a:rPr lang="it-IT" sz="2700" b="1" dirty="0" smtClean="0">
                <a:effectLst/>
              </a:rPr>
              <a:t>:  </a:t>
            </a:r>
            <a:r>
              <a:rPr lang="it-IT" sz="2700" dirty="0" smtClean="0">
                <a:effectLst/>
              </a:rPr>
              <a:t>corpus </a:t>
            </a:r>
            <a:r>
              <a:rPr lang="it-IT" sz="2700" dirty="0" err="1" smtClean="0">
                <a:effectLst/>
              </a:rPr>
              <a:t>juri</a:t>
            </a:r>
            <a:r>
              <a:rPr lang="it-IT" sz="2700" dirty="0" smtClean="0">
                <a:effectLst/>
              </a:rPr>
              <a:t> riguardante l’applicazione a casi particolari della torah), tutto è parola di dio: </a:t>
            </a:r>
            <a:r>
              <a:rPr lang="it-IT" b="1" dirty="0" smtClean="0">
                <a:effectLst/>
              </a:rPr>
              <a:t>Torah</a:t>
            </a:r>
            <a:r>
              <a:rPr lang="it-IT" dirty="0" smtClean="0">
                <a:effectLst/>
              </a:rPr>
              <a:t> </a:t>
            </a:r>
            <a:r>
              <a:rPr lang="it-IT" b="1" dirty="0" smtClean="0">
                <a:effectLst/>
              </a:rPr>
              <a:t>+</a:t>
            </a:r>
            <a:r>
              <a:rPr lang="it-IT" b="1" dirty="0" err="1">
                <a:effectLst/>
              </a:rPr>
              <a:t>misnah</a:t>
            </a:r>
            <a:r>
              <a:rPr lang="it-IT" b="1" dirty="0">
                <a:effectLst/>
              </a:rPr>
              <a:t> </a:t>
            </a:r>
            <a:r>
              <a:rPr lang="it-IT" dirty="0" smtClean="0">
                <a:effectLst/>
              </a:rPr>
              <a:t>furono date a Mosè sul </a:t>
            </a:r>
            <a:r>
              <a:rPr lang="it-IT" dirty="0" err="1" smtClean="0">
                <a:effectLst/>
              </a:rPr>
              <a:t>sinai</a:t>
            </a:r>
            <a:r>
              <a:rPr lang="it-IT" dirty="0" smtClean="0">
                <a:effectLst/>
              </a:rPr>
              <a:t>.</a:t>
            </a: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sz="2700" dirty="0" smtClean="0">
                <a:effectLst/>
              </a:rPr>
              <a:t/>
            </a:r>
            <a:br>
              <a:rPr lang="it-IT" sz="2700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2826936" y="1124744"/>
            <a:ext cx="792088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67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r>
              <a:rPr lang="it-IT" dirty="0" smtClean="0">
                <a:effectLst/>
              </a:rPr>
              <a:t>La  </a:t>
            </a:r>
            <a:r>
              <a:rPr lang="it-IT" spc="300" smtClean="0">
                <a:effectLst/>
              </a:rPr>
              <a:t>deriva</a:t>
            </a:r>
            <a:r>
              <a:rPr lang="it-IT" smtClean="0">
                <a:effectLst/>
              </a:rPr>
              <a:t> farisaica</a:t>
            </a: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cap="none" dirty="0" smtClean="0">
                <a:effectLst/>
              </a:rPr>
              <a:t>vedi Mt 12,9-14: la guarigione di un uomo il sabato, trasgressione che induce i farisei a muovere contro Gesù</a:t>
            </a:r>
            <a:r>
              <a:rPr lang="it-IT" dirty="0" smtClean="0">
                <a:effectLst/>
              </a:rPr>
              <a:t>. </a:t>
            </a:r>
            <a:br>
              <a:rPr lang="it-IT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dirty="0">
                <a:effectLst/>
              </a:rPr>
              <a:t>La deriva </a:t>
            </a:r>
            <a:r>
              <a:rPr lang="it-IT" dirty="0" smtClean="0">
                <a:effectLst/>
              </a:rPr>
              <a:t>è già viva nei profeti: </a:t>
            </a:r>
            <a:br>
              <a:rPr lang="it-IT" dirty="0" smtClean="0">
                <a:effectLst/>
              </a:rPr>
            </a:br>
            <a:r>
              <a:rPr lang="it-IT" sz="2800" cap="none" dirty="0">
                <a:effectLst/>
              </a:rPr>
              <a:t>v</a:t>
            </a:r>
            <a:r>
              <a:rPr lang="it-IT" sz="2800" cap="none" dirty="0" smtClean="0">
                <a:effectLst/>
              </a:rPr>
              <a:t>edi</a:t>
            </a:r>
            <a:r>
              <a:rPr lang="it-IT" cap="none" dirty="0" smtClean="0">
                <a:effectLst/>
              </a:rPr>
              <a:t> </a:t>
            </a:r>
            <a:r>
              <a:rPr lang="it-IT" dirty="0" smtClean="0">
                <a:effectLst/>
              </a:rPr>
              <a:t>Isaia </a:t>
            </a:r>
            <a:r>
              <a:rPr lang="it-IT" dirty="0">
                <a:effectLst/>
              </a:rPr>
              <a:t>29, 13 </a:t>
            </a:r>
            <a:r>
              <a:rPr lang="it-IT" sz="2400" dirty="0" smtClean="0">
                <a:effectLst/>
              </a:rPr>
              <a:t>(</a:t>
            </a:r>
            <a:r>
              <a:rPr lang="it-IT" sz="2400" cap="none" dirty="0" smtClean="0">
                <a:effectLst/>
              </a:rPr>
              <a:t>il vostro cuore è lontano e i vostri insegnamenti vengono dagli uomini e non da Dio</a:t>
            </a:r>
            <a:r>
              <a:rPr lang="it-IT" sz="2400" dirty="0" smtClean="0">
                <a:effectLst/>
              </a:rPr>
              <a:t>);</a:t>
            </a:r>
            <a:br>
              <a:rPr lang="it-IT" sz="2400" dirty="0" smtClean="0">
                <a:effectLst/>
              </a:rPr>
            </a:b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1879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9613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/>
              </a:rPr>
              <a:t>il </a:t>
            </a:r>
            <a:r>
              <a:rPr lang="it-IT" b="1" dirty="0">
                <a:solidFill>
                  <a:srgbClr val="FF0000"/>
                </a:solidFill>
                <a:effectLst/>
              </a:rPr>
              <a:t>patto</a:t>
            </a:r>
            <a:r>
              <a:rPr lang="it-IT" dirty="0">
                <a:solidFill>
                  <a:srgbClr val="FF0000"/>
                </a:solidFill>
                <a:effectLst/>
              </a:rPr>
              <a:t> </a:t>
            </a:r>
            <a:r>
              <a:rPr lang="it-IT" b="1" dirty="0">
                <a:solidFill>
                  <a:srgbClr val="FF0000"/>
                </a:solidFill>
                <a:effectLst/>
              </a:rPr>
              <a:t>(</a:t>
            </a:r>
            <a:r>
              <a:rPr lang="it-IT" b="1" i="1" dirty="0" err="1">
                <a:solidFill>
                  <a:srgbClr val="FF0000"/>
                </a:solidFill>
                <a:effectLst/>
              </a:rPr>
              <a:t>berith</a:t>
            </a:r>
            <a:r>
              <a:rPr lang="it-IT" b="1" dirty="0">
                <a:solidFill>
                  <a:srgbClr val="FF0000"/>
                </a:solidFill>
                <a:effectLst/>
              </a:rPr>
              <a:t>)</a:t>
            </a:r>
            <a:r>
              <a:rPr lang="it-IT" dirty="0" smtClean="0">
                <a:solidFill>
                  <a:srgbClr val="FF0000"/>
                </a:solidFill>
                <a:effectLst/>
              </a:rPr>
              <a:t/>
            </a:r>
            <a:br>
              <a:rPr lang="it-IT" dirty="0" smtClean="0">
                <a:solidFill>
                  <a:srgbClr val="FF0000"/>
                </a:solidFill>
                <a:effectLst/>
              </a:rPr>
            </a:br>
            <a:r>
              <a:rPr lang="it-IT" dirty="0" smtClean="0">
                <a:solidFill>
                  <a:schemeClr val="tx1"/>
                </a:solidFill>
                <a:effectLst/>
              </a:rPr>
              <a:t>è </a:t>
            </a:r>
            <a:r>
              <a:rPr lang="it-IT" dirty="0" smtClean="0">
                <a:effectLst/>
              </a:rPr>
              <a:t>il </a:t>
            </a:r>
            <a:r>
              <a:rPr lang="it-IT" dirty="0">
                <a:effectLst/>
              </a:rPr>
              <a:t>dispositivo </a:t>
            </a:r>
            <a:r>
              <a:rPr lang="it-IT" dirty="0" smtClean="0">
                <a:effectLst/>
              </a:rPr>
              <a:t>fondante</a:t>
            </a:r>
            <a:br>
              <a:rPr lang="it-IT" dirty="0" smtClean="0">
                <a:effectLst/>
              </a:rPr>
            </a:br>
            <a:r>
              <a:rPr lang="it-IT" b="1" dirty="0">
                <a:effectLst/>
              </a:rPr>
              <a:t/>
            </a:r>
            <a:br>
              <a:rPr lang="it-IT" b="1" dirty="0">
                <a:effectLst/>
              </a:rPr>
            </a:br>
            <a:r>
              <a:rPr lang="it-IT" i="1" dirty="0">
                <a:solidFill>
                  <a:schemeClr val="accent1">
                    <a:lumMod val="75000"/>
                  </a:schemeClr>
                </a:solidFill>
                <a:effectLst/>
              </a:rPr>
              <a:t>se vuoi osserverete le mie istruzioni, allora avrete felicità, forza e prosperità;  mettete in pratica questi insegnamenti perché voi, Israele, appartenete a me,  a Dio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/>
              </a:rPr>
              <a:t> (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N</a:t>
            </a:r>
            <a:r>
              <a:rPr lang="it-IT" cap="none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/>
              </a:rPr>
              <a:t>15,40).</a:t>
            </a:r>
            <a:br>
              <a:rPr lang="it-IT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9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9999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il </a:t>
            </a:r>
            <a:r>
              <a:rPr lang="it-IT" dirty="0">
                <a:effectLst/>
              </a:rPr>
              <a:t>concetto di </a:t>
            </a:r>
            <a:r>
              <a:rPr lang="it-IT" sz="4900" dirty="0">
                <a:solidFill>
                  <a:schemeClr val="accent6"/>
                </a:solidFill>
                <a:effectLst/>
              </a:rPr>
              <a:t>Alleanza</a:t>
            </a:r>
            <a:r>
              <a:rPr lang="it-IT" dirty="0">
                <a:effectLst/>
              </a:rPr>
              <a:t> percorre tutto il Pentateuco, i Profeti e gli </a:t>
            </a:r>
            <a:r>
              <a:rPr lang="it-IT" dirty="0" smtClean="0">
                <a:effectLst/>
              </a:rPr>
              <a:t>Scritti</a:t>
            </a:r>
            <a:r>
              <a:rPr lang="it-IT" dirty="0">
                <a:effectLst/>
              </a:rPr>
              <a:t>.</a:t>
            </a: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dirty="0" smtClean="0">
                <a:effectLst/>
              </a:rPr>
              <a:t>ogni </a:t>
            </a:r>
            <a:r>
              <a:rPr lang="it-IT" dirty="0">
                <a:effectLst/>
              </a:rPr>
              <a:t>nuovo inizio, ogni svolta storica è sempre segnata da un nuovo rinnovato patto. </a:t>
            </a:r>
            <a:br>
              <a:rPr lang="it-IT" dirty="0">
                <a:effectLst/>
              </a:rPr>
            </a:br>
            <a:r>
              <a:rPr lang="it-IT" dirty="0" smtClean="0">
                <a:effectLst/>
              </a:rPr>
              <a:t/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Così </a:t>
            </a:r>
            <a:r>
              <a:rPr lang="it-IT" dirty="0">
                <a:effectLst/>
              </a:rPr>
              <a:t>troviamo...</a:t>
            </a:r>
          </a:p>
        </p:txBody>
      </p:sp>
    </p:spTree>
    <p:extLst>
      <p:ext uri="{BB962C8B-B14F-4D97-AF65-F5344CB8AC3E}">
        <p14:creationId xmlns:p14="http://schemas.microsoft.com/office/powerpoint/2010/main" val="127358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284168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effectLst/>
              </a:rPr>
              <a:t>alleanza </a:t>
            </a:r>
            <a:r>
              <a:rPr lang="it-IT" sz="2700" b="1" dirty="0">
                <a:effectLst/>
              </a:rPr>
              <a:t>con </a:t>
            </a:r>
            <a:r>
              <a:rPr lang="it-IT" sz="2700" b="1" dirty="0" smtClean="0">
                <a:effectLst/>
              </a:rPr>
              <a:t>Noè</a:t>
            </a:r>
            <a:r>
              <a:rPr lang="it-IT" sz="2700" dirty="0" smtClean="0">
                <a:effectLst/>
              </a:rPr>
              <a:t> </a:t>
            </a:r>
            <a:r>
              <a:rPr lang="it-IT" sz="2700" cap="none" dirty="0" smtClean="0">
                <a:effectLst/>
              </a:rPr>
              <a:t>secondo la tradizione rabbinica</a:t>
            </a:r>
            <a:br>
              <a:rPr lang="it-IT" sz="2700" cap="none" dirty="0" smtClean="0">
                <a:effectLst/>
              </a:rPr>
            </a:br>
            <a:r>
              <a:rPr lang="it-IT" sz="2700" cap="none" dirty="0">
                <a:effectLst/>
              </a:rPr>
              <a:t/>
            </a:r>
            <a:br>
              <a:rPr lang="it-IT" sz="2700" cap="none" dirty="0">
                <a:effectLst/>
              </a:rPr>
            </a:br>
            <a:r>
              <a:rPr lang="it-IT" sz="2700" cap="none" dirty="0" smtClean="0">
                <a:effectLst/>
              </a:rPr>
              <a:t>Si sostanzia nei precetti </a:t>
            </a:r>
            <a:r>
              <a:rPr lang="it-IT" sz="2700" cap="none" dirty="0" err="1" smtClean="0">
                <a:effectLst/>
              </a:rPr>
              <a:t>noachici</a:t>
            </a:r>
            <a:r>
              <a:rPr lang="it-IT" sz="2700" cap="none" dirty="0" smtClean="0">
                <a:effectLst/>
              </a:rPr>
              <a:t> validi per tutta l'umanità:  </a:t>
            </a:r>
            <a:br>
              <a:rPr lang="it-IT" sz="2700" cap="none" dirty="0" smtClean="0">
                <a:effectLst/>
              </a:rPr>
            </a:br>
            <a:r>
              <a:rPr lang="it-IT" sz="2700" cap="none" dirty="0" smtClean="0">
                <a:effectLst/>
              </a:rPr>
              <a:t/>
            </a:r>
            <a:br>
              <a:rPr lang="it-IT" sz="2700" cap="none" dirty="0" smtClean="0">
                <a:effectLst/>
              </a:rPr>
            </a:br>
            <a:r>
              <a:rPr lang="it-IT" sz="2200" dirty="0" smtClean="0">
                <a:effectLst/>
              </a:rPr>
              <a:t>rifiutare </a:t>
            </a:r>
            <a:r>
              <a:rPr lang="it-IT" sz="2200" dirty="0">
                <a:effectLst/>
              </a:rPr>
              <a:t>l'idolatria,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proibire </a:t>
            </a:r>
            <a:r>
              <a:rPr lang="it-IT" sz="2200" dirty="0">
                <a:effectLst/>
              </a:rPr>
              <a:t>la bestemmia,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non </a:t>
            </a:r>
            <a:r>
              <a:rPr lang="it-IT" sz="2200" dirty="0">
                <a:effectLst/>
              </a:rPr>
              <a:t>uccidere,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non </a:t>
            </a:r>
            <a:r>
              <a:rPr lang="it-IT" sz="2200" dirty="0">
                <a:effectLst/>
              </a:rPr>
              <a:t>commettere peccati sessuali,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non </a:t>
            </a:r>
            <a:r>
              <a:rPr lang="it-IT" sz="2200" dirty="0">
                <a:effectLst/>
              </a:rPr>
              <a:t>rubare,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non </a:t>
            </a:r>
            <a:r>
              <a:rPr lang="it-IT" sz="2200" dirty="0">
                <a:effectLst/>
              </a:rPr>
              <a:t>mangiare carne con sangue, </a:t>
            </a:r>
            <a:r>
              <a:rPr lang="it-IT" sz="2200" dirty="0" smtClean="0">
                <a:effectLst/>
              </a:rPr>
              <a:t/>
            </a:r>
            <a:br>
              <a:rPr lang="it-IT" sz="2200" dirty="0" smtClean="0">
                <a:effectLst/>
              </a:rPr>
            </a:br>
            <a:r>
              <a:rPr lang="it-IT" sz="2200" dirty="0" smtClean="0">
                <a:effectLst/>
              </a:rPr>
              <a:t>istituire </a:t>
            </a:r>
            <a:r>
              <a:rPr lang="it-IT" sz="2200" dirty="0">
                <a:effectLst/>
              </a:rPr>
              <a:t>tribunali. </a:t>
            </a:r>
            <a:br>
              <a:rPr lang="it-IT" sz="2200" dirty="0">
                <a:effectLst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926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effectLst/>
              </a:rPr>
              <a:t/>
            </a:r>
            <a:br>
              <a:rPr lang="it-IT" b="1" dirty="0" smtClean="0">
                <a:effectLst/>
              </a:rPr>
            </a:br>
            <a:r>
              <a:rPr lang="it-IT" b="1" dirty="0">
                <a:effectLst/>
              </a:rPr>
              <a:t/>
            </a:r>
            <a:br>
              <a:rPr lang="it-IT" b="1" dirty="0">
                <a:effectLst/>
              </a:rPr>
            </a:br>
            <a:r>
              <a:rPr lang="it-IT" b="1" dirty="0" smtClean="0">
                <a:effectLst/>
              </a:rPr>
              <a:t/>
            </a:r>
            <a:br>
              <a:rPr lang="it-IT" b="1" dirty="0" smtClean="0">
                <a:effectLst/>
              </a:rPr>
            </a:br>
            <a:r>
              <a:rPr lang="it-IT" b="1" dirty="0" smtClean="0">
                <a:solidFill>
                  <a:schemeClr val="accent6"/>
                </a:solidFill>
                <a:effectLst/>
              </a:rPr>
              <a:t>alleanza</a:t>
            </a:r>
            <a:r>
              <a:rPr lang="it-IT" b="1" dirty="0" smtClean="0">
                <a:effectLst/>
              </a:rPr>
              <a:t> </a:t>
            </a:r>
            <a:r>
              <a:rPr lang="it-IT" b="1" dirty="0">
                <a:effectLst/>
              </a:rPr>
              <a:t>con Abramo </a:t>
            </a:r>
            <a:r>
              <a:rPr lang="it-IT" dirty="0">
                <a:effectLst/>
              </a:rPr>
              <a:t>“</a:t>
            </a:r>
            <a:r>
              <a:rPr lang="it-IT" cap="none" dirty="0">
                <a:effectLst/>
              </a:rPr>
              <a:t>Obbedisci e agisci giustamente</a:t>
            </a:r>
            <a:r>
              <a:rPr lang="it-IT" dirty="0">
                <a:effectLst/>
              </a:rPr>
              <a:t>” </a:t>
            </a:r>
            <a:r>
              <a:rPr lang="it-IT" dirty="0" err="1">
                <a:effectLst/>
              </a:rPr>
              <a:t>G</a:t>
            </a:r>
            <a:r>
              <a:rPr lang="it-IT" cap="none" dirty="0" err="1">
                <a:effectLst/>
              </a:rPr>
              <a:t>n</a:t>
            </a:r>
            <a:r>
              <a:rPr lang="it-IT" dirty="0">
                <a:effectLst/>
              </a:rPr>
              <a:t> 17, 1;</a:t>
            </a:r>
            <a:br>
              <a:rPr lang="it-IT" dirty="0">
                <a:effectLst/>
              </a:rPr>
            </a:br>
            <a:r>
              <a:rPr lang="it-IT" b="1" dirty="0">
                <a:solidFill>
                  <a:schemeClr val="accent6"/>
                </a:solidFill>
                <a:effectLst/>
              </a:rPr>
              <a:t>alleanza</a:t>
            </a:r>
            <a:r>
              <a:rPr lang="it-IT" b="1" dirty="0">
                <a:effectLst/>
              </a:rPr>
              <a:t> </a:t>
            </a:r>
            <a:r>
              <a:rPr lang="it-IT" b="1" dirty="0" smtClean="0">
                <a:effectLst/>
              </a:rPr>
              <a:t>sinaitica </a:t>
            </a:r>
            <a:r>
              <a:rPr lang="it-IT" cap="none" dirty="0" smtClean="0">
                <a:effectLst/>
              </a:rPr>
              <a:t>Esodo 20</a:t>
            </a:r>
            <a:r>
              <a:rPr lang="it-IT" b="1" dirty="0">
                <a:effectLst/>
              </a:rPr>
              <a:t/>
            </a:r>
            <a:br>
              <a:rPr lang="it-IT" b="1" dirty="0">
                <a:effectLst/>
              </a:rPr>
            </a:br>
            <a:r>
              <a:rPr lang="it-IT" b="1" dirty="0">
                <a:solidFill>
                  <a:schemeClr val="accent6"/>
                </a:solidFill>
                <a:effectLst/>
              </a:rPr>
              <a:t>assemblea di </a:t>
            </a:r>
            <a:r>
              <a:rPr lang="it-IT" b="1" dirty="0" err="1">
                <a:solidFill>
                  <a:schemeClr val="accent6"/>
                </a:solidFill>
                <a:effectLst/>
              </a:rPr>
              <a:t>Sichem</a:t>
            </a:r>
            <a:r>
              <a:rPr lang="it-IT" dirty="0">
                <a:effectLst/>
              </a:rPr>
              <a:t>: </a:t>
            </a:r>
            <a:r>
              <a:rPr lang="it-IT" cap="none" dirty="0">
                <a:effectLst/>
              </a:rPr>
              <a:t>il popolo decide di servire il Signore (</a:t>
            </a:r>
            <a:r>
              <a:rPr lang="it-IT" cap="none" dirty="0" err="1">
                <a:effectLst/>
              </a:rPr>
              <a:t>Gs</a:t>
            </a:r>
            <a:r>
              <a:rPr lang="it-IT" cap="none" dirty="0">
                <a:effectLst/>
              </a:rPr>
              <a:t> 24</a:t>
            </a:r>
            <a:r>
              <a:rPr lang="it-IT" i="1" cap="none" dirty="0">
                <a:effectLst/>
              </a:rPr>
              <a:t>).</a:t>
            </a: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r>
              <a:rPr lang="it-IT" b="1" dirty="0">
                <a:solidFill>
                  <a:schemeClr val="accent6"/>
                </a:solidFill>
                <a:effectLst/>
              </a:rPr>
              <a:t>alleanza</a:t>
            </a:r>
            <a:r>
              <a:rPr lang="it-IT" b="1" dirty="0">
                <a:effectLst/>
              </a:rPr>
              <a:t> con Davide  </a:t>
            </a:r>
            <a:r>
              <a:rPr lang="it-IT" dirty="0">
                <a:effectLst/>
              </a:rPr>
              <a:t>(2 </a:t>
            </a:r>
            <a:r>
              <a:rPr lang="it-IT" cap="none" dirty="0">
                <a:effectLst/>
              </a:rPr>
              <a:t>Sam </a:t>
            </a:r>
            <a:r>
              <a:rPr lang="it-IT" dirty="0">
                <a:effectLst/>
              </a:rPr>
              <a:t>22 «Salmo di Davide»)</a:t>
            </a:r>
            <a:br>
              <a:rPr lang="it-IT" dirty="0">
                <a:effectLst/>
              </a:rPr>
            </a:br>
            <a:r>
              <a:rPr lang="it-IT" b="1" dirty="0">
                <a:solidFill>
                  <a:schemeClr val="accent6"/>
                </a:solidFill>
                <a:effectLst/>
              </a:rPr>
              <a:t>nuova alleanza </a:t>
            </a:r>
            <a:r>
              <a:rPr lang="it-IT" cap="none" dirty="0" smtClean="0">
                <a:effectLst/>
              </a:rPr>
              <a:t>in Geremia </a:t>
            </a:r>
            <a:r>
              <a:rPr lang="it-IT" dirty="0">
                <a:effectLst/>
              </a:rPr>
              <a:t>31, 31-34: </a:t>
            </a:r>
            <a:r>
              <a:rPr lang="it-IT" cap="none" dirty="0" smtClean="0">
                <a:effectLst/>
              </a:rPr>
              <a:t>la Torah ora è scritta nei cuori e tutti avranno conoscenza perfetta di Dio.</a:t>
            </a:r>
            <a:br>
              <a:rPr lang="it-IT" cap="none" dirty="0" smtClean="0">
                <a:effectLst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088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</TotalTime>
  <Words>37</Words>
  <Application>Microsoft Office PowerPoint</Application>
  <PresentationFormat>Presentazione su schermo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Terra</vt:lpstr>
      <vt:lpstr>    </vt:lpstr>
      <vt:lpstr> Nella lezione precedente abbiamo cercato di delineare alcuni aspetti dell'ebraismo, definiti nel corso dei secoli (tradizione rabbinica).   Una prima sintesi... </vt:lpstr>
      <vt:lpstr>Da una parte, una sostanziale fluidità  dottrinale  col proliferare di...   1. tendenze diverse (: Sadducei, Esseni, Farisei, Zeloti...; in età moderna: ortodossi e riformati);  2. una fondamentale libertà di indagine, fondata sullo studio personale, diretto, della Torah.  </vt:lpstr>
      <vt:lpstr>Dall'altra,  ortoprassi          definisce la vita del pio israelita la norma è più importante della fede, della teologia, della mistica (sin dalla Bereshit la Torah guarda più alla corruzione dell'uomo che non a questioni cosmiche: il mondo è per un momento cosa bella e buona, poi entra in gioco l'uomo e con lui la corruzione, la violenza: Gn 6, 5.11).  scritta (opera diretta di dio) o tradizione orale (misnah:  corpus juri riguardante l’applicazione a casi particolari della torah), tutto è parola di dio: Torah +misnah furono date a Mosè sul sinai.   </vt:lpstr>
      <vt:lpstr>La  deriva farisaica vedi Mt 12,9-14: la guarigione di un uomo il sabato, trasgressione che induce i farisei a muovere contro Gesù.   La deriva è già viva nei profeti:  vedi Isaia 29, 13 (il vostro cuore è lontano e i vostri insegnamenti vengono dagli uomini e non da Dio);  </vt:lpstr>
      <vt:lpstr>il patto (berith) è il dispositivo fondante  se vuoi osserverete le mie istruzioni, allora avrete felicità, forza e prosperità;  mettete in pratica questi insegnamenti perché voi, Israele, appartenete a me,  a Dio (Nm 15,40). </vt:lpstr>
      <vt:lpstr> il concetto di Alleanza percorre tutto il Pentateuco, i Profeti e gli Scritti.  ogni nuovo inizio, ogni svolta storica è sempre segnata da un nuovo rinnovato patto.   Così troviamo...</vt:lpstr>
      <vt:lpstr>alleanza con Noè secondo la tradizione rabbinica  Si sostanzia nei precetti noachici validi per tutta l'umanità:    rifiutare l'idolatria,  proibire la bestemmia,  non uccidere,  non commettere peccati sessuali,  non rubare,  non mangiare carne con sangue,  istituire tribunali.  </vt:lpstr>
      <vt:lpstr>   alleanza con Abramo “Obbedisci e agisci giustamente” Gn 17, 1; alleanza sinaitica Esodo 20 assemblea di Sichem: il popolo decide di servire il Signore (Gs 24). alleanza con Davide  (2 Sam 22 «Salmo di Davide») nuova alleanza in Geremia 31, 31-34: la Torah ora è scritta nei cuori e tutti avranno conoscenza perfetta di Dio. </vt:lpstr>
      <vt:lpstr>  santificazione di Israele   ISRAELE è UN POPOLO DI SACERDOTI LA CUI MISSIONE risale a ABRAMO (credette e il Signore glielo accreditò come giustizia: Gn 15,6)  sacerdoti per AFFERMAre NEL MONDO  il MONOTEISMO.  </vt:lpstr>
      <vt:lpstr>Analizziamo ora quanto detto attraverso le principali preghiere dell’ebraismo</vt:lpstr>
      <vt:lpstr>Scemà  brani da Dt (6,4-9 e 11, 13-21) e da Nm 15,37-41.  è l’inno personale al monoteismo; dio è il dio d’israele, il quale per istruire e santificare gli uomini deve presentarsi come il signore della norma, della retta condotta.  </vt:lpstr>
      <vt:lpstr>Altre preghiere sono...   le 18 Benedizioni (Defillah cioè la preghiera per eccellenza), da recitarsi in piedi.  il Kaddish, preghiera pubblica che ricorda il Padre nostro.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user</dc:creator>
  <cp:lastModifiedBy>Beatrice</cp:lastModifiedBy>
  <cp:revision>26</cp:revision>
  <dcterms:created xsi:type="dcterms:W3CDTF">2016-10-25T18:32:17Z</dcterms:created>
  <dcterms:modified xsi:type="dcterms:W3CDTF">2016-12-01T10:44:24Z</dcterms:modified>
</cp:coreProperties>
</file>