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9" r:id="rId3"/>
    <p:sldId id="270" r:id="rId4"/>
    <p:sldId id="259" r:id="rId5"/>
    <p:sldId id="260" r:id="rId6"/>
    <p:sldId id="261" r:id="rId7"/>
    <p:sldId id="262" r:id="rId8"/>
    <p:sldId id="264" r:id="rId9"/>
    <p:sldId id="263" r:id="rId10"/>
    <p:sldId id="266" r:id="rId11"/>
    <p:sldId id="265" r:id="rId12"/>
    <p:sldId id="268" r:id="rId13"/>
    <p:sldId id="258" r:id="rId14"/>
    <p:sldId id="267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28/11/2016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5400" dirty="0" smtClean="0"/>
              <a:t>Il corano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988840"/>
            <a:ext cx="8686800" cy="40912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9600" dirty="0" smtClean="0"/>
              <a:t>3</a:t>
            </a:r>
            <a:endParaRPr lang="it-IT" sz="9600" dirty="0"/>
          </a:p>
        </p:txBody>
      </p:sp>
    </p:spTree>
    <p:extLst>
      <p:ext uri="{BB962C8B-B14F-4D97-AF65-F5344CB8AC3E}">
        <p14:creationId xmlns:p14="http://schemas.microsoft.com/office/powerpoint/2010/main" val="297613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La vera religione: </a:t>
            </a:r>
            <a:r>
              <a:rPr lang="it-IT" dirty="0"/>
              <a:t>Al-</a:t>
            </a:r>
            <a:r>
              <a:rPr lang="it-IT" dirty="0" err="1"/>
              <a:t>Ikhlâs</a:t>
            </a:r>
            <a:r>
              <a:rPr lang="it-IT" dirty="0"/>
              <a:t>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dirty="0"/>
              <a:t>Il Puro Monoteismo) 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it-IT" b="1" dirty="0" smtClean="0"/>
              <a:t>IL  TAW</a:t>
            </a:r>
            <a:r>
              <a:rPr lang="it-IT" b="1" u="sng" dirty="0" smtClean="0"/>
              <a:t>H</a:t>
            </a:r>
            <a:r>
              <a:rPr lang="it-IT" b="1" dirty="0" smtClean="0"/>
              <a:t>ÎD (IL MONOTEISMO ISLAMICO): </a:t>
            </a:r>
          </a:p>
          <a:p>
            <a:pPr marL="0" indent="0" algn="ctr">
              <a:buNone/>
            </a:pPr>
            <a:r>
              <a:rPr lang="it-IT" b="1" dirty="0" smtClean="0"/>
              <a:t>NON </a:t>
            </a:r>
            <a:r>
              <a:rPr lang="it-IT" b="1" dirty="0"/>
              <a:t>C'È ALTRO DIO CHE </a:t>
            </a:r>
            <a:r>
              <a:rPr lang="it-IT" b="1" dirty="0" smtClean="0"/>
              <a:t>LUI  (</a:t>
            </a:r>
            <a:r>
              <a:rPr lang="it-IT" dirty="0" smtClean="0"/>
              <a:t>163 </a:t>
            </a:r>
            <a:r>
              <a:rPr lang="it-IT" dirty="0"/>
              <a:t>e </a:t>
            </a:r>
            <a:r>
              <a:rPr lang="it-IT" dirty="0" smtClean="0"/>
              <a:t>256)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Vedi anche la </a:t>
            </a:r>
            <a:r>
              <a:rPr lang="it-IT" i="1" dirty="0"/>
              <a:t>Sura </a:t>
            </a:r>
            <a:r>
              <a:rPr lang="it-IT" sz="2800" dirty="0" smtClean="0"/>
              <a:t>112, la </a:t>
            </a:r>
            <a:r>
              <a:rPr lang="it-IT" dirty="0" smtClean="0"/>
              <a:t>«perfetta </a:t>
            </a:r>
            <a:r>
              <a:rPr lang="it-IT" dirty="0"/>
              <a:t>sintesi del </a:t>
            </a:r>
            <a:r>
              <a:rPr lang="it-IT" dirty="0" err="1"/>
              <a:t>taw</a:t>
            </a:r>
            <a:r>
              <a:rPr lang="it-IT" u="sng" dirty="0" err="1"/>
              <a:t>h</a:t>
            </a:r>
            <a:r>
              <a:rPr lang="it-IT" dirty="0" err="1"/>
              <a:t>îd</a:t>
            </a:r>
            <a:r>
              <a:rPr lang="it-IT" dirty="0" smtClean="0"/>
              <a:t>»:</a:t>
            </a:r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  <a:p>
            <a:pPr marL="0" indent="0" algn="ctr">
              <a:buNone/>
            </a:pPr>
            <a:r>
              <a:rPr lang="it-IT" i="1" dirty="0"/>
              <a:t>In nome di Allah, il Compassionevole, il Misericordioso.</a:t>
            </a:r>
          </a:p>
          <a:p>
            <a:pPr marL="0" indent="0" algn="ctr">
              <a:buNone/>
            </a:pPr>
            <a:r>
              <a:rPr lang="it-IT" i="1" dirty="0"/>
              <a:t/>
            </a:r>
            <a:br>
              <a:rPr lang="it-IT" i="1" dirty="0"/>
            </a:br>
            <a:r>
              <a:rPr lang="it-IT" i="1" dirty="0"/>
              <a:t> 1. Di’: «Egli Allah è Unico,</a:t>
            </a:r>
            <a:br>
              <a:rPr lang="it-IT" i="1" dirty="0"/>
            </a:br>
            <a:r>
              <a:rPr lang="it-IT" i="1" dirty="0"/>
              <a:t> 2. Allah è l’Assoluto [«</a:t>
            </a:r>
            <a:r>
              <a:rPr lang="it-IT" i="1" dirty="0" err="1"/>
              <a:t>as-</a:t>
            </a:r>
            <a:r>
              <a:rPr lang="it-IT" i="1" u="sng" dirty="0" err="1"/>
              <a:t>S</a:t>
            </a:r>
            <a:r>
              <a:rPr lang="it-IT" i="1" dirty="0" err="1"/>
              <a:t>amad</a:t>
            </a:r>
            <a:r>
              <a:rPr lang="it-IT" i="1" dirty="0"/>
              <a:t>»]*. </a:t>
            </a:r>
            <a:br>
              <a:rPr lang="it-IT" i="1" dirty="0"/>
            </a:br>
            <a:r>
              <a:rPr lang="it-IT" i="1" dirty="0"/>
              <a:t> 3. Non ha generato, non è stato generato</a:t>
            </a:r>
            <a:br>
              <a:rPr lang="it-IT" i="1" dirty="0"/>
            </a:br>
            <a:r>
              <a:rPr lang="it-IT" i="1" dirty="0"/>
              <a:t> 4. e nessuno è eguale a Lui».  </a:t>
            </a:r>
            <a:endParaRPr lang="it-IT" sz="26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Una tradizione </a:t>
            </a:r>
            <a:r>
              <a:rPr lang="it-IT" dirty="0" smtClean="0"/>
              <a:t>afferma </a:t>
            </a:r>
            <a:r>
              <a:rPr lang="it-IT" dirty="0"/>
              <a:t>che la recitazione di questa </a:t>
            </a:r>
            <a:r>
              <a:rPr lang="it-IT" dirty="0" err="1"/>
              <a:t>sura</a:t>
            </a:r>
            <a:r>
              <a:rPr lang="it-IT" dirty="0"/>
              <a:t> corrisponde al merito della recitazione di un terzo del Corano. </a:t>
            </a:r>
            <a:br>
              <a:rPr lang="it-IT" dirty="0"/>
            </a:br>
            <a:endParaRPr lang="it-IT" dirty="0"/>
          </a:p>
          <a:p>
            <a:pPr marL="0" indent="0">
              <a:buNone/>
            </a:pPr>
            <a:r>
              <a:rPr lang="it-IT" dirty="0"/>
              <a:t>*</a:t>
            </a:r>
            <a:r>
              <a:rPr lang="it-IT" sz="2000" dirty="0"/>
              <a:t>Colui verso il Quale tendono tutte le creature, Colui che è Unità assoluta, l’Impenetrabile, l’Eterno.</a:t>
            </a:r>
            <a:r>
              <a:rPr lang="it-IT" dirty="0" smtClean="0"/>
              <a:t>.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72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FARE IL BENE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54461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it-IT" dirty="0"/>
              <a:t> </a:t>
            </a:r>
            <a:endParaRPr lang="it-IT" sz="3700" dirty="0"/>
          </a:p>
          <a:p>
            <a:pPr marL="0" indent="0">
              <a:buNone/>
            </a:pPr>
            <a:r>
              <a:rPr lang="it-IT" sz="3700" b="1" dirty="0" smtClean="0"/>
              <a:t>QIBLA</a:t>
            </a:r>
            <a:r>
              <a:rPr lang="it-IT" sz="3700" dirty="0" smtClean="0"/>
              <a:t>  </a:t>
            </a:r>
            <a:r>
              <a:rPr lang="it-IT" sz="3700" b="1" dirty="0" smtClean="0"/>
              <a:t>VERSO </a:t>
            </a:r>
            <a:r>
              <a:rPr lang="it-IT" sz="3700" b="1" dirty="0"/>
              <a:t>LA SACRA </a:t>
            </a:r>
            <a:r>
              <a:rPr lang="it-IT" sz="3700" b="1" dirty="0" smtClean="0"/>
              <a:t>MOSCHEA </a:t>
            </a:r>
            <a:r>
              <a:rPr lang="it-IT" sz="3700" dirty="0" smtClean="0"/>
              <a:t>144</a:t>
            </a:r>
            <a:endParaRPr lang="it-IT" sz="3700" b="1" dirty="0" smtClean="0"/>
          </a:p>
          <a:p>
            <a:pPr marL="0" indent="0">
              <a:buNone/>
            </a:pPr>
            <a:endParaRPr lang="it-IT" sz="3700" dirty="0"/>
          </a:p>
          <a:p>
            <a:pPr marL="0" indent="0">
              <a:buNone/>
            </a:pPr>
            <a:r>
              <a:rPr lang="it-IT" sz="3700" b="1" dirty="0" smtClean="0"/>
              <a:t>MANGIATE </a:t>
            </a:r>
            <a:r>
              <a:rPr lang="it-IT" sz="3700" b="1" dirty="0"/>
              <a:t>CIÒ CHE È LECITO E </a:t>
            </a:r>
            <a:r>
              <a:rPr lang="it-IT" sz="3700" b="1" dirty="0" smtClean="0"/>
              <a:t>PURO </a:t>
            </a:r>
            <a:r>
              <a:rPr lang="it-IT" sz="3700" dirty="0" smtClean="0"/>
              <a:t>168</a:t>
            </a:r>
            <a:endParaRPr lang="it-IT" sz="3700" dirty="0"/>
          </a:p>
          <a:p>
            <a:pPr marL="0" indent="0">
              <a:buNone/>
            </a:pPr>
            <a:r>
              <a:rPr lang="it-IT" sz="3700" b="1" dirty="0"/>
              <a:t> </a:t>
            </a:r>
            <a:endParaRPr lang="it-IT" sz="3700" dirty="0"/>
          </a:p>
          <a:p>
            <a:pPr marL="0" indent="0">
              <a:buNone/>
            </a:pPr>
            <a:r>
              <a:rPr lang="it-IT" sz="3700" b="1" dirty="0" smtClean="0"/>
              <a:t>LA </a:t>
            </a:r>
            <a:r>
              <a:rPr lang="it-IT" sz="3700" b="1" dirty="0"/>
              <a:t>VERA </a:t>
            </a:r>
            <a:r>
              <a:rPr lang="it-IT" sz="3700" b="1" dirty="0" smtClean="0"/>
              <a:t>CARITÀ </a:t>
            </a:r>
            <a:r>
              <a:rPr lang="it-IT" sz="3700" dirty="0" smtClean="0"/>
              <a:t>177</a:t>
            </a:r>
            <a:endParaRPr lang="it-IT" sz="3700" dirty="0"/>
          </a:p>
          <a:p>
            <a:pPr marL="0" indent="0">
              <a:buNone/>
            </a:pPr>
            <a:r>
              <a:rPr lang="it-IT" sz="3700" dirty="0"/>
              <a:t> </a:t>
            </a:r>
          </a:p>
          <a:p>
            <a:pPr marL="0" indent="0">
              <a:buNone/>
            </a:pPr>
            <a:r>
              <a:rPr lang="it-IT" sz="3700" b="1" dirty="0" smtClean="0"/>
              <a:t>CONTRAPPASSO </a:t>
            </a:r>
            <a:r>
              <a:rPr lang="it-IT" sz="3700" dirty="0" smtClean="0"/>
              <a:t>178</a:t>
            </a:r>
            <a:endParaRPr lang="it-IT" sz="3700" dirty="0"/>
          </a:p>
          <a:p>
            <a:pPr marL="0" indent="0">
              <a:buNone/>
            </a:pPr>
            <a:r>
              <a:rPr lang="it-IT" sz="3700" dirty="0"/>
              <a:t> </a:t>
            </a:r>
          </a:p>
          <a:p>
            <a:pPr marL="0" indent="0">
              <a:buNone/>
            </a:pPr>
            <a:r>
              <a:rPr lang="it-IT" sz="3700" b="1" dirty="0" smtClean="0"/>
              <a:t>IL TESTAMENTO </a:t>
            </a:r>
            <a:r>
              <a:rPr lang="it-IT" sz="3700" dirty="0" smtClean="0"/>
              <a:t>180</a:t>
            </a:r>
            <a:endParaRPr lang="it-IT" sz="3700" dirty="0"/>
          </a:p>
          <a:p>
            <a:pPr marL="0" indent="0">
              <a:buNone/>
            </a:pPr>
            <a:r>
              <a:rPr lang="it-IT" sz="3700" dirty="0"/>
              <a:t> </a:t>
            </a:r>
          </a:p>
          <a:p>
            <a:pPr marL="0" indent="0">
              <a:buNone/>
            </a:pPr>
            <a:r>
              <a:rPr lang="it-IT" sz="3700" b="1" dirty="0" smtClean="0"/>
              <a:t>RAMADÂN </a:t>
            </a:r>
            <a:r>
              <a:rPr lang="it-IT" sz="3700" dirty="0" smtClean="0"/>
              <a:t>185</a:t>
            </a:r>
            <a:endParaRPr lang="it-IT" sz="3700" dirty="0"/>
          </a:p>
          <a:p>
            <a:pPr marL="0" indent="0">
              <a:buNone/>
            </a:pPr>
            <a:r>
              <a:rPr lang="it-IT" sz="3700" dirty="0"/>
              <a:t> </a:t>
            </a:r>
          </a:p>
          <a:p>
            <a:pPr marL="0" indent="0">
              <a:buNone/>
            </a:pPr>
            <a:r>
              <a:rPr lang="it-IT" sz="3700" b="1" dirty="0" smtClean="0"/>
              <a:t>IL PELLEGRINAGGIO </a:t>
            </a:r>
            <a:r>
              <a:rPr lang="it-IT" sz="3700" dirty="0" smtClean="0"/>
              <a:t>197</a:t>
            </a:r>
            <a:endParaRPr lang="it-IT" sz="3700" dirty="0"/>
          </a:p>
          <a:p>
            <a:pPr marL="0" indent="0">
              <a:buNone/>
            </a:pPr>
            <a:r>
              <a:rPr lang="it-IT" sz="3700" dirty="0"/>
              <a:t> </a:t>
            </a:r>
          </a:p>
          <a:p>
            <a:pPr marL="0" indent="0">
              <a:buNone/>
            </a:pPr>
            <a:r>
              <a:rPr lang="it-IT" sz="3700" b="1" dirty="0" smtClean="0"/>
              <a:t>DEL </a:t>
            </a:r>
            <a:r>
              <a:rPr lang="it-IT" sz="3700" b="1" dirty="0"/>
              <a:t>VINO E DEL GIOCO </a:t>
            </a:r>
            <a:r>
              <a:rPr lang="it-IT" sz="3700" b="1" dirty="0" smtClean="0"/>
              <a:t>D'AZZARDO </a:t>
            </a:r>
            <a:r>
              <a:rPr lang="it-IT" sz="3700" dirty="0" smtClean="0"/>
              <a:t>219</a:t>
            </a:r>
            <a:endParaRPr lang="it-IT" sz="3700" dirty="0"/>
          </a:p>
          <a:p>
            <a:pPr marL="0" indent="0">
              <a:buNone/>
            </a:pPr>
            <a:r>
              <a:rPr lang="it-IT" sz="3700" b="1" dirty="0"/>
              <a:t> </a:t>
            </a:r>
            <a:endParaRPr lang="it-IT" sz="3700" dirty="0"/>
          </a:p>
          <a:p>
            <a:pPr marL="0" indent="0">
              <a:buNone/>
            </a:pPr>
            <a:r>
              <a:rPr lang="it-IT" sz="3700" b="1" dirty="0" smtClean="0"/>
              <a:t>LE DONNE </a:t>
            </a:r>
            <a:r>
              <a:rPr lang="it-IT" sz="3700" dirty="0" smtClean="0"/>
              <a:t>221</a:t>
            </a:r>
            <a:r>
              <a:rPr lang="it-IT" sz="3700" dirty="0"/>
              <a:t>. 222 </a:t>
            </a:r>
          </a:p>
          <a:p>
            <a:pPr marL="0" indent="0">
              <a:buNone/>
            </a:pPr>
            <a:r>
              <a:rPr lang="it-IT" sz="3700" b="1" dirty="0"/>
              <a:t> </a:t>
            </a:r>
            <a:endParaRPr lang="it-IT" sz="3700" dirty="0"/>
          </a:p>
          <a:p>
            <a:pPr marL="0" indent="0">
              <a:buNone/>
            </a:pPr>
            <a:r>
              <a:rPr lang="it-IT" sz="3700" b="1" dirty="0" smtClean="0"/>
              <a:t>QUANDO</a:t>
            </a:r>
            <a:r>
              <a:rPr lang="it-IT" sz="3700" dirty="0" smtClean="0"/>
              <a:t> </a:t>
            </a:r>
            <a:r>
              <a:rPr lang="it-IT" sz="3700" b="1" dirty="0" smtClean="0"/>
              <a:t>DIVORZIATE </a:t>
            </a:r>
            <a:r>
              <a:rPr lang="it-IT" sz="3700" dirty="0" smtClean="0"/>
              <a:t>231</a:t>
            </a:r>
            <a:endParaRPr lang="it-IT" sz="3700" dirty="0"/>
          </a:p>
          <a:p>
            <a:pPr marL="0" indent="0">
              <a:buNone/>
            </a:pPr>
            <a:r>
              <a:rPr lang="it-IT" sz="3700" dirty="0"/>
              <a:t> </a:t>
            </a:r>
          </a:p>
          <a:p>
            <a:pPr marL="0" indent="0">
              <a:buNone/>
            </a:pPr>
            <a:r>
              <a:rPr lang="it-IT" sz="3700" b="1" dirty="0" smtClean="0"/>
              <a:t>ELEMOSINE </a:t>
            </a:r>
            <a:r>
              <a:rPr lang="it-IT" sz="3700" dirty="0" smtClean="0"/>
              <a:t>264</a:t>
            </a:r>
            <a:endParaRPr lang="it-IT" sz="3700" dirty="0"/>
          </a:p>
          <a:p>
            <a:pPr marL="0" indent="0">
              <a:buNone/>
            </a:pPr>
            <a:r>
              <a:rPr lang="it-IT" sz="3700" dirty="0"/>
              <a:t> </a:t>
            </a:r>
          </a:p>
          <a:p>
            <a:pPr marL="0" indent="0">
              <a:buNone/>
            </a:pPr>
            <a:r>
              <a:rPr lang="it-IT" sz="3700" b="1" dirty="0" smtClean="0"/>
              <a:t>USURA </a:t>
            </a:r>
            <a:r>
              <a:rPr lang="it-IT" sz="3700" dirty="0" smtClean="0"/>
              <a:t>275</a:t>
            </a:r>
            <a:endParaRPr lang="it-IT" sz="37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649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IL BENE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Ogni bene viene dal Dio,</a:t>
            </a:r>
          </a:p>
          <a:p>
            <a:pPr marL="0" indent="0">
              <a:buNone/>
            </a:pPr>
            <a:r>
              <a:rPr lang="it-IT" dirty="0" smtClean="0"/>
              <a:t>Il male viene dall’uomo (</a:t>
            </a:r>
            <a:r>
              <a:rPr lang="it-IT" dirty="0" err="1" smtClean="0"/>
              <a:t>sura</a:t>
            </a:r>
            <a:r>
              <a:rPr lang="it-IT" dirty="0" smtClean="0"/>
              <a:t> IV, 79)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Al Dio sta l’ordine,</a:t>
            </a:r>
          </a:p>
          <a:p>
            <a:pPr marL="0" indent="0">
              <a:buNone/>
            </a:pPr>
            <a:r>
              <a:rPr lang="it-IT" dirty="0" smtClean="0"/>
              <a:t>all’uomo il disordine che ricade su di lui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030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31561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COMBATTETE </a:t>
            </a:r>
            <a:r>
              <a:rPr lang="it-IT" b="1" dirty="0"/>
              <a:t>PER LA CAUSA DI </a:t>
            </a:r>
            <a:r>
              <a:rPr lang="it-IT" b="1" dirty="0" smtClean="0"/>
              <a:t>ALLAH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60851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dirty="0" smtClean="0"/>
              <a:t>Vedi v.</a:t>
            </a:r>
            <a:r>
              <a:rPr lang="it-IT" i="1" dirty="0" smtClean="0"/>
              <a:t> 190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Vedi la </a:t>
            </a:r>
            <a:r>
              <a:rPr lang="it-IT" dirty="0" err="1" smtClean="0"/>
              <a:t>sura</a:t>
            </a:r>
            <a:r>
              <a:rPr lang="it-IT" i="1" dirty="0" smtClean="0"/>
              <a:t> IV, 74</a:t>
            </a:r>
          </a:p>
          <a:p>
            <a:endParaRPr lang="it-IT" i="1" dirty="0" smtClean="0"/>
          </a:p>
          <a:p>
            <a:pPr marL="0" indent="0">
              <a:buNone/>
            </a:pPr>
            <a:r>
              <a:rPr lang="it-IT" dirty="0" smtClean="0"/>
              <a:t>Vedi la </a:t>
            </a:r>
            <a:r>
              <a:rPr lang="it-IT" dirty="0" err="1" smtClean="0"/>
              <a:t>sura</a:t>
            </a:r>
            <a:r>
              <a:rPr lang="it-IT" dirty="0" smtClean="0"/>
              <a:t> IX Questa </a:t>
            </a:r>
            <a:r>
              <a:rPr lang="it-IT" dirty="0" err="1"/>
              <a:t>sura</a:t>
            </a:r>
            <a:r>
              <a:rPr lang="it-IT" dirty="0"/>
              <a:t>, penultima ad essere rivelata, </a:t>
            </a:r>
            <a:r>
              <a:rPr lang="it-IT" dirty="0" smtClean="0"/>
              <a:t>denuncia </a:t>
            </a:r>
            <a:r>
              <a:rPr lang="it-IT" dirty="0"/>
              <a:t>inequivocabilmente ogni accordo con i pagani.</a:t>
            </a:r>
            <a:br>
              <a:rPr lang="it-IT" dirty="0"/>
            </a:br>
            <a:endParaRPr lang="it-IT" i="1" dirty="0"/>
          </a:p>
          <a:p>
            <a:pPr marL="0" indent="0">
              <a:buNone/>
            </a:pPr>
            <a:r>
              <a:rPr lang="it-IT" i="1" dirty="0" smtClean="0"/>
              <a:t>3</a:t>
            </a:r>
            <a:r>
              <a:rPr lang="it-IT" i="1" dirty="0"/>
              <a:t>. Ecco, da parte di Allah e del Suo Messaggero, un proclama alle </a:t>
            </a:r>
            <a:r>
              <a:rPr lang="it-IT" i="1" dirty="0" smtClean="0"/>
              <a:t>genti...: </a:t>
            </a:r>
            <a:r>
              <a:rPr lang="it-IT" i="1" dirty="0"/>
              <a:t>“Allah e il Suo Messaggero disconoscono i politeisti. Se vi pentite, sarà meglio per voi; se invece volgerete le spalle, sappiate che non potrete ridurre Allah all'impotenza. Annuncia, a coloro che non credono, un doloroso castigo</a:t>
            </a:r>
            <a:r>
              <a:rPr lang="it-IT" i="1" dirty="0" smtClean="0"/>
              <a:t>. (...)</a:t>
            </a:r>
            <a:endParaRPr lang="it-IT" i="1" dirty="0"/>
          </a:p>
          <a:p>
            <a:pPr marL="0" indent="0">
              <a:buNone/>
            </a:pPr>
            <a:r>
              <a:rPr lang="it-IT" i="1" dirty="0" smtClean="0"/>
              <a:t>5</a:t>
            </a:r>
            <a:r>
              <a:rPr lang="it-IT" i="1" dirty="0"/>
              <a:t>. Quando poi siano trascorsi i mesi sacri, uccidete questi associatori ovunque li incontriate, catturateli, assediateli e tendete loro agguati. Se poi si pentono, eseguono l'orazione e pagano la decima, lasciateli andare per la loro strada. Allah è perdonatore, misericordioso</a:t>
            </a:r>
            <a:r>
              <a:rPr lang="it-IT" i="1" dirty="0" smtClean="0"/>
              <a:t>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36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459632"/>
          </a:xfrm>
        </p:spPr>
        <p:txBody>
          <a:bodyPr/>
          <a:lstStyle/>
          <a:p>
            <a:r>
              <a:rPr lang="it-IT" b="1" dirty="0"/>
              <a:t>NON C'È COSTRIZIONE NELLA RELIGIONE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Vedi v. 256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130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Alcune Funzioni del linguaggio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/>
              <a:t>Referenziale</a:t>
            </a:r>
            <a:r>
              <a:rPr lang="it-IT" dirty="0" smtClean="0"/>
              <a:t>: è il contenuto, la novità ideologica, il nuovo, del messaggio</a:t>
            </a:r>
          </a:p>
          <a:p>
            <a:r>
              <a:rPr lang="it-IT" b="1" dirty="0" smtClean="0"/>
              <a:t>Emotiva</a:t>
            </a:r>
            <a:r>
              <a:rPr lang="it-IT" dirty="0" smtClean="0"/>
              <a:t>: è la carica emozionale </a:t>
            </a:r>
            <a:r>
              <a:rPr lang="it-IT" dirty="0"/>
              <a:t>nel </a:t>
            </a:r>
            <a:r>
              <a:rPr lang="it-IT" dirty="0" smtClean="0"/>
              <a:t>messaggio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   di chi parla </a:t>
            </a:r>
          </a:p>
          <a:p>
            <a:r>
              <a:rPr lang="it-IT" b="1" dirty="0" smtClean="0"/>
              <a:t>Imperativa o conativa</a:t>
            </a:r>
            <a:r>
              <a:rPr lang="it-IT" dirty="0" smtClean="0"/>
              <a:t>: volta a suscitare determinate reazioni in chi ascolta</a:t>
            </a:r>
          </a:p>
          <a:p>
            <a:r>
              <a:rPr lang="it-IT" b="1" dirty="0" smtClean="0"/>
              <a:t>Estetica</a:t>
            </a:r>
          </a:p>
          <a:p>
            <a:endParaRPr lang="it-IT" b="1" dirty="0" smtClean="0"/>
          </a:p>
          <a:p>
            <a:pPr marL="0" indent="0" algn="just">
              <a:buNone/>
            </a:pPr>
            <a:r>
              <a:rPr lang="it-IT" sz="2400" dirty="0" smtClean="0"/>
              <a:t>Da R. </a:t>
            </a:r>
            <a:r>
              <a:rPr lang="it-IT" sz="2400" dirty="0" err="1" smtClean="0"/>
              <a:t>Jakobson</a:t>
            </a:r>
            <a:r>
              <a:rPr lang="it-IT" sz="2400" dirty="0" smtClean="0"/>
              <a:t>, </a:t>
            </a:r>
            <a:r>
              <a:rPr lang="it-IT" sz="2400" i="1" dirty="0" smtClean="0"/>
              <a:t>Saggi di linguistica generale</a:t>
            </a:r>
            <a:r>
              <a:rPr lang="it-IT" sz="2400" dirty="0" smtClean="0"/>
              <a:t>, 1976,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874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L’appellativo di corano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smtClean="0"/>
              <a:t>Al </a:t>
            </a:r>
            <a:r>
              <a:rPr lang="it-IT" b="1" dirty="0" err="1" smtClean="0"/>
              <a:t>qur’ānu</a:t>
            </a:r>
            <a:r>
              <a:rPr lang="it-IT" b="1" dirty="0" smtClean="0"/>
              <a:t> ossia la lettura (insieme), la lettura che si recita. </a:t>
            </a:r>
          </a:p>
          <a:p>
            <a:r>
              <a:rPr lang="it-IT" b="1" dirty="0" smtClean="0"/>
              <a:t>Rimanda a </a:t>
            </a:r>
            <a:r>
              <a:rPr lang="it-IT" b="1" i="1" dirty="0" err="1" smtClean="0"/>
              <a:t>qarana</a:t>
            </a:r>
            <a:r>
              <a:rPr lang="it-IT" b="1" dirty="0" smtClean="0"/>
              <a:t> che significa raccogliere, legare (con riferimento dunque </a:t>
            </a:r>
            <a:r>
              <a:rPr lang="it-IT" b="1" dirty="0"/>
              <a:t>a ‘religione’) </a:t>
            </a:r>
            <a:endParaRPr lang="it-IT" dirty="0"/>
          </a:p>
          <a:p>
            <a:endParaRPr lang="it-IT" b="1" dirty="0" smtClean="0"/>
          </a:p>
          <a:p>
            <a:endParaRPr lang="it-IT" b="1" dirty="0"/>
          </a:p>
          <a:p>
            <a:r>
              <a:rPr lang="it-IT" b="1" dirty="0" smtClean="0"/>
              <a:t>Prima traduzione (</a:t>
            </a:r>
            <a:r>
              <a:rPr lang="it-IT" b="1" smtClean="0"/>
              <a:t>riassunto ideologico) in </a:t>
            </a:r>
            <a:r>
              <a:rPr lang="it-IT" b="1" dirty="0" smtClean="0"/>
              <a:t>latino 1141</a:t>
            </a:r>
          </a:p>
          <a:p>
            <a:r>
              <a:rPr lang="it-IT" b="1" dirty="0" smtClean="0"/>
              <a:t>1460 Cusano</a:t>
            </a:r>
          </a:p>
          <a:p>
            <a:r>
              <a:rPr lang="it-IT" b="1" dirty="0" smtClean="0"/>
              <a:t>Prima traduzione in italiano 1543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722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SURA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 </a:t>
            </a:r>
            <a:endParaRPr lang="it-IT" dirty="0"/>
          </a:p>
          <a:p>
            <a:pPr marL="0" indent="0">
              <a:buNone/>
            </a:pPr>
            <a:r>
              <a:rPr lang="it-IT" b="1" dirty="0"/>
              <a:t> </a:t>
            </a:r>
            <a:endParaRPr lang="it-IT" dirty="0"/>
          </a:p>
          <a:p>
            <a:pPr marL="0" indent="0" algn="ctr">
              <a:buNone/>
            </a:pPr>
            <a:r>
              <a:rPr lang="it-IT" sz="4000" b="1" dirty="0" smtClean="0">
                <a:solidFill>
                  <a:schemeClr val="accent6">
                    <a:lumMod val="50000"/>
                  </a:schemeClr>
                </a:solidFill>
              </a:rPr>
              <a:t>Timorati</a:t>
            </a:r>
            <a:r>
              <a:rPr lang="it-IT" sz="4000" dirty="0" smtClean="0">
                <a:solidFill>
                  <a:schemeClr val="accent6">
                    <a:lumMod val="50000"/>
                  </a:schemeClr>
                </a:solidFill>
              </a:rPr>
              <a:t>  e  </a:t>
            </a:r>
            <a:r>
              <a:rPr lang="it-IT" sz="4000" b="1" dirty="0" smtClean="0">
                <a:solidFill>
                  <a:schemeClr val="accent6">
                    <a:lumMod val="50000"/>
                  </a:schemeClr>
                </a:solidFill>
              </a:rPr>
              <a:t>Kāfirūna</a:t>
            </a:r>
            <a:endParaRPr lang="it-IT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87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/>
              <a:t>ĀDAM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4525963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vicario </a:t>
            </a:r>
            <a:r>
              <a:rPr lang="it-IT" dirty="0"/>
              <a:t>sulla terra, scacciato dal Paradiso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b="1" dirty="0" smtClean="0"/>
          </a:p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dirty="0" smtClean="0"/>
              <a:t>gli uomini formavano un'unica comunità</a:t>
            </a:r>
            <a:r>
              <a:rPr lang="it-IT" sz="2400" dirty="0" smtClean="0"/>
              <a:t> (213)</a:t>
            </a:r>
            <a:r>
              <a:rPr lang="it-IT" dirty="0" smtClean="0"/>
              <a:t> </a:t>
            </a:r>
          </a:p>
          <a:p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572000" y="2564904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20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868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ISRAELE</a:t>
            </a:r>
            <a:r>
              <a:rPr lang="it-IT" dirty="0" smtClean="0"/>
              <a:t>: il </a:t>
            </a:r>
            <a:r>
              <a:rPr lang="it-IT" b="1" dirty="0" smtClean="0"/>
              <a:t>PATTO </a:t>
            </a:r>
            <a:r>
              <a:rPr lang="it-IT" dirty="0" smtClean="0"/>
              <a:t>E </a:t>
            </a:r>
            <a:r>
              <a:rPr lang="it-IT" b="1" dirty="0" smtClean="0"/>
              <a:t>LA </a:t>
            </a:r>
            <a:r>
              <a:rPr lang="it-IT" b="1" dirty="0"/>
              <a:t>ROTTURA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Il patto </a:t>
            </a:r>
            <a:r>
              <a:rPr lang="it-IT" b="1" dirty="0"/>
              <a:t>con Mosè</a:t>
            </a:r>
            <a:r>
              <a:rPr lang="it-IT" dirty="0"/>
              <a:t> </a:t>
            </a:r>
            <a:r>
              <a:rPr lang="it-IT" sz="2400" dirty="0" smtClean="0"/>
              <a:t>(42)</a:t>
            </a:r>
            <a:endParaRPr lang="it-IT" dirty="0"/>
          </a:p>
          <a:p>
            <a:pPr marL="0" indent="0" algn="ctr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manna e le quaglie</a:t>
            </a:r>
          </a:p>
          <a:p>
            <a:pPr marL="0" indent="0">
              <a:buNone/>
            </a:pPr>
            <a:r>
              <a:rPr lang="it-IT" dirty="0"/>
              <a:t>acqua per il </a:t>
            </a:r>
            <a:r>
              <a:rPr lang="it-IT" dirty="0" smtClean="0"/>
              <a:t>popolo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Gesù, figlio di Maria</a:t>
            </a:r>
          </a:p>
          <a:p>
            <a:pPr marL="0" indent="0">
              <a:buNone/>
            </a:pPr>
            <a:r>
              <a:rPr lang="it-IT" dirty="0" smtClean="0"/>
              <a:t>Saul </a:t>
            </a:r>
            <a:r>
              <a:rPr lang="it-IT" dirty="0"/>
              <a:t>e </a:t>
            </a:r>
            <a:r>
              <a:rPr lang="it-IT" dirty="0" smtClean="0"/>
              <a:t>Davide </a:t>
            </a:r>
            <a:r>
              <a:rPr lang="it-IT" sz="2400" dirty="0" smtClean="0"/>
              <a:t>(247)</a:t>
            </a:r>
            <a:endParaRPr lang="it-IT" sz="24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082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UNA SALVEZZA UNIVERSALE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48113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 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/>
              <a:t>verità, coloro che credono, siano essi giudei, nazareni o sabei, tutti coloro che credono in Allah e nell'Ultimo Giorno e compiono il bene </a:t>
            </a:r>
            <a:r>
              <a:rPr lang="it-IT" dirty="0" smtClean="0"/>
              <a:t>  riceveranno </a:t>
            </a:r>
            <a:r>
              <a:rPr lang="it-IT" dirty="0"/>
              <a:t>il compenso presso il loro Signore. </a:t>
            </a:r>
            <a:r>
              <a:rPr lang="it-IT" dirty="0" smtClean="0"/>
              <a:t>(62)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Non </a:t>
            </a:r>
            <a:r>
              <a:rPr lang="it-IT" dirty="0"/>
              <a:t>adorerete altri che Allah, vi comporterete bene con i genitori, i parenti, gli orfani e i poveri; userete buone parole con la gente, assolverete all'orazione e pagherete la decima</a:t>
            </a:r>
            <a:r>
              <a:rPr lang="it-IT" dirty="0" smtClean="0"/>
              <a:t>!</a:t>
            </a:r>
            <a:r>
              <a:rPr lang="it-IT" dirty="0"/>
              <a:t> </a:t>
            </a:r>
            <a:r>
              <a:rPr lang="it-IT" dirty="0" smtClean="0"/>
              <a:t>(83)</a:t>
            </a:r>
            <a:endParaRPr lang="it-IT" dirty="0"/>
          </a:p>
          <a:p>
            <a:endParaRPr lang="it-IT" dirty="0"/>
          </a:p>
        </p:txBody>
      </p:sp>
      <p:cxnSp>
        <p:nvCxnSpPr>
          <p:cNvPr id="5" name="Connettore 4 4"/>
          <p:cNvCxnSpPr/>
          <p:nvPr/>
        </p:nvCxnSpPr>
        <p:spPr>
          <a:xfrm rot="5400000">
            <a:off x="5292080" y="2807556"/>
            <a:ext cx="1296144" cy="10081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13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UNA RIVELAZIONE SENZA DIFFERENZA NOI/LORO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Dite</a:t>
            </a:r>
            <a:r>
              <a:rPr lang="it-IT" dirty="0"/>
              <a:t>: “Crediamo in Allah e in quello che è stato fatto scendere su di noi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e </a:t>
            </a:r>
            <a:r>
              <a:rPr lang="it-IT" dirty="0"/>
              <a:t>in quello che è stato fatto scendere su Abramo, Ismaele, Isacco, Giacobbe e sulle </a:t>
            </a:r>
            <a:r>
              <a:rPr lang="it-IT" dirty="0" smtClean="0"/>
              <a:t>tribù, </a:t>
            </a:r>
          </a:p>
          <a:p>
            <a:pPr marL="0" indent="0">
              <a:buNone/>
            </a:pPr>
            <a:r>
              <a:rPr lang="it-IT" dirty="0" smtClean="0"/>
              <a:t>e </a:t>
            </a:r>
            <a:r>
              <a:rPr lang="it-IT" dirty="0"/>
              <a:t>in quello che è stato dato a Mosè e a Gesù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e </a:t>
            </a:r>
            <a:r>
              <a:rPr lang="it-IT" dirty="0"/>
              <a:t>in tutto quello che è stato dato ai Profeti da parte del loro Signore,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non </a:t>
            </a:r>
            <a:r>
              <a:rPr lang="it-IT" dirty="0"/>
              <a:t>facciamo differenza alcuna tra di loro e a Lui siamo sottomessi</a:t>
            </a:r>
            <a:r>
              <a:rPr lang="it-IT" dirty="0" smtClean="0"/>
              <a:t>”.</a:t>
            </a:r>
            <a:r>
              <a:rPr lang="it-IT" sz="2400" dirty="0"/>
              <a:t> 136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6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9592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 smtClean="0"/>
              <a:t>IL MODELLO: ABRAMO</a:t>
            </a:r>
            <a:r>
              <a:rPr lang="it-IT" i="1" dirty="0" smtClean="0"/>
              <a:t> </a:t>
            </a:r>
            <a:br>
              <a:rPr lang="it-IT" i="1" dirty="0" smtClean="0"/>
            </a:br>
            <a:r>
              <a:rPr lang="it-IT" cap="none" dirty="0" smtClean="0"/>
              <a:t/>
            </a:r>
            <a:br>
              <a:rPr lang="it-IT" cap="none" dirty="0" smtClean="0"/>
            </a:br>
            <a:endParaRPr lang="it-IT" cap="none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Abramo: </a:t>
            </a:r>
            <a:r>
              <a:rPr lang="it-IT" i="1" dirty="0" err="1"/>
              <a:t>imâm</a:t>
            </a:r>
            <a:r>
              <a:rPr lang="it-IT" dirty="0"/>
              <a:t> per gli uomini, puro credente </a:t>
            </a:r>
            <a:endParaRPr lang="it-IT" dirty="0" smtClean="0"/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Abramo: </a:t>
            </a:r>
            <a:r>
              <a:rPr lang="it-IT" i="1" dirty="0" smtClean="0"/>
              <a:t>ḥanīf</a:t>
            </a:r>
            <a:r>
              <a:rPr lang="it-IT" dirty="0" smtClean="0"/>
              <a:t>, cioè praticante di una religione pura, </a:t>
            </a:r>
            <a:r>
              <a:rPr lang="it-IT" dirty="0" err="1" smtClean="0"/>
              <a:t>ur-religion</a:t>
            </a:r>
            <a:r>
              <a:rPr lang="it-IT" dirty="0" smtClean="0"/>
              <a:t> (</a:t>
            </a:r>
            <a:r>
              <a:rPr lang="it-IT" sz="2400" dirty="0" smtClean="0"/>
              <a:t>135)</a:t>
            </a: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5125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142</TotalTime>
  <Words>397</Words>
  <Application>Microsoft Office PowerPoint</Application>
  <PresentationFormat>Presentazione su schermo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Terra</vt:lpstr>
      <vt:lpstr>Il corano</vt:lpstr>
      <vt:lpstr>Alcune Funzioni del linguaggio</vt:lpstr>
      <vt:lpstr>L’appellativo di corano</vt:lpstr>
      <vt:lpstr>SURA 2</vt:lpstr>
      <vt:lpstr>ĀDAM </vt:lpstr>
      <vt:lpstr>ISRAELE: il PATTO E LA ROTTURA  </vt:lpstr>
      <vt:lpstr>UNA SALVEZZA UNIVERSALE </vt:lpstr>
      <vt:lpstr>UNA RIVELAZIONE SENZA DIFFERENZA NOI/LORO</vt:lpstr>
      <vt:lpstr>IL MODELLO: ABRAMO   </vt:lpstr>
      <vt:lpstr>La vera religione: Al-Ikhlâs  (Il Puro Monoteismo)  </vt:lpstr>
      <vt:lpstr>FARE IL BENE</vt:lpstr>
      <vt:lpstr>IL BENE</vt:lpstr>
      <vt:lpstr> COMBATTETE PER LA CAUSA DI ALLAH  </vt:lpstr>
      <vt:lpstr>NON C'È COSTRIZIONE NELLA RELIGIONE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Sura CXII  Al-Ikhlâs (Il Puro Monoteismo)   Una tradizione che risale all’Inviato di Allah (pace e benedizioni su di lui) afferma che la recitazione di questa sura corrisponde al merito della recitazione di un terzo del Corano. Qualche commentatore l’ha definita:  «perfetta sintesi del tawhîd» (il monoteismo islamico).</dc:title>
  <dc:creator>user</dc:creator>
  <cp:lastModifiedBy>Beatrice</cp:lastModifiedBy>
  <cp:revision>16</cp:revision>
  <dcterms:created xsi:type="dcterms:W3CDTF">2016-10-12T14:46:49Z</dcterms:created>
  <dcterms:modified xsi:type="dcterms:W3CDTF">2016-11-28T13:32:23Z</dcterms:modified>
</cp:coreProperties>
</file>