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7" r:id="rId12"/>
    <p:sldId id="265" r:id="rId13"/>
    <p:sldId id="268" r:id="rId14"/>
    <p:sldId id="266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8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AAF5D7-677F-4DA8-B323-C0696DFE1AD9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9F28C2E-0839-4FCE-9BF2-38000A839F6E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t-IT" sz="1600" dirty="0" smtClean="0"/>
          </a:p>
          <a:p>
            <a:pPr marL="0" indent="0" algn="ctr">
              <a:buNone/>
            </a:pPr>
            <a:r>
              <a:rPr lang="it-IT" sz="19600" dirty="0" smtClean="0"/>
              <a:t>2</a:t>
            </a:r>
            <a:endParaRPr lang="it-IT" sz="196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61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Cosa vuol dire e come interpellano i cinque pilastri </a:t>
            </a:r>
            <a:r>
              <a:rPr lang="it-IT" i="1" dirty="0" err="1" smtClean="0"/>
              <a:t>arkan</a:t>
            </a:r>
            <a:r>
              <a:rPr lang="it-IT" dirty="0" smtClean="0"/>
              <a:t> dell’Islam?</a:t>
            </a:r>
          </a:p>
          <a:p>
            <a:r>
              <a:rPr lang="it-IT" i="1" dirty="0" smtClean="0"/>
              <a:t>Shahada</a:t>
            </a:r>
            <a:r>
              <a:rPr lang="it-IT" dirty="0" smtClean="0"/>
              <a:t> (confessione di fede), la </a:t>
            </a:r>
            <a:r>
              <a:rPr lang="it-IT" i="1" dirty="0" err="1" smtClean="0"/>
              <a:t>salat</a:t>
            </a:r>
            <a:r>
              <a:rPr lang="it-IT" dirty="0" smtClean="0"/>
              <a:t> (preghiera rituale pubblica o privata, essenzialmente laudativa e teocentrica, anche se non mancano intenzioni di preghiera per tutte le circostanze), la </a:t>
            </a:r>
            <a:r>
              <a:rPr lang="it-IT" i="1" dirty="0" err="1" smtClean="0"/>
              <a:t>zakat</a:t>
            </a:r>
            <a:r>
              <a:rPr lang="it-IT" dirty="0" smtClean="0"/>
              <a:t> (elemosina),  il </a:t>
            </a:r>
            <a:r>
              <a:rPr lang="it-IT" i="1" dirty="0" err="1" smtClean="0"/>
              <a:t>sawm</a:t>
            </a:r>
            <a:r>
              <a:rPr lang="it-IT" dirty="0" smtClean="0"/>
              <a:t> (digiuno, specie nel Ramadan –non è equiparabile alla Quaresima perché non ha alcun valore di penitenza riparatrice), il </a:t>
            </a:r>
            <a:r>
              <a:rPr lang="it-IT" i="1" dirty="0" err="1" smtClean="0"/>
              <a:t>hagg</a:t>
            </a:r>
            <a:r>
              <a:rPr lang="it-IT" dirty="0" smtClean="0"/>
              <a:t> (pellegrinaggio, atto di fede e atto penitenziale a imitazione di Abramo; sono aboliti i segni esteriori della differenza di censo)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Una dinamica ascensionale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jihad è uno strumento dello Stato islamico per adempiere la sua funzione, laddove falliscono i mezzi pacifici?</a:t>
            </a:r>
          </a:p>
          <a:p>
            <a:r>
              <a:rPr lang="it-IT" dirty="0" smtClean="0"/>
              <a:t>Oppure è un combattimento interiore, contro se stessi?</a:t>
            </a:r>
          </a:p>
          <a:p>
            <a:r>
              <a:rPr lang="it-IT" dirty="0" smtClean="0"/>
              <a:t>È tuttora valida la distinzione fra Casa di pace (mondo islamico) e Casa della guerra (mondo </a:t>
            </a:r>
            <a:r>
              <a:rPr lang="it-IT" dirty="0"/>
              <a:t>o</a:t>
            </a:r>
            <a:r>
              <a:rPr lang="it-IT" dirty="0" smtClean="0"/>
              <a:t>ccidentale, non islamico)?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Jihad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709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morale del muslim, tratta dal Corano, dagli </a:t>
            </a:r>
            <a:r>
              <a:rPr lang="it-IT" i="1" dirty="0" err="1" smtClean="0"/>
              <a:t>hadith</a:t>
            </a:r>
            <a:r>
              <a:rPr lang="it-IT" dirty="0" smtClean="0"/>
              <a:t> e dalla </a:t>
            </a:r>
            <a:r>
              <a:rPr lang="it-IT" i="1" dirty="0" smtClean="0"/>
              <a:t>Sunna</a:t>
            </a:r>
            <a:r>
              <a:rPr lang="it-IT" dirty="0" smtClean="0"/>
              <a:t> del profeta, è morale del giusto mezzo, della moderazione; si occupa dell’uomo nella sua globalità (anima e corpo).</a:t>
            </a:r>
          </a:p>
          <a:p>
            <a:r>
              <a:rPr lang="it-IT" dirty="0" smtClean="0"/>
              <a:t>È morale della  crescita di sé, armoniosa, ma senza alcun intento di meritorietà, di redenzione di sé (</a:t>
            </a:r>
            <a:r>
              <a:rPr lang="it-IT" i="1" dirty="0" smtClean="0"/>
              <a:t>metanoia</a:t>
            </a:r>
            <a:r>
              <a:rPr lang="it-IT" dirty="0" smtClean="0"/>
              <a:t>); manca l’idea di atti </a:t>
            </a:r>
            <a:r>
              <a:rPr lang="it-IT" dirty="0" err="1" smtClean="0"/>
              <a:t>superogatori</a:t>
            </a:r>
            <a:r>
              <a:rPr lang="it-IT" dirty="0" smtClean="0"/>
              <a:t> (i consigli evangelici: fare di più di quello che abbiamo obbligo di fare).</a:t>
            </a:r>
          </a:p>
          <a:p>
            <a:r>
              <a:rPr lang="it-IT" dirty="0" smtClean="0"/>
              <a:t>È comunitaria basata su due principi: uguaglianza e fraternità fra musulmani e la «commenda» del bene (ordinare il bene e proibire il male). </a:t>
            </a:r>
            <a:r>
              <a:rPr lang="it-IT" dirty="0"/>
              <a:t>È intercomunitaria: fraternità universale. </a:t>
            </a:r>
            <a:endParaRPr lang="it-IT" dirty="0" smtClean="0"/>
          </a:p>
          <a:p>
            <a:r>
              <a:rPr lang="it-IT" dirty="0" smtClean="0"/>
              <a:t>Giustizia sociale e la ricchezza come dono di Dio, cui tutti hanno ugualmente diritto.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 smtClean="0">
                <a:solidFill>
                  <a:schemeClr val="accent2">
                    <a:lumMod val="50000"/>
                  </a:schemeClr>
                </a:solidFill>
              </a:rPr>
              <a:t>La morale: meritoria o di perfezionamento</a:t>
            </a:r>
            <a:endParaRPr lang="it-IT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49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esiste il concetto occidentale di coscienza come espressione dell’autonomia decisionale del singolo.</a:t>
            </a:r>
          </a:p>
          <a:p>
            <a:r>
              <a:rPr lang="it-IT" dirty="0" smtClean="0"/>
              <a:t>La coscienza è il luogo in cui Dio parla all’uomo attraverso i segni della creazione e del Corano.</a:t>
            </a:r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sz="1600" dirty="0" smtClean="0"/>
              <a:t>Vi è però netta separazione fra </a:t>
            </a:r>
            <a:r>
              <a:rPr lang="it-IT" sz="1600" dirty="0" err="1" smtClean="0"/>
              <a:t>Jabriti</a:t>
            </a:r>
            <a:r>
              <a:rPr lang="it-IT" sz="1600" dirty="0" smtClean="0"/>
              <a:t> e </a:t>
            </a:r>
            <a:r>
              <a:rPr lang="it-IT" sz="1600" dirty="0" err="1" smtClean="0"/>
              <a:t>Kadariti</a:t>
            </a:r>
            <a:r>
              <a:rPr lang="it-IT" sz="1600" dirty="0" smtClean="0"/>
              <a:t>. I primi negano la libertà dell’uomo; i secondi invece sostengono il libero arbitrio.</a:t>
            </a:r>
            <a:endParaRPr lang="it-IT" sz="16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C00000"/>
                </a:solidFill>
              </a:rPr>
              <a:t>Coscienza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44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musulmani vedono nei sacramenti un grave scandalo:</a:t>
            </a:r>
          </a:p>
          <a:p>
            <a:r>
              <a:rPr lang="it-IT" dirty="0" smtClean="0"/>
              <a:t>Ogni ragionamento o affermazione su Dio è una bestemmia o un atto di superbia: costringono la potenza di Dio ad agire </a:t>
            </a:r>
            <a:r>
              <a:rPr lang="it-IT" i="1" dirty="0" smtClean="0"/>
              <a:t>ex opere operato </a:t>
            </a:r>
            <a:r>
              <a:rPr lang="it-IT" dirty="0" smtClean="0"/>
              <a:t>(cioè, per il solo fatto di aver fatto l’azione sacramentale e indipendentemente dallo santità personale del ministro: vedi n. 1128 del CCC)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C00000"/>
                </a:solidFill>
              </a:rPr>
              <a:t>I SACRAMENTI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5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3684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PREPARARSI ALL’INCONTRO</a:t>
            </a:r>
            <a:endParaRPr lang="it-IT" dirty="0"/>
          </a:p>
        </p:txBody>
      </p:sp>
      <p:pic>
        <p:nvPicPr>
          <p:cNvPr id="1026" name="Picture 2" descr="C:\Users\user\Desktop\shahad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1556792"/>
            <a:ext cx="5045828" cy="3312368"/>
          </a:xfrm>
          <a:prstGeom prst="rect">
            <a:avLst/>
          </a:prstGeom>
          <a:noFill/>
          <a:effectLst>
            <a:softEdge rad="279400"/>
          </a:effectLst>
          <a:scene3d>
            <a:camera prst="orthographicFront"/>
            <a:lightRig rig="threePt" dir="t"/>
          </a:scene3d>
          <a:sp3d prstMaterial="matt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8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 idx="4294967295"/>
          </p:nvPr>
        </p:nvSpPr>
        <p:spPr>
          <a:xfrm>
            <a:off x="18144" y="548680"/>
            <a:ext cx="8892480" cy="568863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1800" dirty="0">
                <a:solidFill>
                  <a:schemeClr val="bg1"/>
                </a:solidFill>
                <a:effectLst/>
              </a:rPr>
              <a:t> </a:t>
            </a:r>
            <a:br>
              <a:rPr lang="it-IT" sz="1800" dirty="0">
                <a:solidFill>
                  <a:schemeClr val="bg1"/>
                </a:solidFill>
                <a:effectLst/>
              </a:rPr>
            </a:br>
            <a: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  <a:t>Dialogare con una persona di fede islamica presuppone 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cogliere </a:t>
            </a:r>
            <a: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  <a:t>dell’Islam la sua originalità, 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i </a:t>
            </a:r>
            <a: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  <a:t>suoi aspetti interiori.</a:t>
            </a:r>
            <a:r>
              <a:rPr lang="it-IT" sz="1800" dirty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it-IT" sz="1800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1800" dirty="0">
                <a:solidFill>
                  <a:schemeClr val="bg1"/>
                </a:solidFill>
                <a:effectLst/>
              </a:rPr>
              <a:t/>
            </a:r>
            <a:br>
              <a:rPr lang="it-IT" sz="1800" dirty="0">
                <a:solidFill>
                  <a:schemeClr val="bg1"/>
                </a:solidFill>
                <a:effectLst/>
              </a:rPr>
            </a:br>
            <a:r>
              <a:rPr lang="it-IT" sz="1800" dirty="0">
                <a:solidFill>
                  <a:schemeClr val="bg1"/>
                </a:solidFill>
                <a:effectLst/>
              </a:rPr>
              <a:t>Va evitato di </a:t>
            </a:r>
            <a:r>
              <a:rPr lang="it-IT" sz="1800" dirty="0" smtClean="0">
                <a:solidFill>
                  <a:schemeClr val="bg1"/>
                </a:solidFill>
                <a:effectLst/>
              </a:rPr>
              <a:t>vedere l’Islam a</a:t>
            </a:r>
            <a:r>
              <a:rPr lang="it-IT" sz="1800" i="1" dirty="0" smtClean="0">
                <a:solidFill>
                  <a:schemeClr val="bg1"/>
                </a:solidFill>
                <a:effectLst/>
              </a:rPr>
              <a:t> </a:t>
            </a:r>
            <a:r>
              <a:rPr lang="it-IT" sz="1800" i="1" dirty="0">
                <a:solidFill>
                  <a:schemeClr val="bg1"/>
                </a:solidFill>
                <a:effectLst/>
              </a:rPr>
              <a:t>partire dal</a:t>
            </a:r>
            <a:r>
              <a:rPr lang="it-IT" sz="1800" dirty="0">
                <a:solidFill>
                  <a:schemeClr val="bg1"/>
                </a:solidFill>
                <a:effectLst/>
              </a:rPr>
              <a:t> </a:t>
            </a:r>
            <a:r>
              <a:rPr lang="it-IT" sz="1800" dirty="0" smtClean="0">
                <a:solidFill>
                  <a:schemeClr val="bg1"/>
                </a:solidFill>
                <a:effectLst/>
              </a:rPr>
              <a:t>Cristianesimo.</a:t>
            </a:r>
            <a:r>
              <a:rPr lang="it-IT" sz="900" dirty="0" smtClean="0">
                <a:solidFill>
                  <a:schemeClr val="bg1"/>
                </a:solidFill>
                <a:effectLst/>
              </a:rPr>
              <a:t/>
            </a:r>
            <a:br>
              <a:rPr lang="it-IT" sz="900" dirty="0" smtClean="0">
                <a:solidFill>
                  <a:schemeClr val="bg1"/>
                </a:solidFill>
                <a:effectLst/>
              </a:rPr>
            </a:br>
            <a:r>
              <a:rPr lang="it-IT" sz="1800" dirty="0">
                <a:solidFill>
                  <a:schemeClr val="bg1"/>
                </a:solidFill>
                <a:effectLst/>
              </a:rPr>
              <a:t/>
            </a:r>
            <a:br>
              <a:rPr lang="it-IT" sz="1800" dirty="0">
                <a:solidFill>
                  <a:schemeClr val="bg1"/>
                </a:solidFill>
                <a:effectLst/>
              </a:rPr>
            </a:br>
            <a:r>
              <a:rPr lang="it-IT" sz="1400" dirty="0" smtClean="0">
                <a:solidFill>
                  <a:schemeClr val="bg1"/>
                </a:solidFill>
                <a:effectLst/>
              </a:rPr>
              <a:t>Per esempio</a:t>
            </a:r>
            <a:r>
              <a:rPr lang="it-IT" sz="1400" dirty="0">
                <a:solidFill>
                  <a:schemeClr val="bg1"/>
                </a:solidFill>
                <a:effectLst/>
              </a:rPr>
              <a:t>: </a:t>
            </a:r>
            <a:br>
              <a:rPr lang="it-IT" sz="1400" dirty="0">
                <a:solidFill>
                  <a:schemeClr val="bg1"/>
                </a:solidFill>
                <a:effectLst/>
              </a:rPr>
            </a:br>
            <a:r>
              <a:rPr lang="it-IT" sz="1400" dirty="0" smtClean="0">
                <a:solidFill>
                  <a:schemeClr val="bg1"/>
                </a:solidFill>
                <a:effectLst/>
              </a:rPr>
              <a:t>un’eresia cristologica;</a:t>
            </a:r>
            <a:br>
              <a:rPr lang="it-IT" sz="1400" dirty="0" smtClean="0">
                <a:solidFill>
                  <a:schemeClr val="bg1"/>
                </a:solidFill>
                <a:effectLst/>
              </a:rPr>
            </a:br>
            <a:r>
              <a:rPr lang="it-IT" sz="1400" dirty="0">
                <a:solidFill>
                  <a:schemeClr val="bg1"/>
                </a:solidFill>
                <a:effectLst/>
              </a:rPr>
              <a:t>l</a:t>
            </a:r>
            <a:r>
              <a:rPr lang="it-IT" sz="1400" dirty="0" smtClean="0">
                <a:solidFill>
                  <a:schemeClr val="bg1"/>
                </a:solidFill>
                <a:effectLst/>
              </a:rPr>
              <a:t>a </a:t>
            </a:r>
            <a:r>
              <a:rPr lang="it-IT" sz="1400" i="1" dirty="0" smtClean="0">
                <a:solidFill>
                  <a:schemeClr val="bg1"/>
                </a:solidFill>
                <a:effectLst/>
              </a:rPr>
              <a:t>shahada</a:t>
            </a:r>
            <a:r>
              <a:rPr lang="it-IT" sz="1400" dirty="0" smtClean="0">
                <a:solidFill>
                  <a:schemeClr val="bg1"/>
                </a:solidFill>
                <a:effectLst/>
              </a:rPr>
              <a:t> è una sorta di battesimo </a:t>
            </a:r>
            <a:r>
              <a:rPr lang="it-IT" sz="1400" dirty="0">
                <a:solidFill>
                  <a:schemeClr val="bg1"/>
                </a:solidFill>
                <a:effectLst/>
              </a:rPr>
              <a:t/>
            </a:r>
            <a:br>
              <a:rPr lang="it-IT" sz="1400" dirty="0">
                <a:solidFill>
                  <a:schemeClr val="bg1"/>
                </a:solidFill>
                <a:effectLst/>
              </a:rPr>
            </a:br>
            <a:r>
              <a:rPr lang="it-IT" sz="1800" dirty="0">
                <a:solidFill>
                  <a:schemeClr val="bg1"/>
                </a:solidFill>
                <a:effectLst/>
              </a:rPr>
              <a:t> </a:t>
            </a:r>
            <a:br>
              <a:rPr lang="it-IT" sz="1800" dirty="0">
                <a:solidFill>
                  <a:schemeClr val="bg1"/>
                </a:solidFill>
                <a:effectLst/>
              </a:rPr>
            </a:br>
            <a:r>
              <a:rPr lang="it-IT" sz="1800" dirty="0">
                <a:solidFill>
                  <a:schemeClr val="accent2">
                    <a:lumMod val="50000"/>
                  </a:schemeClr>
                </a:solidFill>
                <a:effectLst/>
              </a:rPr>
              <a:t>Islam e Cristianesimo sono due </a:t>
            </a:r>
            <a:r>
              <a:rPr lang="it-IT" sz="1800" i="1" dirty="0">
                <a:solidFill>
                  <a:schemeClr val="accent2">
                    <a:lumMod val="50000"/>
                  </a:schemeClr>
                </a:solidFill>
                <a:effectLst/>
              </a:rPr>
              <a:t>modus vivendi</a:t>
            </a:r>
            <a:r>
              <a:rPr lang="it-IT" sz="1800" dirty="0">
                <a:solidFill>
                  <a:schemeClr val="accent2">
                    <a:lumMod val="50000"/>
                  </a:schemeClr>
                </a:solidFill>
                <a:effectLst/>
              </a:rPr>
              <a:t> completamente diversi. </a:t>
            </a:r>
            <a:br>
              <a:rPr lang="it-IT" sz="1800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1800" dirty="0">
                <a:solidFill>
                  <a:schemeClr val="bg1"/>
                </a:solidFill>
                <a:effectLst/>
              </a:rPr>
              <a:t> </a:t>
            </a:r>
            <a:br>
              <a:rPr lang="it-IT" sz="1800" dirty="0">
                <a:solidFill>
                  <a:schemeClr val="bg1"/>
                </a:solidFill>
                <a:effectLst/>
              </a:rPr>
            </a:br>
            <a:r>
              <a:rPr lang="it-IT" sz="1800" dirty="0" smtClean="0">
                <a:solidFill>
                  <a:schemeClr val="bg1"/>
                </a:solidFill>
                <a:effectLst/>
              </a:rPr>
              <a:t>In </a:t>
            </a:r>
            <a:r>
              <a:rPr lang="it-IT" sz="1800" dirty="0">
                <a:solidFill>
                  <a:schemeClr val="bg1"/>
                </a:solidFill>
                <a:effectLst/>
              </a:rPr>
              <a:t>qualche modo per capire l'Islam devo preventivamente «dimenticare il Cristianesimo</a:t>
            </a:r>
            <a:r>
              <a:rPr lang="it-IT" sz="1800" dirty="0" smtClean="0">
                <a:solidFill>
                  <a:schemeClr val="bg1"/>
                </a:solidFill>
                <a:effectLst/>
              </a:rPr>
              <a:t>»</a:t>
            </a:r>
            <a:br>
              <a:rPr lang="it-IT" sz="1800" dirty="0" smtClean="0">
                <a:solidFill>
                  <a:schemeClr val="bg1"/>
                </a:solidFill>
                <a:effectLst/>
              </a:rPr>
            </a:br>
            <a:r>
              <a:rPr lang="it-IT" sz="1800" dirty="0" smtClean="0">
                <a:solidFill>
                  <a:schemeClr val="bg1"/>
                </a:solidFill>
                <a:effectLst/>
              </a:rPr>
              <a:t/>
            </a:r>
            <a:br>
              <a:rPr lang="it-IT" sz="1800" dirty="0" smtClean="0">
                <a:solidFill>
                  <a:schemeClr val="bg1"/>
                </a:solidFill>
                <a:effectLst/>
              </a:rPr>
            </a:br>
            <a:r>
              <a:rPr lang="it-IT" sz="1800" dirty="0">
                <a:solidFill>
                  <a:schemeClr val="bg1"/>
                </a:solidFill>
                <a:effectLst/>
              </a:rPr>
              <a:t> </a:t>
            </a:r>
            <a:br>
              <a:rPr lang="it-IT" sz="1800" dirty="0">
                <a:solidFill>
                  <a:schemeClr val="bg1"/>
                </a:solidFill>
                <a:effectLst/>
              </a:rPr>
            </a:br>
            <a:r>
              <a:rPr lang="it-IT" sz="4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Bisogna  </a:t>
            </a:r>
            <a:r>
              <a:rPr lang="it-IT" sz="4400" dirty="0">
                <a:solidFill>
                  <a:schemeClr val="accent2">
                    <a:lumMod val="50000"/>
                  </a:schemeClr>
                </a:solidFill>
                <a:effectLst/>
              </a:rPr>
              <a:t>dunque </a:t>
            </a:r>
            <a:r>
              <a:rPr lang="it-IT" sz="4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aver </a:t>
            </a:r>
            <a:r>
              <a:rPr lang="it-IT" sz="4400" dirty="0">
                <a:solidFill>
                  <a:schemeClr val="accent2">
                    <a:lumMod val="50000"/>
                  </a:schemeClr>
                </a:solidFill>
                <a:effectLst/>
              </a:rPr>
              <a:t>chiari </a:t>
            </a:r>
            <a:r>
              <a:rPr lang="it-IT" sz="4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it-IT" sz="4400" dirty="0" smtClean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4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i </a:t>
            </a:r>
            <a:r>
              <a:rPr lang="it-IT" sz="4400" dirty="0">
                <a:solidFill>
                  <a:schemeClr val="accent2">
                    <a:lumMod val="50000"/>
                  </a:schemeClr>
                </a:solidFill>
                <a:effectLst/>
              </a:rPr>
              <a:t>punti di </a:t>
            </a:r>
            <a:r>
              <a:rPr lang="it-IT" sz="44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divergenza</a:t>
            </a:r>
            <a:r>
              <a:rPr lang="it-IT" sz="4400" dirty="0">
                <a:solidFill>
                  <a:schemeClr val="accent2">
                    <a:lumMod val="50000"/>
                  </a:schemeClr>
                </a:solidFill>
                <a:effectLst/>
              </a:rPr>
              <a:t>.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it-IT" sz="2400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endParaRPr lang="it-IT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79512" y="620688"/>
            <a:ext cx="8820472" cy="5976664"/>
          </a:xfrm>
        </p:spPr>
        <p:txBody>
          <a:bodyPr>
            <a:normAutofit/>
          </a:bodyPr>
          <a:lstStyle/>
          <a:p>
            <a:pPr algn="ctr"/>
            <a:r>
              <a:rPr lang="it-IT" sz="27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Il </a:t>
            </a:r>
            <a:r>
              <a:rPr lang="it-IT" sz="2700" b="1" dirty="0">
                <a:solidFill>
                  <a:schemeClr val="accent2">
                    <a:lumMod val="50000"/>
                  </a:schemeClr>
                </a:solidFill>
                <a:effectLst/>
              </a:rPr>
              <a:t>concetto di </a:t>
            </a:r>
            <a:r>
              <a:rPr lang="it-IT" sz="27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peccato</a:t>
            </a:r>
            <a:br>
              <a:rPr lang="it-IT" sz="27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27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 </a:t>
            </a:r>
            <a:br>
              <a:rPr lang="it-IT" sz="2700" b="1" dirty="0" smtClean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22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Per </a:t>
            </a:r>
            <a:r>
              <a:rPr lang="it-IT" sz="22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un muslim </a:t>
            </a:r>
            <a:r>
              <a:rPr lang="it-IT" sz="22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fondamentale </a:t>
            </a:r>
            <a:r>
              <a:rPr lang="it-IT" sz="22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è la polarità ordine/disordine.</a:t>
            </a:r>
            <a:br>
              <a:rPr lang="it-IT" sz="22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Non hanno </a:t>
            </a: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senso termini come </a:t>
            </a:r>
            <a:r>
              <a:rPr lang="it-IT" sz="1800" i="1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salvezza</a:t>
            </a: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, </a:t>
            </a:r>
            <a:r>
              <a:rPr lang="it-IT" sz="1800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redenzione</a:t>
            </a:r>
            <a: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, </a:t>
            </a:r>
            <a:r>
              <a:rPr lang="it-IT" sz="1800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riscatto</a:t>
            </a: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; non c'è peccato verso Dio ma peccare (</a:t>
            </a:r>
            <a:r>
              <a:rPr lang="it-IT" sz="1800" i="1" dirty="0" err="1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zalama</a:t>
            </a: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) </a:t>
            </a:r>
            <a: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è semplicemente  fare </a:t>
            </a: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ingiustizia verso se stessi (</a:t>
            </a:r>
            <a:r>
              <a:rPr lang="it-IT" sz="1800" dirty="0" err="1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Cor</a:t>
            </a: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. 2, 231). </a:t>
            </a:r>
            <a:b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Del resto, Dio non comunica all'uomo se stesso e il suo mistero mediante un'economia </a:t>
            </a:r>
            <a: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/>
            </a:r>
            <a:b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storico-salvifico-sacramentale</a:t>
            </a:r>
            <a:br>
              <a:rPr lang="it-IT" sz="18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Il peccato </a:t>
            </a:r>
            <a: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  <a:t>è un venir 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meno rispetto </a:t>
            </a:r>
            <a: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  <a:t>all'ordine 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prestabilito (</a:t>
            </a:r>
            <a:r>
              <a:rPr lang="it-IT" sz="2200" i="1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ortoprassi</a:t>
            </a:r>
            <a:r>
              <a:rPr lang="it-IT" sz="2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) </a:t>
            </a:r>
            <a: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  <a:t/>
            </a:r>
            <a:br>
              <a:rPr lang="it-IT" sz="2200" dirty="0"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it-IT" sz="22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 </a:t>
            </a:r>
            <a:r>
              <a:rPr lang="it-IT" sz="9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/>
            </a:r>
            <a:br>
              <a:rPr lang="it-IT" sz="9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Il </a:t>
            </a:r>
            <a: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peccato non è che un indebolimento delle facoltà  intellettuali causato da disattenzione e ignoranza rispetto alla creazione come ordine </a:t>
            </a:r>
            <a:r>
              <a:rPr lang="it-IT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perfetto. Il </a:t>
            </a:r>
            <a: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Corano si propone come discernimento, chiarificazione per quanto è necessario all'ordine originario; muovendo dai segni (</a:t>
            </a:r>
            <a:r>
              <a:rPr lang="it-IT" sz="2000" i="1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ayat</a:t>
            </a:r>
            <a: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) di una </a:t>
            </a:r>
            <a:r>
              <a:rPr lang="it-IT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creazione </a:t>
            </a:r>
            <a: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fondamentalmente </a:t>
            </a:r>
            <a:r>
              <a:rPr lang="it-IT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positiva, </a:t>
            </a:r>
            <a: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>l'uomo arriva alla conferma dell'esistenza e unicità  di Dio. </a:t>
            </a:r>
            <a:r>
              <a:rPr lang="it-IT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/>
            </a:r>
            <a:br>
              <a:rPr lang="it-IT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/>
            </a:r>
            <a:br>
              <a:rPr lang="it-IT" sz="20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  <a:t/>
            </a:r>
            <a:br>
              <a:rPr lang="it-IT" sz="1800" dirty="0">
                <a:solidFill>
                  <a:schemeClr val="bg1">
                    <a:lumMod val="85000"/>
                    <a:lumOff val="15000"/>
                  </a:schemeClr>
                </a:solidFill>
                <a:effectLst/>
              </a:rPr>
            </a:br>
            <a:endParaRPr lang="it-IT" sz="18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C00000"/>
                </a:solidFill>
              </a:rPr>
              <a:t>Il Corano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Il muslim che mi sta davanti non è vero muslim se almeno in parte non ha letto il Corano, in lingua araba -non così per la Bibbia o, per esempio, per il canone buddhista.</a:t>
            </a:r>
          </a:p>
          <a:p>
            <a:r>
              <a:rPr lang="it-IT" sz="1800" dirty="0" smtClean="0"/>
              <a:t>Il Corano, «la parola celeste», è parola di Dio, alla lettera, </a:t>
            </a:r>
            <a:r>
              <a:rPr lang="it-IT" sz="1800" i="1" dirty="0" smtClean="0"/>
              <a:t>discesa</a:t>
            </a:r>
            <a:r>
              <a:rPr lang="it-IT" sz="1800" dirty="0" smtClean="0"/>
              <a:t> su Maometto. Come tra Dio e l’uomo nel Cristianesimo troviamo Cristo, nell’Islam troviamo il Corano. </a:t>
            </a:r>
          </a:p>
          <a:p>
            <a:r>
              <a:rPr lang="it-IT" sz="1800" dirty="0" smtClean="0"/>
              <a:t>L’arabo non è una lingua come un’altra, ma lingua sacra in quanto </a:t>
            </a:r>
            <a:r>
              <a:rPr lang="it-IT" sz="1800" i="1" dirty="0" err="1" smtClean="0"/>
              <a:t>barakah</a:t>
            </a:r>
            <a:r>
              <a:rPr lang="it-IT" sz="1800" dirty="0" smtClean="0"/>
              <a:t>, presenza di Dio nella parola scritta.</a:t>
            </a:r>
          </a:p>
          <a:p>
            <a:r>
              <a:rPr lang="it-IT" sz="1800" dirty="0" smtClean="0"/>
              <a:t>Il Corano è... </a:t>
            </a:r>
          </a:p>
          <a:p>
            <a:r>
              <a:rPr lang="it-IT" sz="1800" dirty="0" smtClean="0"/>
              <a:t>recitazione (recitare bene il Corano induce la benedizione di Dio);</a:t>
            </a:r>
          </a:p>
          <a:p>
            <a:r>
              <a:rPr lang="it-IT" sz="1800" dirty="0" smtClean="0"/>
              <a:t>discernimento vero/falso</a:t>
            </a:r>
          </a:p>
          <a:p>
            <a:r>
              <a:rPr lang="it-IT" sz="1800" dirty="0" smtClean="0"/>
              <a:t>è </a:t>
            </a:r>
            <a:r>
              <a:rPr lang="it-IT" sz="1800" dirty="0"/>
              <a:t>archetipo della </a:t>
            </a:r>
            <a:r>
              <a:rPr lang="it-IT" sz="1800" dirty="0" smtClean="0"/>
              <a:t>creazione (Corano increato).  Precede dunque la creazione (che è la prima rivelazione) e viene dopo come Corano scritto o creato (seconda rivelazione che rimanda alla creazione legata all’ordine naturale)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24283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Per un cristiano </a:t>
            </a:r>
            <a:r>
              <a:rPr lang="it-IT" dirty="0"/>
              <a:t>Dio ha </a:t>
            </a:r>
            <a:r>
              <a:rPr lang="it-IT" i="1" dirty="0" smtClean="0"/>
              <a:t>ispirato</a:t>
            </a:r>
            <a:r>
              <a:rPr lang="it-IT" dirty="0" smtClean="0"/>
              <a:t> le cose che l’autore sacro doveva dire. Per il muslim il Corano è un processo di </a:t>
            </a:r>
            <a:r>
              <a:rPr lang="it-IT" i="1" dirty="0" smtClean="0"/>
              <a:t>discesa</a:t>
            </a:r>
            <a:r>
              <a:rPr lang="it-IT" dirty="0" smtClean="0"/>
              <a:t> verticale della parola senza alcuna collaborazione umana nella collaborazione.</a:t>
            </a:r>
          </a:p>
          <a:p>
            <a:r>
              <a:rPr lang="it-IT" dirty="0" smtClean="0"/>
              <a:t>Nella Bibbia le parti ispirate risentono del contesto storico-culturale e dunque richiedono di essere lette come tali. Nel Corano tutto è libro di Dio, inimitabile e infallibile, manifestato dall’enunciato (espressione scritta), dalle allusioni e dai significati nascosti. L’interpretazione dunque è letterale (manca il liberalismo tipico della esegesi occidentale).</a:t>
            </a:r>
          </a:p>
          <a:p>
            <a:r>
              <a:rPr lang="it-IT" sz="1050" dirty="0" smtClean="0"/>
              <a:t>Non tutti i muslim rifiutano l’interpretazione figurata. Per esempio i Mutaziliti, contrariamente agli ortodossi.</a:t>
            </a:r>
            <a:endParaRPr lang="it-IT" sz="105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C00000"/>
                </a:solidFill>
              </a:rPr>
              <a:t>Al-</a:t>
            </a:r>
            <a:r>
              <a:rPr lang="it-IT" dirty="0" err="1" smtClean="0">
                <a:solidFill>
                  <a:srgbClr val="C00000"/>
                </a:solidFill>
              </a:rPr>
              <a:t>Qur’an</a:t>
            </a:r>
            <a:r>
              <a:rPr lang="it-IT" dirty="0" smtClean="0">
                <a:solidFill>
                  <a:srgbClr val="C00000"/>
                </a:solidFill>
              </a:rPr>
              <a:t> non </a:t>
            </a:r>
            <a:r>
              <a:rPr lang="it-IT" dirty="0">
                <a:solidFill>
                  <a:srgbClr val="C00000"/>
                </a:solidFill>
              </a:rPr>
              <a:t>è la Bibbia. </a:t>
            </a:r>
            <a:br>
              <a:rPr lang="it-IT" dirty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Secondo la tradizione cristiana a partire dal sec. XII, Maometto è fondatore e mediatore al pari di Gesù per il Cristianesimo.</a:t>
            </a:r>
          </a:p>
          <a:p>
            <a:r>
              <a:rPr lang="it-IT" dirty="0" smtClean="0"/>
              <a:t>In realtà in lui originariamente dobbiamo vedere:</a:t>
            </a:r>
          </a:p>
          <a:p>
            <a:r>
              <a:rPr lang="it-IT" dirty="0"/>
              <a:t>i</a:t>
            </a:r>
            <a:r>
              <a:rPr lang="it-IT" dirty="0" smtClean="0"/>
              <a:t>l mediatore passivo nell’accoglienza verginale della parola di Dio;</a:t>
            </a:r>
          </a:p>
          <a:p>
            <a:r>
              <a:rPr lang="it-IT" dirty="0" smtClean="0"/>
              <a:t>il primo e perfetto muslim</a:t>
            </a:r>
          </a:p>
          <a:p>
            <a:r>
              <a:rPr lang="it-IT" dirty="0"/>
              <a:t>i</a:t>
            </a:r>
            <a:r>
              <a:rPr lang="it-IT" dirty="0" smtClean="0"/>
              <a:t>l primo statista della comunità islamica in quanto fondatore dello stato medinese.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Maometto non è come Gesù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53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muslim non può comprendere il pensiero trinitario  ( spesso confuso con Dio-Gesù-Maria); per lui «non c’è dio se non il Dio».</a:t>
            </a:r>
          </a:p>
          <a:p>
            <a:r>
              <a:rPr lang="it-IT" dirty="0" smtClean="0"/>
              <a:t>Occorre dunque una sforzo suppletivo per chiarire cosa effettivamente crede il cristiano a riguardo.</a:t>
            </a:r>
          </a:p>
          <a:p>
            <a:r>
              <a:rPr lang="it-IT" dirty="0" smtClean="0"/>
              <a:t>Occorre confrontare la </a:t>
            </a:r>
            <a:r>
              <a:rPr lang="it-IT" i="1" dirty="0" smtClean="0"/>
              <a:t>shahada*</a:t>
            </a:r>
            <a:r>
              <a:rPr lang="it-IT" dirty="0" smtClean="0"/>
              <a:t> (confessione di fede, il primo </a:t>
            </a:r>
            <a:r>
              <a:rPr lang="it-IT" i="1" dirty="0" err="1" smtClean="0"/>
              <a:t>arkan</a:t>
            </a:r>
            <a:r>
              <a:rPr lang="it-IT" dirty="0" smtClean="0"/>
              <a:t>, pilastro), con il </a:t>
            </a:r>
            <a:r>
              <a:rPr lang="it-IT" i="1" dirty="0" smtClean="0"/>
              <a:t>Pater</a:t>
            </a:r>
            <a:r>
              <a:rPr lang="it-IT" dirty="0" smtClean="0"/>
              <a:t> o il </a:t>
            </a:r>
            <a:r>
              <a:rPr lang="it-IT" i="1" dirty="0" smtClean="0"/>
              <a:t>Segno della croce </a:t>
            </a:r>
            <a:r>
              <a:rPr lang="it-IT" dirty="0" smtClean="0"/>
              <a:t>dei cristiani (anche il numero </a:t>
            </a:r>
            <a:r>
              <a:rPr lang="it-IT" i="1" dirty="0" smtClean="0"/>
              <a:t>tre</a:t>
            </a:r>
            <a:r>
              <a:rPr lang="it-IT" dirty="0" smtClean="0"/>
              <a:t> è simbolo della perfezione divina).</a:t>
            </a:r>
          </a:p>
          <a:p>
            <a:endParaRPr lang="it-IT" sz="1050" dirty="0" smtClean="0"/>
          </a:p>
          <a:p>
            <a:r>
              <a:rPr lang="it-IT" sz="1000" dirty="0" smtClean="0"/>
              <a:t>* «Non c’è altro dio all’infuori di Allah e Maometto è il suo inviato (</a:t>
            </a:r>
            <a:r>
              <a:rPr lang="it-IT" sz="1000" i="1" dirty="0" err="1" smtClean="0"/>
              <a:t>rasul</a:t>
            </a:r>
            <a:r>
              <a:rPr lang="it-IT" sz="1000" dirty="0" smtClean="0"/>
              <a:t>)»</a:t>
            </a:r>
            <a:endParaRPr lang="it-IT" sz="1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Dio è unico, senza figli né copie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72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Religione, realtà  temporale e realtà  statale sono un tutt'uno (</a:t>
            </a:r>
            <a:r>
              <a:rPr lang="it-IT" i="1" dirty="0" err="1"/>
              <a:t>din</a:t>
            </a:r>
            <a:r>
              <a:rPr lang="it-IT" i="1" dirty="0"/>
              <a:t>, </a:t>
            </a:r>
            <a:r>
              <a:rPr lang="it-IT" i="1" dirty="0" err="1"/>
              <a:t>dunya</a:t>
            </a:r>
            <a:r>
              <a:rPr lang="it-IT" i="1" dirty="0"/>
              <a:t>, </a:t>
            </a:r>
            <a:r>
              <a:rPr lang="it-IT" i="1" dirty="0" err="1"/>
              <a:t>dawla</a:t>
            </a:r>
            <a:r>
              <a:rPr lang="it-IT" dirty="0"/>
              <a:t>). </a:t>
            </a:r>
            <a:endParaRPr lang="it-IT" dirty="0" smtClean="0"/>
          </a:p>
          <a:p>
            <a:r>
              <a:rPr lang="it-IT" dirty="0" smtClean="0"/>
              <a:t>I Diritti dell’uomo hanno come fondamento la Legge di Dio. </a:t>
            </a:r>
          </a:p>
          <a:p>
            <a:r>
              <a:rPr lang="it-IT" dirty="0" smtClean="0"/>
              <a:t>I musulmani affermano che i Diritti dell’uomo (1948) «sono presi in prestito dai principi fondamentali dell’islam –salvo l’art. 16 (norme sul matrimonio) e l’art. 18 (perché riconosce il diritto di cambiare religione -per l’islam considerato apostasia)</a:t>
            </a: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Religione e Stato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05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862</Words>
  <Application>Microsoft Office PowerPoint</Application>
  <PresentationFormat>Presentazione su schermo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Carta</vt:lpstr>
      <vt:lpstr>Presentazione standard di PowerPoint</vt:lpstr>
      <vt:lpstr>     PREPARARSI ALL’INCONTRO</vt:lpstr>
      <vt:lpstr>  Dialogare con una persona di fede islamica presuppone  cogliere dell’Islam la sua originalità,  i suoi aspetti interiori.  Va evitato di vedere l’Islam a partire dal Cristianesimo.  Per esempio:  un’eresia cristologica; la shahada è una sorta di battesimo    Islam e Cristianesimo sono due modus vivendi completamente diversi.    In qualche modo per capire l'Islam devo preventivamente «dimenticare il Cristianesimo»    Bisogna  dunque aver chiari  i punti di divergenza. </vt:lpstr>
      <vt:lpstr>Il concetto di peccato   Per un muslim fondamentale è la polarità ordine/disordine. Non hanno senso termini come salvezza, redenzione, riscatto; non c'è peccato verso Dio ma peccare (zalama) è semplicemente  fare ingiustizia verso se stessi (Cor. 2, 231).  Del resto, Dio non comunica all'uomo se stesso e il suo mistero mediante un'economia  storico-salvifico-sacramentale Il peccato è un venir meno rispetto all'ordine prestabilito (ortoprassi)    Il peccato non è che un indebolimento delle facoltà  intellettuali causato da disattenzione e ignoranza rispetto alla creazione come ordine perfetto. Il Corano si propone come discernimento, chiarificazione per quanto è necessario all'ordine originario; muovendo dai segni (ayat) di una creazione fondamentalmente positiva, l'uomo arriva alla conferma dell'esistenza e unicità  di Dio.    </vt:lpstr>
      <vt:lpstr>Il Corano</vt:lpstr>
      <vt:lpstr>Al-Qur’an non è la Bibbia.  </vt:lpstr>
      <vt:lpstr>Maometto non è come Gesù</vt:lpstr>
      <vt:lpstr>Dio è unico, senza figli né copie</vt:lpstr>
      <vt:lpstr>Religione e Stato</vt:lpstr>
      <vt:lpstr>Una dinamica ascensionale</vt:lpstr>
      <vt:lpstr>Jihad</vt:lpstr>
      <vt:lpstr>La morale: meritoria o di perfezionamento</vt:lpstr>
      <vt:lpstr>Coscienza</vt:lpstr>
      <vt:lpstr>I SACRAMENTI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PREPARARSI ALL’INCONTRO CON PERSONE DI FEDE ISLAMICA</dc:title>
  <dc:creator>user</dc:creator>
  <cp:lastModifiedBy>Beatrice</cp:lastModifiedBy>
  <cp:revision>26</cp:revision>
  <dcterms:created xsi:type="dcterms:W3CDTF">2016-10-06T14:43:46Z</dcterms:created>
  <dcterms:modified xsi:type="dcterms:W3CDTF">2016-11-28T13:32:00Z</dcterms:modified>
</cp:coreProperties>
</file>