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7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744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663821D-0531-4096-BDA1-4901B2EEAA4A}" type="datetimeFigureOut">
              <a:rPr lang="it-IT" smtClean="0"/>
              <a:t>17/01/2017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58827EB-FA84-4C4E-9A2A-1CB82EFD6A62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8064896" cy="3024336"/>
          </a:xfrm>
        </p:spPr>
        <p:txBody>
          <a:bodyPr>
            <a:noAutofit/>
          </a:bodyPr>
          <a:lstStyle/>
          <a:p>
            <a:r>
              <a:rPr lang="it-IT" sz="4400" dirty="0" smtClean="0"/>
              <a:t>LA CATTEDRA </a:t>
            </a:r>
          </a:p>
          <a:p>
            <a:r>
              <a:rPr lang="it-IT" sz="4400" dirty="0" smtClean="0"/>
              <a:t>DEI NON CREDENTI </a:t>
            </a:r>
          </a:p>
          <a:p>
            <a:r>
              <a:rPr lang="it-IT" sz="4400" dirty="0" smtClean="0"/>
              <a:t>E </a:t>
            </a:r>
          </a:p>
          <a:p>
            <a:r>
              <a:rPr lang="it-IT" sz="4400" dirty="0" smtClean="0"/>
              <a:t>IL CORTILE DEI GENTILI</a:t>
            </a:r>
            <a:endParaRPr lang="it-IT" sz="440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83341" y="1387736"/>
            <a:ext cx="6777318" cy="1393191"/>
          </a:xfrm>
        </p:spPr>
        <p:txBody>
          <a:bodyPr>
            <a:normAutofit fontScale="90000"/>
          </a:bodyPr>
          <a:lstStyle/>
          <a:p>
            <a:r>
              <a:rPr lang="it-IT" sz="19900" dirty="0" smtClean="0"/>
              <a:t>12</a:t>
            </a:r>
            <a:endParaRPr lang="it-IT" sz="19900" dirty="0"/>
          </a:p>
        </p:txBody>
      </p:sp>
    </p:spTree>
    <p:extLst>
      <p:ext uri="{BB962C8B-B14F-4D97-AF65-F5344CB8AC3E}">
        <p14:creationId xmlns:p14="http://schemas.microsoft.com/office/powerpoint/2010/main" val="246906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241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                       Chi sono i nuovi atei?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81128"/>
          </a:xfrm>
        </p:spPr>
        <p:txBody>
          <a:bodyPr>
            <a:normAutofit/>
          </a:bodyPr>
          <a:lstStyle/>
          <a:p>
            <a:endParaRPr lang="it-IT" sz="2000" b="1" dirty="0" smtClean="0">
              <a:solidFill>
                <a:srgbClr val="FFC000"/>
              </a:solidFill>
            </a:endParaRPr>
          </a:p>
          <a:p>
            <a:r>
              <a:rPr lang="it-IT" sz="2000" b="1" dirty="0" smtClean="0">
                <a:solidFill>
                  <a:srgbClr val="FFC000"/>
                </a:solidFill>
              </a:rPr>
              <a:t>Cosa </a:t>
            </a:r>
            <a:r>
              <a:rPr lang="it-IT" sz="2000" b="1" dirty="0">
                <a:solidFill>
                  <a:srgbClr val="FFC000"/>
                </a:solidFill>
              </a:rPr>
              <a:t>vuol dire essere ateo in Europa </a:t>
            </a:r>
            <a:r>
              <a:rPr lang="it-IT" sz="2000" b="1" dirty="0" smtClean="0">
                <a:solidFill>
                  <a:srgbClr val="FFC000"/>
                </a:solidFill>
              </a:rPr>
              <a:t> «la terra </a:t>
            </a:r>
            <a:r>
              <a:rPr lang="it-IT" sz="2000" b="1" dirty="0">
                <a:solidFill>
                  <a:srgbClr val="FFC000"/>
                </a:solidFill>
              </a:rPr>
              <a:t>più </a:t>
            </a:r>
            <a:r>
              <a:rPr lang="it-IT" sz="2000" b="1" dirty="0" smtClean="0">
                <a:solidFill>
                  <a:srgbClr val="FFC000"/>
                </a:solidFill>
              </a:rPr>
              <a:t>scristianizzata  dell'Occidente»</a:t>
            </a:r>
            <a:r>
              <a:rPr lang="it-IT" sz="2000" b="1" dirty="0">
                <a:solidFill>
                  <a:srgbClr val="FFC000"/>
                </a:solidFill>
              </a:rPr>
              <a:t> </a:t>
            </a:r>
            <a:r>
              <a:rPr lang="it-IT" sz="2000" b="1" dirty="0" smtClean="0">
                <a:solidFill>
                  <a:srgbClr val="FFC000"/>
                </a:solidFill>
              </a:rPr>
              <a:t>(Marcello Pera, </a:t>
            </a:r>
            <a:r>
              <a:rPr lang="it-IT" sz="2000" b="1" i="1" dirty="0" smtClean="0">
                <a:solidFill>
                  <a:srgbClr val="FFC000"/>
                </a:solidFill>
              </a:rPr>
              <a:t>Perché </a:t>
            </a:r>
            <a:r>
              <a:rPr lang="it-IT" sz="2000" b="1" i="1" dirty="0">
                <a:solidFill>
                  <a:srgbClr val="FFC000"/>
                </a:solidFill>
              </a:rPr>
              <a:t>dobbiamo dirci </a:t>
            </a:r>
            <a:r>
              <a:rPr lang="it-IT" sz="2000" b="1" i="1" dirty="0" smtClean="0">
                <a:solidFill>
                  <a:srgbClr val="FFC000"/>
                </a:solidFill>
              </a:rPr>
              <a:t>cristiani</a:t>
            </a:r>
            <a:r>
              <a:rPr lang="it-IT" sz="2000" b="1" dirty="0" smtClean="0">
                <a:solidFill>
                  <a:srgbClr val="FFC000"/>
                </a:solidFill>
              </a:rPr>
              <a:t>, 2008)?</a:t>
            </a:r>
          </a:p>
          <a:p>
            <a:r>
              <a:rPr lang="it-IT" sz="2000" b="1" dirty="0" smtClean="0"/>
              <a:t>Secondo Pera,</a:t>
            </a:r>
            <a:r>
              <a:rPr lang="it-IT" sz="2000" b="1" dirty="0"/>
              <a:t> laico e liberale, </a:t>
            </a:r>
            <a:r>
              <a:rPr lang="it-IT" sz="2000" b="1" dirty="0" smtClean="0"/>
              <a:t>’ateo devoto’</a:t>
            </a:r>
            <a:r>
              <a:rPr lang="it-IT" sz="2000" b="1" dirty="0"/>
              <a:t> vuol dire </a:t>
            </a:r>
            <a:r>
              <a:rPr lang="it-IT" sz="2000" b="1" dirty="0" smtClean="0"/>
              <a:t>chiedere al Cristianesimo le </a:t>
            </a:r>
            <a:r>
              <a:rPr lang="it-IT" sz="2000" b="1" dirty="0"/>
              <a:t>ragioni della </a:t>
            </a:r>
            <a:r>
              <a:rPr lang="it-IT" sz="2000" b="1" dirty="0" smtClean="0"/>
              <a:t>speranza di </a:t>
            </a:r>
            <a:r>
              <a:rPr lang="it-IT" sz="2000" b="1" dirty="0"/>
              <a:t>fronte al disordine </a:t>
            </a:r>
            <a:r>
              <a:rPr lang="it-IT" sz="2000" b="1" dirty="0" smtClean="0"/>
              <a:t>globale.</a:t>
            </a:r>
            <a:endParaRPr lang="it-IT" sz="2000" b="1" dirty="0"/>
          </a:p>
          <a:p>
            <a:r>
              <a:rPr lang="it-IT" sz="2000" b="1" dirty="0"/>
              <a:t> Di fronte ai drammatici eventi </a:t>
            </a:r>
            <a:r>
              <a:rPr lang="it-IT" sz="2000" b="1" dirty="0" smtClean="0"/>
              <a:t>degli </a:t>
            </a:r>
            <a:r>
              <a:rPr lang="it-IT" sz="2000" b="1" dirty="0"/>
              <a:t>ultimi </a:t>
            </a:r>
            <a:r>
              <a:rPr lang="it-IT" sz="2000" b="1" dirty="0" smtClean="0"/>
              <a:t>tempi, </a:t>
            </a:r>
            <a:r>
              <a:rPr lang="it-IT" sz="2000" b="1" dirty="0"/>
              <a:t>l'autore </a:t>
            </a:r>
            <a:r>
              <a:rPr lang="it-IT" sz="2000" b="1" dirty="0" smtClean="0"/>
              <a:t>afferma, parafrasando Benedetto Croce, che «dobbiamo </a:t>
            </a:r>
            <a:r>
              <a:rPr lang="it-IT" sz="2000" b="1" dirty="0"/>
              <a:t>dirci </a:t>
            </a:r>
            <a:r>
              <a:rPr lang="it-IT" sz="2000" b="1" dirty="0" smtClean="0"/>
              <a:t>cristiani».</a:t>
            </a:r>
            <a:r>
              <a:rPr lang="it-IT" sz="2000" b="1" dirty="0"/>
              <a:t> Anche perché </a:t>
            </a:r>
            <a:r>
              <a:rPr lang="it-IT" sz="2000" b="1" dirty="0" smtClean="0"/>
              <a:t>un </a:t>
            </a:r>
            <a:r>
              <a:rPr lang="it-IT" sz="2000" b="1" dirty="0"/>
              <a:t>liberalismo anticristiano </a:t>
            </a:r>
            <a:r>
              <a:rPr lang="it-IT" sz="2000" b="1" dirty="0" smtClean="0"/>
              <a:t>«è </a:t>
            </a:r>
            <a:r>
              <a:rPr lang="it-IT" sz="2000" b="1" dirty="0"/>
              <a:t>senza fondamenti e le sue libertà sono appese nel </a:t>
            </a:r>
            <a:r>
              <a:rPr lang="it-IT" sz="2000" b="1" dirty="0" smtClean="0"/>
              <a:t>vuoto».</a:t>
            </a:r>
            <a:r>
              <a:rPr lang="it-IT" sz="2000" b="1" dirty="0"/>
              <a:t> </a:t>
            </a:r>
            <a:endParaRPr lang="it-IT" sz="2000" b="1" dirty="0" smtClean="0"/>
          </a:p>
          <a:p>
            <a:r>
              <a:rPr lang="it-IT" sz="2000" b="1" dirty="0" smtClean="0"/>
              <a:t>È </a:t>
            </a:r>
            <a:r>
              <a:rPr lang="it-IT" sz="2000" b="1" dirty="0"/>
              <a:t>proprio </a:t>
            </a:r>
            <a:r>
              <a:rPr lang="it-IT" sz="2000" b="1" dirty="0" smtClean="0"/>
              <a:t>muovendo </a:t>
            </a:r>
            <a:r>
              <a:rPr lang="it-IT" sz="2000" b="1" dirty="0"/>
              <a:t>dal politico che </a:t>
            </a:r>
            <a:r>
              <a:rPr lang="it-IT" sz="2000" b="1" dirty="0" smtClean="0"/>
              <a:t>Pera </a:t>
            </a:r>
            <a:r>
              <a:rPr lang="it-IT" sz="2000" b="1" dirty="0"/>
              <a:t>avanza la proposta </a:t>
            </a:r>
            <a:r>
              <a:rPr lang="it-IT" sz="2000" b="1" dirty="0" smtClean="0"/>
              <a:t>del "cristiano </a:t>
            </a:r>
            <a:r>
              <a:rPr lang="it-IT" sz="2000" b="1" dirty="0"/>
              <a:t>per cultura" distinto ma non opposto al </a:t>
            </a:r>
            <a:r>
              <a:rPr lang="it-IT" sz="2000" b="1" dirty="0" smtClean="0"/>
              <a:t>«cristiano </a:t>
            </a:r>
            <a:r>
              <a:rPr lang="it-IT" sz="2000" b="1" dirty="0"/>
              <a:t>per </a:t>
            </a:r>
            <a:r>
              <a:rPr lang="it-IT" sz="2000" b="1" dirty="0" smtClean="0"/>
              <a:t>fede»;</a:t>
            </a:r>
            <a:r>
              <a:rPr lang="it-IT" sz="2000" b="1" dirty="0"/>
              <a:t> anzi il primo non deve negarsi alla possibilità del </a:t>
            </a:r>
            <a:r>
              <a:rPr lang="it-IT" sz="2000" b="1" dirty="0" smtClean="0"/>
              <a:t>secondo.</a:t>
            </a:r>
            <a:endParaRPr lang="it-IT" sz="2000" dirty="0"/>
          </a:p>
        </p:txBody>
      </p:sp>
      <p:pic>
        <p:nvPicPr>
          <p:cNvPr id="7171" name="Picture 3" descr="C:\Users\user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258"/>
            <a:ext cx="1429891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284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0"/>
            <a:ext cx="17716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C00000"/>
                </a:solidFill>
              </a:rPr>
              <a:t>Salvatore Natoli, </a:t>
            </a:r>
            <a:r>
              <a:rPr lang="it-IT" b="1" i="1" dirty="0">
                <a:solidFill>
                  <a:srgbClr val="C00000"/>
                </a:solidFill>
              </a:rPr>
              <a:t>Dio e il divino Confronto con il Cristianesimo</a:t>
            </a:r>
            <a:r>
              <a:rPr lang="it-IT" b="1" dirty="0">
                <a:solidFill>
                  <a:srgbClr val="C00000"/>
                </a:solidFill>
              </a:rPr>
              <a:t>, </a:t>
            </a:r>
            <a:r>
              <a:rPr lang="it-IT" b="1" dirty="0" smtClean="0">
                <a:solidFill>
                  <a:srgbClr val="C00000"/>
                </a:solidFill>
              </a:rPr>
              <a:t>1999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568952" cy="4853136"/>
          </a:xfrm>
        </p:spPr>
        <p:txBody>
          <a:bodyPr>
            <a:noAutofit/>
          </a:bodyPr>
          <a:lstStyle/>
          <a:p>
            <a:r>
              <a:rPr lang="it-IT" sz="1800" b="1" dirty="0" smtClean="0"/>
              <a:t>L'ateismo </a:t>
            </a:r>
            <a:r>
              <a:rPr lang="it-IT" sz="1800" b="1" dirty="0"/>
              <a:t>di Natoli </a:t>
            </a:r>
            <a:r>
              <a:rPr lang="it-IT" sz="1800" b="1" dirty="0" smtClean="0"/>
              <a:t>muove </a:t>
            </a:r>
            <a:r>
              <a:rPr lang="it-IT" sz="1800" b="1" dirty="0"/>
              <a:t>dal </a:t>
            </a:r>
            <a:r>
              <a:rPr lang="it-IT" sz="1800" b="1" dirty="0" smtClean="0"/>
              <a:t>presente, epoca </a:t>
            </a:r>
            <a:r>
              <a:rPr lang="it-IT" sz="1800" b="1" dirty="0"/>
              <a:t>post cristiana </a:t>
            </a:r>
            <a:r>
              <a:rPr lang="it-IT" sz="1800" b="1" dirty="0" smtClean="0"/>
              <a:t>caratterizzata dalla «secolarizzazione della secolarizzazione».  La prima non </a:t>
            </a:r>
            <a:r>
              <a:rPr lang="it-IT" sz="1800" b="1" dirty="0"/>
              <a:t>aveva </a:t>
            </a:r>
            <a:r>
              <a:rPr lang="it-IT" sz="1800" b="1" dirty="0" smtClean="0"/>
              <a:t>cancellato </a:t>
            </a:r>
            <a:r>
              <a:rPr lang="it-IT" sz="1800" b="1" dirty="0"/>
              <a:t>la domanda di </a:t>
            </a:r>
            <a:r>
              <a:rPr lang="it-IT" sz="1800" b="1" dirty="0" smtClean="0"/>
              <a:t>salvezza. Oggi </a:t>
            </a:r>
            <a:r>
              <a:rPr lang="it-IT" sz="1800" b="1" dirty="0"/>
              <a:t>invece nessuno sente più il bisogno di essere salvato.  </a:t>
            </a:r>
            <a:r>
              <a:rPr lang="it-IT" sz="1800" b="1" dirty="0" smtClean="0"/>
              <a:t>Alla </a:t>
            </a:r>
            <a:r>
              <a:rPr lang="it-IT" sz="1800" b="1" dirty="0"/>
              <a:t>fine </a:t>
            </a:r>
            <a:r>
              <a:rPr lang="it-IT" sz="1800" b="1" dirty="0" smtClean="0"/>
              <a:t>sopravvive </a:t>
            </a:r>
            <a:r>
              <a:rPr lang="it-IT" sz="1800" b="1" dirty="0"/>
              <a:t>un </a:t>
            </a:r>
            <a:r>
              <a:rPr lang="it-IT" sz="1800" b="1" dirty="0" smtClean="0"/>
              <a:t>Cristianesimo nella </a:t>
            </a:r>
            <a:r>
              <a:rPr lang="it-IT" sz="1800" b="1" dirty="0"/>
              <a:t>sua versione </a:t>
            </a:r>
            <a:r>
              <a:rPr lang="it-IT" sz="1800" b="1" dirty="0" smtClean="0"/>
              <a:t>profana,</a:t>
            </a:r>
            <a:r>
              <a:rPr lang="it-IT" sz="1800" b="1" dirty="0"/>
              <a:t> senza più </a:t>
            </a:r>
            <a:r>
              <a:rPr lang="it-IT" sz="1800" b="1" dirty="0" smtClean="0"/>
              <a:t>imbarazzanti </a:t>
            </a:r>
            <a:r>
              <a:rPr lang="it-IT" sz="1800" b="1" dirty="0"/>
              <a:t>dogmi </a:t>
            </a:r>
            <a:r>
              <a:rPr lang="it-IT" sz="1800" b="1" dirty="0" smtClean="0"/>
              <a:t>quali </a:t>
            </a:r>
            <a:r>
              <a:rPr lang="it-IT" sz="1800" b="1" dirty="0"/>
              <a:t>la resurrezione dei </a:t>
            </a:r>
            <a:r>
              <a:rPr lang="it-IT" sz="1800" b="1" dirty="0" smtClean="0"/>
              <a:t>morti, </a:t>
            </a:r>
            <a:r>
              <a:rPr lang="it-IT" sz="1800" b="1" dirty="0"/>
              <a:t>eccetera. </a:t>
            </a:r>
            <a:endParaRPr lang="it-IT" sz="1800" b="1" dirty="0" smtClean="0"/>
          </a:p>
          <a:p>
            <a:r>
              <a:rPr lang="it-IT" sz="1800" b="1" dirty="0" smtClean="0"/>
              <a:t>Tuttavia </a:t>
            </a:r>
            <a:r>
              <a:rPr lang="it-IT" sz="1800" b="1" dirty="0"/>
              <a:t>l'ateismo non è più opposto al  </a:t>
            </a:r>
            <a:r>
              <a:rPr lang="it-IT" sz="1800" b="1" dirty="0" smtClean="0"/>
              <a:t>Cristianesimo. L'autore </a:t>
            </a:r>
            <a:r>
              <a:rPr lang="it-IT" sz="1800" b="1" dirty="0"/>
              <a:t>parla di </a:t>
            </a:r>
            <a:r>
              <a:rPr lang="it-IT" sz="1800" b="1" dirty="0" smtClean="0"/>
              <a:t>«alleanza» </a:t>
            </a:r>
            <a:r>
              <a:rPr lang="it-IT" sz="1800" b="1" dirty="0"/>
              <a:t>per recuperare </a:t>
            </a:r>
            <a:r>
              <a:rPr lang="it-IT" sz="1800" b="1" dirty="0" smtClean="0"/>
              <a:t>insieme il </a:t>
            </a:r>
            <a:r>
              <a:rPr lang="it-IT" sz="1800" b="1" dirty="0"/>
              <a:t>senso del </a:t>
            </a:r>
            <a:r>
              <a:rPr lang="it-IT" sz="1800" b="1" dirty="0" smtClean="0"/>
              <a:t>limite, la </a:t>
            </a:r>
            <a:r>
              <a:rPr lang="it-IT" sz="1800" b="1" dirty="0"/>
              <a:t>fine di ogni sogno di </a:t>
            </a:r>
            <a:r>
              <a:rPr lang="it-IT" sz="1800" b="1" dirty="0" smtClean="0"/>
              <a:t>onnipotenza, per far fronte al </a:t>
            </a:r>
            <a:r>
              <a:rPr lang="it-IT" sz="1800" b="1" dirty="0"/>
              <a:t>disordine di individui che vogliono solo stare il meglio possibile al mondo. </a:t>
            </a:r>
            <a:endParaRPr lang="it-IT" sz="1800" b="1" dirty="0" smtClean="0"/>
          </a:p>
          <a:p>
            <a:r>
              <a:rPr lang="it-IT" sz="1800" b="1" dirty="0" smtClean="0"/>
              <a:t>Di </a:t>
            </a:r>
            <a:r>
              <a:rPr lang="it-IT" sz="1800" b="1" dirty="0"/>
              <a:t>conseguenza occorre un confronto </a:t>
            </a:r>
            <a:r>
              <a:rPr lang="it-IT" sz="1800" b="1" dirty="0" smtClean="0"/>
              <a:t>«alto e strenuo» muovendo da una (neopagana) etica del </a:t>
            </a:r>
            <a:r>
              <a:rPr lang="it-IT" sz="1800" b="1" dirty="0"/>
              <a:t>finito: </a:t>
            </a:r>
            <a:r>
              <a:rPr lang="it-IT" sz="1800" b="1" dirty="0" smtClean="0"/>
              <a:t>autosufficienza </a:t>
            </a:r>
            <a:r>
              <a:rPr lang="it-IT" sz="1800" b="1" dirty="0"/>
              <a:t>della nostra </a:t>
            </a:r>
            <a:r>
              <a:rPr lang="it-IT" sz="1800" b="1" dirty="0" smtClean="0"/>
              <a:t>precarietà, come nell'eroe </a:t>
            </a:r>
            <a:r>
              <a:rPr lang="it-IT" sz="1800" b="1" dirty="0"/>
              <a:t>greco che </a:t>
            </a:r>
            <a:r>
              <a:rPr lang="it-IT" sz="1800" b="1" dirty="0" smtClean="0"/>
              <a:t>accetta il </a:t>
            </a:r>
            <a:r>
              <a:rPr lang="it-IT" sz="1800" b="1" dirty="0"/>
              <a:t>dono della vita senza speranza né salvezza </a:t>
            </a:r>
            <a:r>
              <a:rPr lang="it-IT" sz="1800" b="1" dirty="0" smtClean="0"/>
              <a:t>alcuna.</a:t>
            </a:r>
          </a:p>
          <a:p>
            <a:endParaRPr lang="it-IT" sz="1600" b="1" dirty="0" smtClean="0"/>
          </a:p>
          <a:p>
            <a:r>
              <a:rPr lang="it-IT" sz="1600" b="1" dirty="0" smtClean="0"/>
              <a:t>Sul richiamo </a:t>
            </a:r>
            <a:r>
              <a:rPr lang="it-IT" sz="1600" b="1" dirty="0"/>
              <a:t>al </a:t>
            </a:r>
            <a:r>
              <a:rPr lang="it-IT" sz="1600" b="1" dirty="0" smtClean="0"/>
              <a:t>Cristianesimo con </a:t>
            </a:r>
            <a:r>
              <a:rPr lang="it-IT" sz="1600" b="1" dirty="0"/>
              <a:t>la sua paradossalità </a:t>
            </a:r>
            <a:r>
              <a:rPr lang="it-IT" sz="1600" b="1" dirty="0" smtClean="0"/>
              <a:t>di chi è sale </a:t>
            </a:r>
            <a:r>
              <a:rPr lang="it-IT" sz="1600" b="1" dirty="0"/>
              <a:t>della terra nel suo essere e non essere di questa </a:t>
            </a:r>
            <a:r>
              <a:rPr lang="it-IT" sz="1600" b="1" dirty="0" smtClean="0"/>
              <a:t>terra, si veda Massimo </a:t>
            </a:r>
            <a:r>
              <a:rPr lang="it-IT" sz="1600" b="1" dirty="0"/>
              <a:t>Cacciari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39423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930226"/>
          </a:xfrm>
        </p:spPr>
        <p:txBody>
          <a:bodyPr/>
          <a:lstStyle/>
          <a:p>
            <a:pPr algn="ctr"/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b="1" dirty="0" smtClean="0"/>
              <a:t>Ragione e laicità in Norberto </a:t>
            </a:r>
            <a:r>
              <a:rPr lang="it-IT" b="1" dirty="0"/>
              <a:t>Bobbio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09600" y="2420888"/>
            <a:ext cx="7924800" cy="3294112"/>
          </a:xfrm>
        </p:spPr>
        <p:txBody>
          <a:bodyPr/>
          <a:lstStyle/>
          <a:p>
            <a:r>
              <a:rPr lang="it-IT" sz="2000" b="1" dirty="0"/>
              <a:t>C'è </a:t>
            </a:r>
            <a:r>
              <a:rPr lang="it-IT" sz="2000" b="1" dirty="0" smtClean="0"/>
              <a:t>poi un ateismo agnostico, laico </a:t>
            </a:r>
            <a:r>
              <a:rPr lang="it-IT" sz="2000" b="1" dirty="0"/>
              <a:t>ma non </a:t>
            </a:r>
            <a:r>
              <a:rPr lang="it-IT" sz="2000" b="1" dirty="0" smtClean="0"/>
              <a:t>laicista. Non nega Dio,</a:t>
            </a:r>
            <a:r>
              <a:rPr lang="it-IT" sz="2000" b="1" dirty="0"/>
              <a:t> ma </a:t>
            </a:r>
            <a:r>
              <a:rPr lang="it-IT" sz="2000" b="1" dirty="0" smtClean="0"/>
              <a:t>in </a:t>
            </a:r>
            <a:r>
              <a:rPr lang="it-IT" sz="2000" b="1" dirty="0"/>
              <a:t>nome </a:t>
            </a:r>
            <a:r>
              <a:rPr lang="it-IT" sz="2000" b="1" dirty="0" smtClean="0"/>
              <a:t>della </a:t>
            </a:r>
            <a:r>
              <a:rPr lang="it-IT" sz="2000" b="1" dirty="0">
                <a:solidFill>
                  <a:srgbClr val="FFC000"/>
                </a:solidFill>
              </a:rPr>
              <a:t>ragione</a:t>
            </a:r>
            <a:r>
              <a:rPr lang="it-IT" sz="2000" b="1" dirty="0"/>
              <a:t> limitata </a:t>
            </a:r>
            <a:r>
              <a:rPr lang="it-IT" sz="2000" b="1" dirty="0" smtClean="0"/>
              <a:t>e fallibilista, unico </a:t>
            </a:r>
            <a:r>
              <a:rPr lang="it-IT" sz="2000" b="1" dirty="0"/>
              <a:t>modo che abbiamo per </a:t>
            </a:r>
            <a:r>
              <a:rPr lang="it-IT" sz="2000" b="1" dirty="0" smtClean="0"/>
              <a:t>capire,</a:t>
            </a:r>
            <a:r>
              <a:rPr lang="it-IT" sz="2000" b="1" dirty="0"/>
              <a:t> </a:t>
            </a:r>
            <a:r>
              <a:rPr lang="it-IT" sz="2000" b="1" dirty="0" smtClean="0"/>
              <a:t>sapere,</a:t>
            </a:r>
            <a:r>
              <a:rPr lang="it-IT" sz="2000" b="1" dirty="0"/>
              <a:t> conoscere, </a:t>
            </a:r>
            <a:r>
              <a:rPr lang="it-IT" sz="2000" b="1" dirty="0" smtClean="0"/>
              <a:t>afferma che </a:t>
            </a:r>
            <a:r>
              <a:rPr lang="it-IT" sz="2400" b="1" dirty="0" smtClean="0"/>
              <a:t>«sarebbe </a:t>
            </a:r>
            <a:r>
              <a:rPr lang="it-IT" sz="2400" b="1" dirty="0"/>
              <a:t>ridicolo sostenere che Dio non c'è; per il non credente esiste il </a:t>
            </a:r>
            <a:r>
              <a:rPr lang="it-IT" sz="2400" b="1" dirty="0" smtClean="0"/>
              <a:t>mistero» (1997)</a:t>
            </a:r>
            <a:endParaRPr lang="it-IT" sz="2400" dirty="0"/>
          </a:p>
        </p:txBody>
      </p:sp>
      <p:pic>
        <p:nvPicPr>
          <p:cNvPr id="1026" name="Picture 2" descr="C:\Users\user\Desktop\profilo bobbio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311" y="0"/>
            <a:ext cx="260032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0272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Un progetto comune tra laici e cattolici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 </a:t>
            </a:r>
            <a:r>
              <a:rPr lang="it-IT" b="1" dirty="0" smtClean="0"/>
              <a:t>Il dialogo</a:t>
            </a:r>
            <a:r>
              <a:rPr lang="it-IT" b="1" dirty="0"/>
              <a:t> muove dal presupposto che secondo alcuni studiosi il tratto determinante dei  prossimi 50 anni sarà il </a:t>
            </a:r>
            <a:r>
              <a:rPr lang="it-IT" b="1" dirty="0">
                <a:solidFill>
                  <a:srgbClr val="FFC000"/>
                </a:solidFill>
              </a:rPr>
              <a:t>mix tra religione e </a:t>
            </a:r>
            <a:r>
              <a:rPr lang="it-IT" b="1" dirty="0" smtClean="0">
                <a:solidFill>
                  <a:srgbClr val="FFC000"/>
                </a:solidFill>
              </a:rPr>
              <a:t>politica</a:t>
            </a:r>
            <a:r>
              <a:rPr lang="it-IT" b="1" dirty="0" smtClean="0"/>
              <a:t>.</a:t>
            </a:r>
          </a:p>
          <a:p>
            <a:r>
              <a:rPr lang="it-IT" b="1" dirty="0" smtClean="0"/>
              <a:t>In sostanza, c’è il fine comune di un progetto di società che non lasci l'uomo a doversi spiegare da solo la sua solitudine (vedi Sergio Zavoli).</a:t>
            </a:r>
          </a:p>
          <a:p>
            <a:r>
              <a:rPr lang="it-IT" b="1" dirty="0" smtClean="0"/>
              <a:t>Per i credenti il vero problema sarà come conciliare il messaggio cristiano con esperienze e costumi contemporanei. Ritorna il problema della mediazione. </a:t>
            </a:r>
          </a:p>
          <a:p>
            <a:r>
              <a:rPr lang="it-IT" b="1" dirty="0" smtClean="0"/>
              <a:t>Sulla non </a:t>
            </a:r>
            <a:r>
              <a:rPr lang="it-IT" b="1" dirty="0"/>
              <a:t>esclusione del credente </a:t>
            </a:r>
            <a:r>
              <a:rPr lang="it-IT" b="1" dirty="0" smtClean="0"/>
              <a:t>dal </a:t>
            </a:r>
            <a:r>
              <a:rPr lang="it-IT" b="1" dirty="0"/>
              <a:t>dibattito pubblico vedi </a:t>
            </a:r>
            <a:r>
              <a:rPr lang="it-IT" b="1" dirty="0" err="1"/>
              <a:t>Habermas</a:t>
            </a:r>
            <a:r>
              <a:rPr lang="it-IT" b="1" dirty="0"/>
              <a:t>.</a:t>
            </a:r>
          </a:p>
          <a:p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488342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Per una libera elaborazione nella fedeltà al vangelo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it-IT" sz="2800" b="1" dirty="0"/>
              <a:t>Per Evandro </a:t>
            </a:r>
            <a:r>
              <a:rPr lang="it-IT" sz="2800" b="1" dirty="0" err="1"/>
              <a:t>Agazzi</a:t>
            </a:r>
            <a:r>
              <a:rPr lang="it-IT" sz="2800" b="1" dirty="0"/>
              <a:t> la soluzione consiste «</a:t>
            </a:r>
            <a:r>
              <a:rPr lang="it-IT" sz="2800" b="1" dirty="0">
                <a:solidFill>
                  <a:srgbClr val="FFC000"/>
                </a:solidFill>
              </a:rPr>
              <a:t>nel lasciare molto spazio di libera elaborazion</a:t>
            </a:r>
            <a:r>
              <a:rPr lang="it-IT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</a:t>
            </a:r>
            <a:r>
              <a:rPr lang="it-IT" sz="2800" b="1" dirty="0"/>
              <a:t> a quei cristiani convinti che, proprio perché sentono vitalmente il loro cristianesimo, non possono fare a meno di impegnarsi soffertamente affinché esso incontri quelle dimensioni della contemporaneità con le quali essi sono più direttamente a contatto e che forniscono terreno di incontro anche per un dialogo pluralistico sincero» (1994</a:t>
            </a:r>
            <a:r>
              <a:rPr lang="it-IT" sz="2800" b="1" dirty="0" smtClean="0"/>
              <a:t>).</a:t>
            </a:r>
            <a:endParaRPr lang="it-IT" sz="2800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9593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32136"/>
            <a:ext cx="1428750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educazione al dialogo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it-IT" sz="2000" b="1" dirty="0"/>
              <a:t>Le prospettive di dialogo tra laici e credenti devono fondarsi su </a:t>
            </a:r>
            <a:r>
              <a:rPr lang="it-IT" sz="2000" b="1" dirty="0" smtClean="0"/>
              <a:t>una </a:t>
            </a:r>
            <a:r>
              <a:rPr lang="it-IT" sz="2000" b="1" dirty="0"/>
              <a:t>precisa </a:t>
            </a:r>
            <a:r>
              <a:rPr lang="it-IT" sz="2000" b="1" dirty="0" smtClean="0">
                <a:solidFill>
                  <a:srgbClr val="FFC000"/>
                </a:solidFill>
              </a:rPr>
              <a:t>educazione </a:t>
            </a:r>
            <a:r>
              <a:rPr lang="it-IT" sz="2000" b="1" dirty="0">
                <a:solidFill>
                  <a:srgbClr val="FFC000"/>
                </a:solidFill>
              </a:rPr>
              <a:t>al dialogo </a:t>
            </a:r>
            <a:r>
              <a:rPr lang="it-IT" sz="2000" b="1" dirty="0" smtClean="0"/>
              <a:t>-come </a:t>
            </a:r>
            <a:r>
              <a:rPr lang="it-IT" sz="2000" b="1" dirty="0"/>
              <a:t>nella già sperimentata educazione interculturale. </a:t>
            </a:r>
            <a:endParaRPr lang="it-IT" sz="2000" b="1" dirty="0" smtClean="0"/>
          </a:p>
          <a:p>
            <a:r>
              <a:rPr lang="it-IT" sz="2000" b="1" dirty="0" smtClean="0"/>
              <a:t>Occorre una </a:t>
            </a:r>
            <a:r>
              <a:rPr lang="it-IT" sz="2000" b="1" dirty="0"/>
              <a:t>particolare attenzione alle </a:t>
            </a:r>
            <a:r>
              <a:rPr lang="it-IT" sz="2000" b="1" dirty="0">
                <a:solidFill>
                  <a:srgbClr val="FFC000"/>
                </a:solidFill>
              </a:rPr>
              <a:t>ragioni dell'altro</a:t>
            </a:r>
            <a:r>
              <a:rPr lang="it-IT" sz="2000" b="1" dirty="0"/>
              <a:t> ma anche </a:t>
            </a:r>
            <a:r>
              <a:rPr lang="it-IT" sz="2000" b="1" dirty="0" smtClean="0"/>
              <a:t>certi </a:t>
            </a:r>
            <a:r>
              <a:rPr lang="it-IT" sz="2000" b="1" dirty="0"/>
              <a:t>snodi </a:t>
            </a:r>
            <a:r>
              <a:rPr lang="it-IT" sz="2000" b="1" dirty="0" smtClean="0"/>
              <a:t>critici: per esempio, </a:t>
            </a:r>
            <a:r>
              <a:rPr lang="it-IT" sz="2000" b="1" dirty="0"/>
              <a:t>per molti </a:t>
            </a:r>
            <a:r>
              <a:rPr lang="it-IT" sz="2000" b="1" dirty="0" smtClean="0"/>
              <a:t>laici il </a:t>
            </a:r>
            <a:r>
              <a:rPr lang="it-IT" sz="2000" b="1" dirty="0"/>
              <a:t>dialogo </a:t>
            </a:r>
            <a:r>
              <a:rPr lang="it-IT" sz="2000" b="1" dirty="0" smtClean="0"/>
              <a:t>necessita </a:t>
            </a:r>
            <a:r>
              <a:rPr lang="it-IT" sz="2000" b="1" dirty="0"/>
              <a:t>di un concetto non </a:t>
            </a:r>
            <a:r>
              <a:rPr lang="it-IT" sz="2000" b="1" dirty="0" smtClean="0"/>
              <a:t>assolutizzato di </a:t>
            </a:r>
            <a:r>
              <a:rPr lang="it-IT" sz="2000" b="1" dirty="0"/>
              <a:t>verità </a:t>
            </a:r>
            <a:r>
              <a:rPr lang="it-IT" sz="2000" b="1" dirty="0" smtClean="0"/>
              <a:t>(vedi </a:t>
            </a:r>
            <a:r>
              <a:rPr lang="it-IT" sz="2000" b="1" dirty="0"/>
              <a:t>Norberto </a:t>
            </a:r>
            <a:r>
              <a:rPr lang="it-IT" sz="2000" b="1" dirty="0" smtClean="0"/>
              <a:t>Bobbio)</a:t>
            </a:r>
            <a:r>
              <a:rPr lang="it-IT" sz="2000" b="1" dirty="0"/>
              <a:t> a favore di argomentazioni razionali difese ma non </a:t>
            </a:r>
            <a:r>
              <a:rPr lang="it-IT" sz="2000" b="1" dirty="0" smtClean="0"/>
              <a:t>assolute.</a:t>
            </a:r>
          </a:p>
          <a:p>
            <a:r>
              <a:rPr lang="it-IT" sz="2000" b="1" dirty="0" smtClean="0"/>
              <a:t>Tuttavia </a:t>
            </a:r>
            <a:r>
              <a:rPr lang="it-IT" sz="2000" b="1" dirty="0"/>
              <a:t>per </a:t>
            </a:r>
            <a:r>
              <a:rPr lang="it-IT" sz="2000" b="1" dirty="0" smtClean="0"/>
              <a:t>alcuni </a:t>
            </a:r>
            <a:r>
              <a:rPr lang="it-IT" sz="2000" b="1" dirty="0"/>
              <a:t>laici </a:t>
            </a:r>
            <a:r>
              <a:rPr lang="it-IT" sz="2000" b="1" dirty="0" smtClean="0"/>
              <a:t>(vedi Salvatore </a:t>
            </a:r>
            <a:r>
              <a:rPr lang="it-IT" sz="2000" b="1" dirty="0" err="1"/>
              <a:t>Veca</a:t>
            </a:r>
            <a:r>
              <a:rPr lang="it-IT" sz="2000" b="1" dirty="0"/>
              <a:t> </a:t>
            </a:r>
            <a:r>
              <a:rPr lang="it-IT" sz="2000" b="1" i="1" dirty="0" smtClean="0"/>
              <a:t>Un'idea </a:t>
            </a:r>
            <a:r>
              <a:rPr lang="it-IT" sz="2000" b="1" i="1" dirty="0"/>
              <a:t>di </a:t>
            </a:r>
            <a:r>
              <a:rPr lang="it-IT" sz="2000" b="1" i="1" dirty="0" smtClean="0"/>
              <a:t>laicità, </a:t>
            </a:r>
            <a:r>
              <a:rPr lang="it-IT" sz="2000" b="1" dirty="0" smtClean="0"/>
              <a:t>2013)</a:t>
            </a:r>
            <a:r>
              <a:rPr lang="it-IT" sz="2000" b="1" dirty="0"/>
              <a:t> </a:t>
            </a:r>
            <a:r>
              <a:rPr lang="it-IT" sz="2000" b="1" dirty="0">
                <a:solidFill>
                  <a:srgbClr val="FFC000"/>
                </a:solidFill>
              </a:rPr>
              <a:t>una verità intesa come relazione</a:t>
            </a:r>
            <a:r>
              <a:rPr lang="it-IT" sz="2000" b="1" dirty="0"/>
              <a:t> e non </a:t>
            </a:r>
            <a:r>
              <a:rPr lang="it-IT" sz="2000" b="1" dirty="0" smtClean="0"/>
              <a:t>imposta </a:t>
            </a:r>
            <a:r>
              <a:rPr lang="it-IT" sz="2000" b="1" dirty="0"/>
              <a:t>come astrazione può </a:t>
            </a:r>
            <a:r>
              <a:rPr lang="it-IT" sz="2000" b="1" dirty="0" smtClean="0"/>
              <a:t>facilitare un </a:t>
            </a:r>
            <a:r>
              <a:rPr lang="it-IT" sz="2000" b="1" dirty="0"/>
              <a:t>percorso serio di confronto </a:t>
            </a:r>
            <a:r>
              <a:rPr lang="it-IT" sz="2000" b="1" dirty="0" smtClean="0"/>
              <a:t>e </a:t>
            </a:r>
            <a:r>
              <a:rPr lang="it-IT" sz="2000" b="1" dirty="0"/>
              <a:t>di interrogazione su cosa significa </a:t>
            </a:r>
            <a:r>
              <a:rPr lang="it-IT" sz="2000" b="1" dirty="0" smtClean="0"/>
              <a:t>l’incontro </a:t>
            </a:r>
            <a:r>
              <a:rPr lang="it-IT" sz="2000" b="1" dirty="0"/>
              <a:t>con qualcuno che è la </a:t>
            </a:r>
            <a:r>
              <a:rPr lang="it-IT" sz="2000" b="1" dirty="0" smtClean="0"/>
              <a:t>verità.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23517473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C000"/>
                </a:solidFill>
              </a:rPr>
              <a:t>Invitati a comunicarci l’oltre di ciascuno</a:t>
            </a:r>
            <a:endParaRPr lang="it-IT" b="1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81128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Se non possiamo non rimanere </a:t>
            </a:r>
            <a:r>
              <a:rPr lang="it-IT" b="1" dirty="0" smtClean="0"/>
              <a:t>inquieti </a:t>
            </a:r>
            <a:r>
              <a:rPr lang="it-IT" b="1" dirty="0"/>
              <a:t>di fronte al fenomeno dell'ateismo </a:t>
            </a:r>
            <a:r>
              <a:rPr lang="it-IT" b="1" dirty="0" smtClean="0"/>
              <a:t>che spesso </a:t>
            </a:r>
            <a:r>
              <a:rPr lang="it-IT" b="1" dirty="0"/>
              <a:t>si traduce in un vuoto che gli uomini </a:t>
            </a:r>
            <a:r>
              <a:rPr lang="it-IT" b="1" dirty="0" smtClean="0"/>
              <a:t>colmano </a:t>
            </a:r>
            <a:r>
              <a:rPr lang="it-IT" b="1" dirty="0"/>
              <a:t>con la </a:t>
            </a:r>
            <a:r>
              <a:rPr lang="it-IT" b="1" dirty="0" smtClean="0"/>
              <a:t>malinconia (G. </a:t>
            </a:r>
            <a:r>
              <a:rPr lang="it-IT" b="1" dirty="0" err="1" smtClean="0"/>
              <a:t>Scholem</a:t>
            </a:r>
            <a:r>
              <a:rPr lang="it-IT" b="1" dirty="0" smtClean="0"/>
              <a:t>),</a:t>
            </a:r>
            <a:r>
              <a:rPr lang="it-IT" b="1" dirty="0"/>
              <a:t> ciononostante non possiamo non </a:t>
            </a:r>
            <a:r>
              <a:rPr lang="it-IT" b="1" dirty="0" smtClean="0"/>
              <a:t>continuare a sperare nel dialogo, secondo una testimonianza viva che tocca il cuore.</a:t>
            </a:r>
          </a:p>
          <a:p>
            <a:r>
              <a:rPr lang="it-IT" b="1" dirty="0" smtClean="0"/>
              <a:t>Con l’Apostolo: «esaminate ogni cosa, tenete ciò che è buono» (1 </a:t>
            </a:r>
            <a:r>
              <a:rPr lang="it-IT" b="1" dirty="0" err="1" smtClean="0"/>
              <a:t>Ts</a:t>
            </a:r>
            <a:r>
              <a:rPr lang="it-IT" b="1" dirty="0" smtClean="0"/>
              <a:t> 5,21), siamo altresì </a:t>
            </a:r>
            <a:r>
              <a:rPr lang="it-IT" sz="1600" b="1" dirty="0" smtClean="0"/>
              <a:t>convinti che</a:t>
            </a:r>
            <a:r>
              <a:rPr lang="it-IT" sz="2400" b="1" dirty="0" smtClean="0"/>
              <a:t>:</a:t>
            </a:r>
          </a:p>
          <a:p>
            <a:r>
              <a:rPr lang="it-IT" sz="2400" b="1" dirty="0" smtClean="0"/>
              <a:t>«gli </a:t>
            </a:r>
            <a:r>
              <a:rPr lang="it-IT" sz="2400" b="1" dirty="0"/>
              <a:t>uomini che si incontrano nella via di Dio hanno qualcosa da </a:t>
            </a:r>
            <a:r>
              <a:rPr lang="it-IT" sz="2400" b="1" dirty="0" smtClean="0"/>
              <a:t>comunicarsi </a:t>
            </a:r>
            <a:r>
              <a:rPr lang="it-IT" sz="2400" b="1" dirty="0"/>
              <a:t>a </a:t>
            </a:r>
            <a:r>
              <a:rPr lang="it-IT" sz="2400" b="1" dirty="0" smtClean="0"/>
              <a:t>vicenda; l’uno può essere </a:t>
            </a:r>
            <a:r>
              <a:rPr lang="it-IT" sz="2400" b="1" dirty="0"/>
              <a:t>qualcosa per </a:t>
            </a:r>
            <a:r>
              <a:rPr lang="it-IT" sz="2400" b="1" dirty="0" smtClean="0"/>
              <a:t>l'altro...</a:t>
            </a:r>
            <a:r>
              <a:rPr lang="it-IT" sz="2400" b="1" dirty="0"/>
              <a:t> non per una ricchezza interiore ma per </a:t>
            </a:r>
            <a:r>
              <a:rPr lang="it-IT" sz="2400" b="1" dirty="0" smtClean="0"/>
              <a:t>quello che non è,</a:t>
            </a:r>
            <a:r>
              <a:rPr lang="it-IT" sz="2400" b="1" dirty="0"/>
              <a:t> per la sua </a:t>
            </a:r>
            <a:r>
              <a:rPr lang="it-IT" sz="2400" b="1" dirty="0" smtClean="0"/>
              <a:t>povertà, </a:t>
            </a:r>
            <a:r>
              <a:rPr lang="it-IT" sz="2400" b="1" dirty="0"/>
              <a:t>per il suo </a:t>
            </a:r>
            <a:r>
              <a:rPr lang="it-IT" sz="2400" b="1" dirty="0" smtClean="0"/>
              <a:t>gemere e sperare, per tutto quello che nel suo essere rinvia a qualcosa di diverso, che è oltre il suo orizzonte e oltre la sua forza» </a:t>
            </a:r>
          </a:p>
          <a:p>
            <a:r>
              <a:rPr lang="it-IT" sz="1800" b="1" dirty="0" smtClean="0"/>
              <a:t>Karl </a:t>
            </a:r>
            <a:r>
              <a:rPr lang="it-IT" sz="1800" b="1" dirty="0" err="1" smtClean="0"/>
              <a:t>Barth</a:t>
            </a:r>
            <a:r>
              <a:rPr lang="it-IT" sz="1800" b="1" dirty="0" smtClean="0"/>
              <a:t>, </a:t>
            </a:r>
            <a:r>
              <a:rPr lang="it-IT" sz="1800" b="1" i="1" dirty="0" smtClean="0"/>
              <a:t>Lettera </a:t>
            </a:r>
            <a:r>
              <a:rPr lang="it-IT" sz="1800" b="1" i="1" dirty="0"/>
              <a:t>ai </a:t>
            </a:r>
            <a:r>
              <a:rPr lang="it-IT" sz="1800" b="1" i="1" dirty="0" smtClean="0"/>
              <a:t>Romani</a:t>
            </a:r>
            <a:r>
              <a:rPr lang="it-IT" sz="1800" b="1" dirty="0" smtClean="0"/>
              <a:t>, </a:t>
            </a:r>
            <a:r>
              <a:rPr lang="it-IT" sz="1800" b="1" dirty="0"/>
              <a:t>pagina </a:t>
            </a:r>
            <a:r>
              <a:rPr lang="it-IT" sz="1800" b="1" dirty="0" smtClean="0"/>
              <a:t>9.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422059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626"/>
            <a:ext cx="2743200" cy="175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user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35906"/>
            <a:ext cx="17811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La Cattedra dei non credenti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395536" y="1807556"/>
            <a:ext cx="8424936" cy="3907444"/>
          </a:xfrm>
        </p:spPr>
        <p:txBody>
          <a:bodyPr>
            <a:noAutofit/>
          </a:bodyPr>
          <a:lstStyle/>
          <a:p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Avviata </a:t>
            </a:r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nel 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lontano </a:t>
            </a:r>
            <a:r>
              <a:rPr lang="it-IT" sz="2800" dirty="0" smtClean="0">
                <a:solidFill>
                  <a:srgbClr val="FFC000"/>
                </a:solidFill>
              </a:rPr>
              <a:t>1987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 conclusasi 2002, fu voluta dall’allora card. MARTINI. L’arcivescovo portò personalità dichiaratamente </a:t>
            </a:r>
            <a:r>
              <a:rPr lang="it-IT" sz="2800" dirty="0" smtClean="0">
                <a:solidFill>
                  <a:srgbClr val="FFC000"/>
                </a:solidFill>
              </a:rPr>
              <a:t>non credenti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confrontarsi con le ragioni della fede, a partire da tematiche forti. </a:t>
            </a:r>
          </a:p>
          <a:p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Tali incontri trovarono un crescente </a:t>
            </a:r>
            <a:r>
              <a:rPr lang="it-IT" sz="2800" dirty="0" smtClean="0">
                <a:solidFill>
                  <a:srgbClr val="FFC000"/>
                </a:solidFill>
              </a:rPr>
              <a:t>consenso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di pubblico, anche per l’alto spessore degli interventi (alcuni poi raccolti </a:t>
            </a:r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</a:t>
            </a:r>
            <a:r>
              <a:rPr lang="it-IT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successive pubblicazioni).</a:t>
            </a:r>
          </a:p>
          <a:p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Parteciparono tra gli altri: Massimo Cacciari, Edoardo Boncinelli, Gustavo </a:t>
            </a:r>
            <a:r>
              <a:rPr lang="it-IT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Zagrebelsky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Giulio Giorello, Carlo Sini, Susanna Tamaro.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6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user\Desktop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75"/>
            <a:ext cx="2555776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user\Desktop\download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19050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477DB9"/>
                </a:solidFill>
              </a:rPr>
              <a:t>      Il</a:t>
            </a:r>
            <a:r>
              <a:rPr lang="it-IT" b="1" dirty="0">
                <a:solidFill>
                  <a:srgbClr val="477DB9"/>
                </a:solidFill>
              </a:rPr>
              <a:t> "Cortile dei Gentili"</a:t>
            </a:r>
            <a:endParaRPr lang="it-IT" dirty="0">
              <a:solidFill>
                <a:srgbClr val="477DB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539552" y="1695450"/>
            <a:ext cx="7994848" cy="4968552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 struttura promossa dal card. </a:t>
            </a:r>
            <a:r>
              <a:rPr lang="it-IT" sz="2400" dirty="0" smtClean="0">
                <a:solidFill>
                  <a:srgbClr val="FFC000"/>
                </a:solidFill>
              </a:rPr>
              <a:t>Ravasi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presidente del Pontificio consiglio della cultura, fu inaugurata nelle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sedi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dell</a:t>
            </a:r>
            <a:r>
              <a:rPr lang="it-IT" sz="2400" dirty="0" smtClean="0">
                <a:solidFill>
                  <a:srgbClr val="FFC000"/>
                </a:solidFill>
              </a:rPr>
              <a:t>‘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UNESCO a Parigi, nel </a:t>
            </a:r>
            <a:r>
              <a:rPr lang="it-IT" sz="2400" dirty="0" smtClean="0">
                <a:solidFill>
                  <a:srgbClr val="FFC000"/>
                </a:solidFill>
              </a:rPr>
              <a:t>2011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«Cortile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dei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Gentili», che prende il nome da uno dei quattro cortili del </a:t>
            </a:r>
            <a:r>
              <a:rPr lang="it-IT" sz="2400" dirty="0" smtClean="0">
                <a:solidFill>
                  <a:srgbClr val="FFC000"/>
                </a:solidFill>
              </a:rPr>
              <a:t>Tempio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dove i </a:t>
            </a:r>
            <a:r>
              <a:rPr lang="it-IT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gojim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(pagani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 incontravano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sacerdoti e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scribi, intende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promuovere la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riflessione e il 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confronto fra "laici" e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cattolici su temi come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libertà,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bene 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comune, </a:t>
            </a:r>
            <a:r>
              <a:rPr lang="it-IT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legalità, arti, verità e  scienza. </a:t>
            </a:r>
            <a:endParaRPr lang="it-IT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Nel tempo Il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Cortile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è diventato una </a:t>
            </a:r>
            <a:r>
              <a:rPr lang="it-IT" dirty="0" smtClean="0">
                <a:solidFill>
                  <a:srgbClr val="FFC000"/>
                </a:solidFill>
              </a:rPr>
              <a:t>fondazione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con a capo Giuliano Amato, giudice della Consulta. Nel comitato </a:t>
            </a:r>
            <a:r>
              <a:rPr lang="it-I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scientifico </a:t>
            </a:r>
            <a:r>
              <a:rPr lang="it-IT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troviamo tra gli altri Monica Maggioni e Enrico Letta. </a:t>
            </a:r>
            <a:endParaRPr lang="it-IT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94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907704" y="1340768"/>
            <a:ext cx="532859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983678"/>
            <a:ext cx="7924800" cy="1282154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Italia: CRESCE LA DOMANDA DI UNA </a:t>
            </a:r>
            <a:b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  <a:t>NUOVA RELIGIOSITA’</a:t>
            </a:r>
            <a:br>
              <a:rPr lang="it-IT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1800" b="1" dirty="0" smtClean="0">
                <a:solidFill>
                  <a:srgbClr val="FFFF00"/>
                </a:solidFill>
              </a:rPr>
              <a:t>secondo</a:t>
            </a:r>
            <a:r>
              <a:rPr lang="it-IT" sz="2800" b="1" dirty="0" smtClean="0">
                <a:solidFill>
                  <a:srgbClr val="FFFF00"/>
                </a:solidFill>
              </a:rPr>
              <a:t> </a:t>
            </a:r>
            <a:r>
              <a:rPr lang="it-IT" sz="1800" b="1" dirty="0" smtClean="0">
                <a:solidFill>
                  <a:srgbClr val="FFFF00"/>
                </a:solidFill>
              </a:rPr>
              <a:t>le ultime indagini statistiche</a:t>
            </a:r>
            <a:r>
              <a:rPr lang="it-IT" b="1" dirty="0" smtClean="0">
                <a:solidFill>
                  <a:srgbClr val="FFFF00"/>
                </a:solidFill>
              </a:rPr>
              <a:t/>
            </a:r>
            <a:br>
              <a:rPr lang="it-IT" b="1" dirty="0" smtClean="0">
                <a:solidFill>
                  <a:srgbClr val="FFFF00"/>
                </a:solidFill>
              </a:rPr>
            </a:br>
            <a:r>
              <a:rPr lang="it-IT" sz="2400" b="1" dirty="0" smtClean="0">
                <a:solidFill>
                  <a:srgbClr val="FFFF00"/>
                </a:solidFill>
              </a:rPr>
              <a:t>CRESCE </a:t>
            </a:r>
            <a:r>
              <a:rPr lang="it-IT" sz="2400" b="1" dirty="0">
                <a:solidFill>
                  <a:srgbClr val="FFFF00"/>
                </a:solidFill>
              </a:rPr>
              <a:t>LA VOGLIA DI CREDERE </a:t>
            </a:r>
            <a:r>
              <a:rPr lang="it-IT" sz="2400" b="1" dirty="0" smtClean="0">
                <a:solidFill>
                  <a:srgbClr val="FFFF00"/>
                </a:solidFill>
              </a:rPr>
              <a:t/>
            </a:r>
            <a:br>
              <a:rPr lang="it-IT" sz="2400" b="1" dirty="0" smtClean="0">
                <a:solidFill>
                  <a:srgbClr val="FFFF00"/>
                </a:solidFill>
              </a:rPr>
            </a:br>
            <a:r>
              <a:rPr lang="it-IT" sz="2400" b="1" dirty="0" smtClean="0">
                <a:solidFill>
                  <a:srgbClr val="FFFF00"/>
                </a:solidFill>
              </a:rPr>
              <a:t>MA </a:t>
            </a:r>
            <a:r>
              <a:rPr lang="it-IT" sz="2400" b="1" dirty="0">
                <a:solidFill>
                  <a:srgbClr val="FFFF00"/>
                </a:solidFill>
              </a:rPr>
              <a:t>«OGNUNO A MODO PROPRIO</a:t>
            </a:r>
            <a:r>
              <a:rPr lang="it-IT" sz="2400" b="1" dirty="0" smtClean="0">
                <a:solidFill>
                  <a:srgbClr val="FFFF00"/>
                </a:solidFill>
              </a:rPr>
              <a:t>»?</a:t>
            </a:r>
            <a:br>
              <a:rPr lang="it-IT" sz="2400" b="1" dirty="0" smtClean="0">
                <a:solidFill>
                  <a:srgbClr val="FFFF00"/>
                </a:solidFill>
              </a:rPr>
            </a:br>
            <a:r>
              <a:rPr lang="it-IT" sz="2400" b="1" dirty="0">
                <a:solidFill>
                  <a:srgbClr val="FFFF00"/>
                </a:solidFill>
              </a:rPr>
              <a:t/>
            </a:r>
            <a:br>
              <a:rPr lang="it-IT" sz="2400" b="1" dirty="0">
                <a:solidFill>
                  <a:srgbClr val="FFFF00"/>
                </a:solidFill>
              </a:rPr>
            </a:b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83568" y="3501008"/>
            <a:ext cx="7924800" cy="2880320"/>
          </a:xfrm>
        </p:spPr>
        <p:txBody>
          <a:bodyPr>
            <a:normAutofit/>
          </a:bodyPr>
          <a:lstStyle/>
          <a:p>
            <a:r>
              <a:rPr lang="it-IT" sz="2400" b="1" dirty="0" smtClean="0">
                <a:solidFill>
                  <a:srgbClr val="477DB9"/>
                </a:solidFill>
              </a:rPr>
              <a:t>LA NUOVA RELIGIOSITÀ</a:t>
            </a:r>
            <a:r>
              <a:rPr lang="it-IT" sz="2400" b="1" dirty="0">
                <a:solidFill>
                  <a:srgbClr val="477DB9"/>
                </a:solidFill>
              </a:rPr>
              <a:t>INDIVIDUALE</a:t>
            </a:r>
            <a:r>
              <a:rPr lang="it-IT" sz="2400" b="1" dirty="0" smtClean="0">
                <a:solidFill>
                  <a:srgbClr val="477DB9"/>
                </a:solidFill>
              </a:rPr>
              <a:t>: ‘RELIGIONE MAGRA’, SENZA RITI, SENZA DOTTRINA? </a:t>
            </a:r>
          </a:p>
          <a:p>
            <a:r>
              <a:rPr lang="it-IT" sz="2400" b="1" dirty="0">
                <a:solidFill>
                  <a:srgbClr val="477DB9"/>
                </a:solidFill>
              </a:rPr>
              <a:t>LA NUOVA </a:t>
            </a:r>
            <a:r>
              <a:rPr lang="it-IT" sz="2400" b="1" dirty="0" smtClean="0">
                <a:solidFill>
                  <a:srgbClr val="477DB9"/>
                </a:solidFill>
              </a:rPr>
              <a:t>RELIGIOSITÀ CARISMATICA</a:t>
            </a:r>
            <a:r>
              <a:rPr lang="it-IT" sz="2400" b="1" dirty="0">
                <a:solidFill>
                  <a:srgbClr val="477DB9"/>
                </a:solidFill>
              </a:rPr>
              <a:t>? </a:t>
            </a:r>
            <a:endParaRPr lang="it-IT" sz="2400" b="1" dirty="0" smtClean="0">
              <a:solidFill>
                <a:srgbClr val="477DB9"/>
              </a:solidFill>
            </a:endParaRPr>
          </a:p>
          <a:p>
            <a:r>
              <a:rPr lang="it-IT" sz="2400" b="1" dirty="0" smtClean="0">
                <a:solidFill>
                  <a:srgbClr val="477DB9"/>
                </a:solidFill>
              </a:rPr>
              <a:t>CULTI ESOTERICI, VEGETARISMO, SCIAMANESIMO?</a:t>
            </a:r>
          </a:p>
          <a:p>
            <a:endParaRPr lang="it-IT" sz="20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52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user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861048"/>
            <a:ext cx="1416686" cy="1201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user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7924800" cy="1143000"/>
          </a:xfrm>
        </p:spPr>
        <p:txBody>
          <a:bodyPr/>
          <a:lstStyle/>
          <a:p>
            <a:pPr algn="r"/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                   Cresce 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l’ateismo in 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Occidente.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                         Cresce 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l’indifferenza </a:t>
            </a: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3200" b="1" i="1" dirty="0" err="1" smtClean="0">
                <a:solidFill>
                  <a:schemeClr val="tx2">
                    <a:lumMod val="75000"/>
                  </a:schemeClr>
                </a:solidFill>
              </a:rPr>
              <a:t>etsi</a:t>
            </a:r>
            <a:r>
              <a:rPr lang="it-IT" sz="3200" b="1" i="1" dirty="0" smtClean="0">
                <a:solidFill>
                  <a:schemeClr val="tx2">
                    <a:lumMod val="75000"/>
                  </a:schemeClr>
                </a:solidFill>
              </a:rPr>
              <a:t> deus </a:t>
            </a:r>
            <a:r>
              <a:rPr lang="it-IT" sz="3200" b="1" i="1" dirty="0">
                <a:solidFill>
                  <a:schemeClr val="tx2">
                    <a:lumMod val="75000"/>
                  </a:schemeClr>
                </a:solidFill>
              </a:rPr>
              <a:t>non </a:t>
            </a:r>
            <a:r>
              <a:rPr lang="it-IT" sz="3200" b="1" i="1" dirty="0" err="1">
                <a:solidFill>
                  <a:schemeClr val="tx2">
                    <a:lumMod val="75000"/>
                  </a:schemeClr>
                </a:solidFill>
              </a:rPr>
              <a:t>daretur</a:t>
            </a:r>
            <a:r>
              <a:rPr lang="it-IT" sz="3200" b="1" dirty="0">
                <a:solidFill>
                  <a:schemeClr val="tx2">
                    <a:lumMod val="75000"/>
                  </a:schemeClr>
                </a:solidFill>
              </a:rPr>
              <a:t> </a:t>
            </a:r>
            <a:br>
              <a:rPr lang="it-IT" sz="3200" b="1" dirty="0">
                <a:solidFill>
                  <a:schemeClr val="tx2">
                    <a:lumMod val="75000"/>
                  </a:schemeClr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395536" y="2564904"/>
            <a:ext cx="8424936" cy="3888432"/>
          </a:xfrm>
        </p:spPr>
        <p:txBody>
          <a:bodyPr>
            <a:normAutofit/>
          </a:bodyPr>
          <a:lstStyle/>
          <a:p>
            <a:r>
              <a:rPr lang="it-IT" sz="1800" b="1" dirty="0" smtClean="0">
                <a:solidFill>
                  <a:srgbClr val="FFC000"/>
                </a:solidFill>
              </a:rPr>
              <a:t>CAUSE</a:t>
            </a:r>
            <a:r>
              <a:rPr lang="it-IT" sz="1800" b="1" dirty="0" smtClean="0">
                <a:solidFill>
                  <a:srgbClr val="477DB9"/>
                </a:solidFill>
              </a:rPr>
              <a:t>:                                   </a:t>
            </a:r>
          </a:p>
          <a:p>
            <a:pPr algn="ctr"/>
            <a:r>
              <a:rPr lang="it-IT" sz="1800" b="1" dirty="0" smtClean="0">
                <a:solidFill>
                  <a:srgbClr val="477DB9"/>
                </a:solidFill>
              </a:rPr>
              <a:t>La </a:t>
            </a:r>
            <a:r>
              <a:rPr lang="it-IT" sz="1800" b="1" dirty="0" smtClean="0">
                <a:solidFill>
                  <a:srgbClr val="FFC000"/>
                </a:solidFill>
              </a:rPr>
              <a:t>scuola</a:t>
            </a:r>
            <a:r>
              <a:rPr lang="it-IT" sz="1800" b="1" dirty="0" smtClean="0">
                <a:solidFill>
                  <a:srgbClr val="477DB9"/>
                </a:solidFill>
              </a:rPr>
              <a:t> laboratorio di indifferentismo religioso?</a:t>
            </a:r>
          </a:p>
          <a:p>
            <a:pPr algn="ctr"/>
            <a:r>
              <a:rPr lang="it-IT" sz="1800" b="1" dirty="0" smtClean="0">
                <a:solidFill>
                  <a:srgbClr val="477DB9"/>
                </a:solidFill>
              </a:rPr>
              <a:t>Le </a:t>
            </a:r>
            <a:r>
              <a:rPr lang="it-IT" sz="1800" b="1" dirty="0" smtClean="0">
                <a:solidFill>
                  <a:srgbClr val="FFC000"/>
                </a:solidFill>
              </a:rPr>
              <a:t>istituzioni</a:t>
            </a:r>
            <a:r>
              <a:rPr lang="it-IT" sz="1800" b="1" dirty="0" smtClean="0">
                <a:solidFill>
                  <a:srgbClr val="477DB9"/>
                </a:solidFill>
              </a:rPr>
              <a:t> in discredito? La famiglia muta</a:t>
            </a:r>
          </a:p>
          <a:p>
            <a:pPr algn="ctr"/>
            <a:r>
              <a:rPr lang="it-IT" sz="1800" b="1" dirty="0" smtClean="0">
                <a:solidFill>
                  <a:srgbClr val="477DB9"/>
                </a:solidFill>
              </a:rPr>
              <a:t>La </a:t>
            </a:r>
            <a:r>
              <a:rPr lang="it-IT" sz="1800" b="1" dirty="0" smtClean="0">
                <a:solidFill>
                  <a:srgbClr val="FFC000"/>
                </a:solidFill>
              </a:rPr>
              <a:t>pubblicità</a:t>
            </a:r>
            <a:r>
              <a:rPr lang="it-IT" sz="1800" b="1" dirty="0" smtClean="0">
                <a:solidFill>
                  <a:srgbClr val="477DB9"/>
                </a:solidFill>
              </a:rPr>
              <a:t> al posto della tradizione religiosa (Befane al posto dell’Epifania di Nostro Signore)?</a:t>
            </a:r>
          </a:p>
          <a:p>
            <a:pPr algn="ctr"/>
            <a:r>
              <a:rPr lang="it-IT" sz="1800" b="1" dirty="0" smtClean="0">
                <a:solidFill>
                  <a:srgbClr val="477DB9"/>
                </a:solidFill>
              </a:rPr>
              <a:t>La </a:t>
            </a:r>
            <a:r>
              <a:rPr lang="it-IT" sz="1800" b="1" i="1" dirty="0" smtClean="0">
                <a:solidFill>
                  <a:srgbClr val="FFC000"/>
                </a:solidFill>
              </a:rPr>
              <a:t>fiction</a:t>
            </a:r>
            <a:r>
              <a:rPr lang="it-IT" sz="1800" b="1" dirty="0" smtClean="0">
                <a:solidFill>
                  <a:srgbClr val="477DB9"/>
                </a:solidFill>
              </a:rPr>
              <a:t> veicolo di irreligiosità?</a:t>
            </a:r>
          </a:p>
          <a:p>
            <a:pPr algn="ctr"/>
            <a:r>
              <a:rPr lang="it-IT" sz="1800" b="1" dirty="0" smtClean="0">
                <a:solidFill>
                  <a:srgbClr val="477DB9"/>
                </a:solidFill>
              </a:rPr>
              <a:t>Un </a:t>
            </a:r>
            <a:r>
              <a:rPr lang="it-IT" sz="1800" b="1" dirty="0" smtClean="0">
                <a:solidFill>
                  <a:srgbClr val="FFC000"/>
                </a:solidFill>
              </a:rPr>
              <a:t>Cristianesimo</a:t>
            </a:r>
            <a:r>
              <a:rPr lang="it-IT" sz="1800" b="1" dirty="0" smtClean="0">
                <a:solidFill>
                  <a:srgbClr val="477DB9"/>
                </a:solidFill>
              </a:rPr>
              <a:t> </a:t>
            </a:r>
            <a:r>
              <a:rPr lang="it-IT" sz="1800" b="1" dirty="0" smtClean="0">
                <a:solidFill>
                  <a:srgbClr val="FFC000"/>
                </a:solidFill>
              </a:rPr>
              <a:t>fragile</a:t>
            </a:r>
            <a:r>
              <a:rPr lang="it-IT" sz="1800" b="1" dirty="0" smtClean="0">
                <a:solidFill>
                  <a:srgbClr val="477DB9"/>
                </a:solidFill>
              </a:rPr>
              <a:t>: nell’</a:t>
            </a:r>
            <a:r>
              <a:rPr lang="it-IT" sz="1800" b="1" dirty="0" err="1" smtClean="0">
                <a:solidFill>
                  <a:srgbClr val="477DB9"/>
                </a:solidFill>
              </a:rPr>
              <a:t>autodispensa</a:t>
            </a:r>
            <a:r>
              <a:rPr lang="it-IT" sz="1800" b="1" dirty="0" smtClean="0">
                <a:solidFill>
                  <a:srgbClr val="477DB9"/>
                </a:solidFill>
              </a:rPr>
              <a:t> in questioni etiche e soprattutto nell’accettazione dei fondamenti teologici (Vito Mancuso)</a:t>
            </a:r>
            <a:r>
              <a:rPr lang="it-IT" sz="18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it-IT" sz="1800" b="1" dirty="0">
                <a:solidFill>
                  <a:schemeClr val="tx2">
                    <a:lumMod val="75000"/>
                  </a:schemeClr>
                </a:solidFill>
              </a:rPr>
            </a:b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4492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477DB9"/>
                </a:solidFill>
              </a:rPr>
              <a:t>La generazione del ‘68</a:t>
            </a:r>
            <a:r>
              <a:rPr lang="it-IT" b="1" dirty="0"/>
              <a:t> </a:t>
            </a:r>
            <a:r>
              <a:rPr lang="it-IT" b="1" dirty="0" smtClean="0"/>
              <a:t>un eterno giovanilismo</a:t>
            </a:r>
            <a:endParaRPr lang="it-IT" b="1" dirty="0">
              <a:solidFill>
                <a:srgbClr val="477DB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sz="2000" b="1" dirty="0" smtClean="0">
                <a:solidFill>
                  <a:srgbClr val="477DB9"/>
                </a:solidFill>
              </a:rPr>
              <a:t>Abbiamo esaltato tutto ciò che è plurimo, orizzontale, </a:t>
            </a:r>
            <a:r>
              <a:rPr lang="it-IT" sz="2000" b="1" dirty="0" smtClean="0">
                <a:solidFill>
                  <a:srgbClr val="FFC000"/>
                </a:solidFill>
              </a:rPr>
              <a:t>non gerarchico</a:t>
            </a:r>
            <a:r>
              <a:rPr lang="it-IT" sz="2000" b="1" dirty="0" smtClean="0">
                <a:solidFill>
                  <a:srgbClr val="477DB9"/>
                </a:solidFill>
              </a:rPr>
              <a:t>, frammento di esperienza vissuta, l’umano in tutte le sue bassezze -tutto questo è per noi diventato il Cielo. </a:t>
            </a:r>
          </a:p>
          <a:p>
            <a:r>
              <a:rPr lang="it-IT" sz="2000" b="1" dirty="0" smtClean="0">
                <a:solidFill>
                  <a:srgbClr val="477DB9"/>
                </a:solidFill>
              </a:rPr>
              <a:t>Ci siamo ritrovati </a:t>
            </a:r>
            <a:r>
              <a:rPr lang="it-IT" sz="2000" b="1" dirty="0" smtClean="0">
                <a:solidFill>
                  <a:srgbClr val="FFC000"/>
                </a:solidFill>
              </a:rPr>
              <a:t>liberi di scegliere </a:t>
            </a:r>
            <a:r>
              <a:rPr lang="it-IT" sz="2000" b="1" dirty="0" smtClean="0">
                <a:solidFill>
                  <a:srgbClr val="477DB9"/>
                </a:solidFill>
              </a:rPr>
              <a:t>di sciogliere matrimonio, maternità, credo religioso, associazione politica: senza nessuna fedeltà, nessuna fede in assoluti.</a:t>
            </a:r>
          </a:p>
          <a:p>
            <a:r>
              <a:rPr lang="it-IT" sz="2000" b="1" dirty="0" smtClean="0"/>
              <a:t>A </a:t>
            </a:r>
            <a:r>
              <a:rPr lang="it-IT" sz="2000" b="1" dirty="0"/>
              <a:t>fronte di un </a:t>
            </a:r>
            <a:r>
              <a:rPr lang="it-IT" sz="2000" b="1" dirty="0">
                <a:solidFill>
                  <a:srgbClr val="FFC000"/>
                </a:solidFill>
              </a:rPr>
              <a:t>giovanilismo</a:t>
            </a:r>
            <a:r>
              <a:rPr lang="it-IT" sz="2000" b="1" dirty="0"/>
              <a:t> </a:t>
            </a:r>
            <a:r>
              <a:rPr lang="it-IT" sz="2000" b="1" dirty="0" smtClean="0"/>
              <a:t>(che studiosi</a:t>
            </a:r>
            <a:r>
              <a:rPr lang="it-IT" sz="2000" b="1" dirty="0"/>
              <a:t> come </a:t>
            </a:r>
            <a:r>
              <a:rPr lang="it-IT" sz="2000" b="1" dirty="0" err="1"/>
              <a:t>Bauman</a:t>
            </a:r>
            <a:r>
              <a:rPr lang="it-IT" sz="2000" b="1" dirty="0"/>
              <a:t> </a:t>
            </a:r>
            <a:r>
              <a:rPr lang="it-IT" sz="2000" b="1" dirty="0" err="1" smtClean="0"/>
              <a:t>Zygmunt</a:t>
            </a:r>
            <a:r>
              <a:rPr lang="it-IT" sz="2000" b="1" dirty="0" smtClean="0"/>
              <a:t> individua </a:t>
            </a:r>
            <a:r>
              <a:rPr lang="it-IT" sz="2000" b="1" dirty="0"/>
              <a:t>nella fascia compresa tra i 46 ei 64 </a:t>
            </a:r>
            <a:r>
              <a:rPr lang="it-IT" sz="2000" b="1" dirty="0" smtClean="0"/>
              <a:t>anni),</a:t>
            </a:r>
            <a:r>
              <a:rPr lang="it-IT" sz="2000" b="1" dirty="0"/>
              <a:t> la posta in gioco è quella </a:t>
            </a:r>
            <a:r>
              <a:rPr lang="it-IT" sz="2000" b="1" dirty="0" smtClean="0"/>
              <a:t>educativa.</a:t>
            </a:r>
            <a:r>
              <a:rPr lang="it-IT" sz="2000" b="1" dirty="0"/>
              <a:t> </a:t>
            </a:r>
            <a:r>
              <a:rPr lang="it-IT" sz="2000" b="1" dirty="0" smtClean="0"/>
              <a:t>L’eterno giovanilismo della </a:t>
            </a:r>
            <a:r>
              <a:rPr lang="it-IT" sz="2000" b="1" dirty="0"/>
              <a:t>generazione del ‘68 </a:t>
            </a:r>
            <a:r>
              <a:rPr lang="it-IT" sz="2000" b="1" dirty="0" smtClean="0"/>
              <a:t>produce un </a:t>
            </a:r>
            <a:r>
              <a:rPr lang="it-IT" sz="2000" b="1" dirty="0" smtClean="0">
                <a:solidFill>
                  <a:srgbClr val="FFC000"/>
                </a:solidFill>
              </a:rPr>
              <a:t>indifferentismo</a:t>
            </a:r>
            <a:r>
              <a:rPr lang="it-IT" sz="2000" b="1" dirty="0" smtClean="0"/>
              <a:t> incredulo nelle nuove generazioni (, 2014): i </a:t>
            </a:r>
            <a:r>
              <a:rPr lang="it-IT" sz="2000" b="1" dirty="0"/>
              <a:t>giovani si sentono </a:t>
            </a:r>
            <a:r>
              <a:rPr lang="it-IT" sz="2000" b="1" dirty="0" smtClean="0"/>
              <a:t>superflui, sentono di vivere in </a:t>
            </a:r>
            <a:r>
              <a:rPr lang="it-IT" sz="2000" b="1" dirty="0"/>
              <a:t>una società che non ha bisogno di </a:t>
            </a:r>
            <a:r>
              <a:rPr lang="it-IT" sz="2000" b="1" dirty="0" smtClean="0"/>
              <a:t>loro,</a:t>
            </a:r>
            <a:r>
              <a:rPr lang="it-IT" sz="2000" b="1" dirty="0"/>
              <a:t> </a:t>
            </a:r>
            <a:r>
              <a:rPr lang="it-IT" sz="2000" b="1" dirty="0" smtClean="0"/>
              <a:t>che </a:t>
            </a:r>
            <a:r>
              <a:rPr lang="it-IT" sz="2000" b="1" dirty="0"/>
              <a:t>tiene le energie migliori nel </a:t>
            </a:r>
            <a:r>
              <a:rPr lang="it-IT" sz="2000" b="1" dirty="0" smtClean="0"/>
              <a:t>freezer.</a:t>
            </a:r>
            <a:r>
              <a:rPr lang="it-IT" sz="2000" b="1" dirty="0"/>
              <a:t> </a:t>
            </a:r>
            <a:r>
              <a:rPr lang="it-IT" sz="2000" b="1" dirty="0" smtClean="0"/>
              <a:t> Cf. A</a:t>
            </a:r>
            <a:r>
              <a:rPr lang="it-IT" sz="2000" b="1" dirty="0"/>
              <a:t>. </a:t>
            </a:r>
            <a:r>
              <a:rPr lang="it-IT" sz="2000" b="1" dirty="0" smtClean="0"/>
              <a:t>Matteo, </a:t>
            </a:r>
            <a:r>
              <a:rPr lang="it-IT" sz="2000" b="1" i="1" dirty="0" smtClean="0"/>
              <a:t>Eterni </a:t>
            </a:r>
            <a:r>
              <a:rPr lang="it-IT" sz="2000" b="1" i="1" dirty="0"/>
              <a:t>bambini. Cari adulti, ma quando crescete</a:t>
            </a:r>
            <a:r>
              <a:rPr lang="it-IT" sz="2000" b="1" i="1" dirty="0" smtClean="0"/>
              <a:t>?</a:t>
            </a:r>
            <a:r>
              <a:rPr lang="it-IT" sz="2000" b="1" dirty="0" smtClean="0"/>
              <a:t> In «Avvenire» </a:t>
            </a:r>
            <a:r>
              <a:rPr lang="it-IT" sz="2000" dirty="0" smtClean="0"/>
              <a:t>17 </a:t>
            </a:r>
            <a:r>
              <a:rPr lang="it-IT" sz="2000" dirty="0"/>
              <a:t>febbraio </a:t>
            </a:r>
            <a:r>
              <a:rPr lang="it-IT" sz="2000" dirty="0" smtClean="0"/>
              <a:t>2014.</a:t>
            </a:r>
            <a:endParaRPr lang="it-IT" sz="2000" dirty="0"/>
          </a:p>
          <a:p>
            <a:endParaRPr lang="it-IT" sz="2000" dirty="0"/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670421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statistiche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47692"/>
            <a:ext cx="7704856" cy="595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FFC000"/>
                </a:solidFill>
              </a:rPr>
              <a:t>Uno sguardo alle statistiche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81128"/>
          </a:xfrm>
        </p:spPr>
        <p:txBody>
          <a:bodyPr>
            <a:normAutofit fontScale="70000" lnSpcReduction="20000"/>
          </a:bodyPr>
          <a:lstStyle/>
          <a:p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Nel 2011 in Italia dichiarano di essere il 49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%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credenti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 13%  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atei e agnostici.</a:t>
            </a:r>
          </a:p>
          <a:p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44%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dei credenti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è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però dubbioso, pensieroso, credono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 Dio ma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 esempio sono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dubbiosi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nell'aldilà.</a:t>
            </a:r>
          </a:p>
          <a:p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Più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fluida la percentuale su temi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etici: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 per esempio per l'eutanasia si schiera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il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37%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contro il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33 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 contrari e 30 di incerti.</a:t>
            </a:r>
          </a:p>
          <a:p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dialogo con i laici dovrà tener conto di una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‘via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italiana alla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religione’: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non una generazione incredula ma che crede a modo suo e ha un gran bisogno di </a:t>
            </a:r>
            <a:r>
              <a:rPr lang="it-IT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credere -sostanzialmente </a:t>
            </a:r>
            <a:r>
              <a:rPr lang="it-IT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emerge una «palese e tangibile voglia di sacro» (Garelli, 2011): vedi la folla al santuario di San Gabriele in Abruzzo.</a:t>
            </a:r>
          </a:p>
          <a:p>
            <a:endParaRPr 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85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ateismo classico </a:t>
            </a:r>
            <a:r>
              <a:rPr lang="it-IT" b="1" dirty="0" smtClean="0">
                <a:solidFill>
                  <a:srgbClr val="C00000"/>
                </a:solidFill>
              </a:rPr>
              <a:t>e </a:t>
            </a:r>
            <a:br>
              <a:rPr lang="it-IT" b="1" dirty="0" smtClean="0">
                <a:solidFill>
                  <a:srgbClr val="C00000"/>
                </a:solidFill>
              </a:rPr>
            </a:br>
            <a:r>
              <a:rPr lang="it-IT" b="1" dirty="0" smtClean="0">
                <a:solidFill>
                  <a:srgbClr val="C00000"/>
                </a:solidFill>
              </a:rPr>
              <a:t>umanismo </a:t>
            </a:r>
            <a:r>
              <a:rPr lang="it-IT" b="1" dirty="0">
                <a:solidFill>
                  <a:srgbClr val="C00000"/>
                </a:solidFill>
              </a:rPr>
              <a:t>contemporaneo</a:t>
            </a: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65104"/>
          </a:xfrm>
        </p:spPr>
        <p:txBody>
          <a:bodyPr>
            <a:noAutofit/>
          </a:bodyPr>
          <a:lstStyle/>
          <a:p>
            <a:r>
              <a:rPr lang="it-IT" sz="1800" b="1" dirty="0" smtClean="0">
                <a:solidFill>
                  <a:schemeClr val="tx1">
                    <a:lumMod val="50000"/>
                  </a:schemeClr>
                </a:solidFill>
              </a:rPr>
              <a:t>Già gli STOICI distinguevano </a:t>
            </a:r>
            <a:r>
              <a:rPr lang="it-IT" sz="1800" b="1" dirty="0">
                <a:solidFill>
                  <a:schemeClr val="tx1">
                    <a:lumMod val="50000"/>
                  </a:schemeClr>
                </a:solidFill>
              </a:rPr>
              <a:t>due modi di essere </a:t>
            </a:r>
            <a:r>
              <a:rPr lang="it-IT" sz="1800" b="1" dirty="0" smtClean="0">
                <a:solidFill>
                  <a:schemeClr val="tx1">
                    <a:lumMod val="50000"/>
                  </a:schemeClr>
                </a:solidFill>
              </a:rPr>
              <a:t>atei:</a:t>
            </a:r>
            <a:r>
              <a:rPr lang="it-IT" sz="1800" b="1" dirty="0">
                <a:solidFill>
                  <a:schemeClr val="tx1">
                    <a:lumMod val="50000"/>
                  </a:schemeClr>
                </a:solidFill>
              </a:rPr>
              <a:t> o perché si parla contro la divinità o perché non </a:t>
            </a:r>
            <a:r>
              <a:rPr lang="it-IT" sz="1800" b="1" dirty="0" smtClean="0">
                <a:solidFill>
                  <a:schemeClr val="tx1">
                    <a:lumMod val="50000"/>
                  </a:schemeClr>
                </a:solidFill>
              </a:rPr>
              <a:t>la si </a:t>
            </a:r>
            <a:r>
              <a:rPr lang="it-IT" sz="1800" b="1" dirty="0">
                <a:solidFill>
                  <a:schemeClr val="tx1">
                    <a:lumMod val="50000"/>
                  </a:schemeClr>
                </a:solidFill>
              </a:rPr>
              <a:t>tiene in nessun </a:t>
            </a:r>
            <a:r>
              <a:rPr lang="it-IT" sz="1800" b="1" dirty="0" smtClean="0">
                <a:solidFill>
                  <a:schemeClr val="tx1">
                    <a:lumMod val="50000"/>
                  </a:schemeClr>
                </a:solidFill>
              </a:rPr>
              <a:t>conto</a:t>
            </a:r>
            <a:r>
              <a:rPr lang="it-IT" sz="1800" b="1" dirty="0">
                <a:solidFill>
                  <a:schemeClr val="tx1">
                    <a:lumMod val="50000"/>
                  </a:schemeClr>
                </a:solidFill>
              </a:rPr>
              <a:t> </a:t>
            </a:r>
            <a:r>
              <a:rPr lang="it-IT" sz="1800" b="1" dirty="0" smtClean="0">
                <a:solidFill>
                  <a:schemeClr val="tx1">
                    <a:lumMod val="50000"/>
                  </a:schemeClr>
                </a:solidFill>
              </a:rPr>
              <a:t>("non </a:t>
            </a:r>
            <a:r>
              <a:rPr lang="it-IT" sz="1800" b="1" dirty="0">
                <a:solidFill>
                  <a:schemeClr val="tx1">
                    <a:lumMod val="50000"/>
                  </a:schemeClr>
                </a:solidFill>
              </a:rPr>
              <a:t>sembrano sentire </a:t>
            </a:r>
            <a:r>
              <a:rPr lang="it-IT" sz="1800" b="1" dirty="0" smtClean="0">
                <a:solidFill>
                  <a:schemeClr val="tx1">
                    <a:lumMod val="50000"/>
                  </a:schemeClr>
                </a:solidFill>
              </a:rPr>
              <a:t>alcuna </a:t>
            </a:r>
            <a:r>
              <a:rPr lang="it-IT" sz="1800" b="1" dirty="0">
                <a:solidFill>
                  <a:schemeClr val="tx1">
                    <a:lumMod val="50000"/>
                  </a:schemeClr>
                </a:solidFill>
              </a:rPr>
              <a:t>inquietudine </a:t>
            </a:r>
            <a:r>
              <a:rPr lang="it-IT" sz="1800" b="1" dirty="0" smtClean="0">
                <a:solidFill>
                  <a:schemeClr val="tx1">
                    <a:lumMod val="50000"/>
                  </a:schemeClr>
                </a:solidFill>
              </a:rPr>
              <a:t>religiosa"</a:t>
            </a:r>
            <a:r>
              <a:rPr lang="it-IT" sz="1800" b="1" dirty="0">
                <a:solidFill>
                  <a:schemeClr val="tx1">
                    <a:lumMod val="50000"/>
                  </a:schemeClr>
                </a:solidFill>
              </a:rPr>
              <a:t> </a:t>
            </a:r>
            <a:r>
              <a:rPr lang="it-IT" sz="1800" b="1" i="1" dirty="0" err="1">
                <a:solidFill>
                  <a:schemeClr val="tx1">
                    <a:lumMod val="50000"/>
                  </a:schemeClr>
                </a:solidFill>
              </a:rPr>
              <a:t>Gaudium</a:t>
            </a:r>
            <a:r>
              <a:rPr lang="it-IT" sz="1800" b="1" i="1" dirty="0">
                <a:solidFill>
                  <a:schemeClr val="tx1">
                    <a:lumMod val="50000"/>
                  </a:schemeClr>
                </a:solidFill>
              </a:rPr>
              <a:t> et </a:t>
            </a:r>
            <a:r>
              <a:rPr lang="it-IT" sz="1800" b="1" i="1" dirty="0" err="1" smtClean="0">
                <a:solidFill>
                  <a:schemeClr val="tx1">
                    <a:lumMod val="50000"/>
                  </a:schemeClr>
                </a:solidFill>
              </a:rPr>
              <a:t>spes</a:t>
            </a:r>
            <a:r>
              <a:rPr lang="it-IT" sz="1800" b="1" i="1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it-IT" sz="1800" b="1" dirty="0" smtClean="0">
                <a:solidFill>
                  <a:schemeClr val="tx1">
                    <a:lumMod val="50000"/>
                  </a:schemeClr>
                </a:solidFill>
              </a:rPr>
              <a:t>19 b).</a:t>
            </a:r>
            <a:endParaRPr lang="it-IT" sz="1800" dirty="0">
              <a:solidFill>
                <a:schemeClr val="tx1">
                  <a:lumMod val="50000"/>
                </a:schemeClr>
              </a:solidFill>
            </a:endParaRPr>
          </a:p>
          <a:p>
            <a:r>
              <a:rPr lang="it-IT" sz="1800" b="1" dirty="0" smtClean="0">
                <a:solidFill>
                  <a:srgbClr val="477DB9"/>
                </a:solidFill>
              </a:rPr>
              <a:t>L'ATEISMO CLASSICO è </a:t>
            </a:r>
            <a:r>
              <a:rPr lang="it-IT" sz="1800" b="1" dirty="0">
                <a:solidFill>
                  <a:srgbClr val="477DB9"/>
                </a:solidFill>
              </a:rPr>
              <a:t>la </a:t>
            </a:r>
            <a:r>
              <a:rPr lang="it-IT" sz="1800" b="1" dirty="0" smtClean="0">
                <a:solidFill>
                  <a:srgbClr val="477DB9"/>
                </a:solidFill>
              </a:rPr>
              <a:t>posizione speculativa</a:t>
            </a:r>
            <a:r>
              <a:rPr lang="it-IT" sz="1800" b="1" dirty="0">
                <a:solidFill>
                  <a:srgbClr val="477DB9"/>
                </a:solidFill>
              </a:rPr>
              <a:t> di chi nega Dio </a:t>
            </a:r>
            <a:r>
              <a:rPr lang="it-IT" sz="1800" b="1" dirty="0" smtClean="0">
                <a:solidFill>
                  <a:srgbClr val="477DB9"/>
                </a:solidFill>
              </a:rPr>
              <a:t>in nome di un sistema ontologico che si spiega da sé (materialismo).</a:t>
            </a:r>
            <a:r>
              <a:rPr lang="it-IT" sz="1800" b="1" dirty="0">
                <a:solidFill>
                  <a:srgbClr val="477DB9"/>
                </a:solidFill>
              </a:rPr>
              <a:t> </a:t>
            </a:r>
            <a:endParaRPr lang="it-IT" sz="1800" b="1" dirty="0" smtClean="0">
              <a:solidFill>
                <a:srgbClr val="477DB9"/>
              </a:solidFill>
            </a:endParaRPr>
          </a:p>
          <a:p>
            <a:r>
              <a:rPr lang="it-IT" sz="1800" b="1" dirty="0" smtClean="0">
                <a:solidFill>
                  <a:srgbClr val="FFC000"/>
                </a:solidFill>
              </a:rPr>
              <a:t>L'ATEISMO CONTEMPORANEO</a:t>
            </a:r>
            <a:r>
              <a:rPr lang="it-IT" sz="1800" b="1" dirty="0">
                <a:solidFill>
                  <a:srgbClr val="FFC000"/>
                </a:solidFill>
              </a:rPr>
              <a:t> </a:t>
            </a:r>
            <a:r>
              <a:rPr lang="it-IT" sz="1800" b="1" dirty="0" smtClean="0">
                <a:solidFill>
                  <a:srgbClr val="FFC000"/>
                </a:solidFill>
              </a:rPr>
              <a:t>è </a:t>
            </a:r>
            <a:r>
              <a:rPr lang="it-IT" sz="1800" b="1" dirty="0">
                <a:solidFill>
                  <a:srgbClr val="FFC000"/>
                </a:solidFill>
              </a:rPr>
              <a:t>l'affermazione </a:t>
            </a:r>
            <a:r>
              <a:rPr lang="it-IT" sz="1800" b="1" dirty="0" smtClean="0">
                <a:solidFill>
                  <a:srgbClr val="FFC000"/>
                </a:solidFill>
              </a:rPr>
              <a:t>dell'uomo </a:t>
            </a:r>
            <a:r>
              <a:rPr lang="it-IT" sz="1800" b="1" dirty="0">
                <a:solidFill>
                  <a:srgbClr val="FFC000"/>
                </a:solidFill>
              </a:rPr>
              <a:t>che reputa di fare a meno di Dio comunque </a:t>
            </a:r>
            <a:r>
              <a:rPr lang="it-IT" sz="1800" b="1" dirty="0" smtClean="0">
                <a:solidFill>
                  <a:srgbClr val="FFC000"/>
                </a:solidFill>
              </a:rPr>
              <a:t>inteso. L’uomo è consegnato </a:t>
            </a:r>
            <a:r>
              <a:rPr lang="it-IT" sz="1800" b="1" dirty="0">
                <a:solidFill>
                  <a:srgbClr val="FFC000"/>
                </a:solidFill>
              </a:rPr>
              <a:t>nelle proprie mani in particolare sul piano morale </a:t>
            </a:r>
            <a:r>
              <a:rPr lang="it-IT" sz="1800" b="1" dirty="0" smtClean="0">
                <a:solidFill>
                  <a:srgbClr val="FFC000"/>
                </a:solidFill>
              </a:rPr>
              <a:t>-fino </a:t>
            </a:r>
            <a:r>
              <a:rPr lang="it-IT" sz="1800" b="1" dirty="0">
                <a:solidFill>
                  <a:srgbClr val="FFC000"/>
                </a:solidFill>
              </a:rPr>
              <a:t>al paradosso </a:t>
            </a:r>
            <a:r>
              <a:rPr lang="it-IT" sz="1800" b="1" dirty="0" smtClean="0">
                <a:solidFill>
                  <a:srgbClr val="FFC000"/>
                </a:solidFill>
              </a:rPr>
              <a:t>di </a:t>
            </a:r>
            <a:r>
              <a:rPr lang="it-IT" sz="1800" b="1" dirty="0" err="1" smtClean="0">
                <a:solidFill>
                  <a:srgbClr val="FFC000"/>
                </a:solidFill>
              </a:rPr>
              <a:t>Kirillov</a:t>
            </a:r>
            <a:r>
              <a:rPr lang="it-IT" sz="1800" b="1" dirty="0">
                <a:solidFill>
                  <a:srgbClr val="FFC000"/>
                </a:solidFill>
              </a:rPr>
              <a:t> nei </a:t>
            </a:r>
            <a:r>
              <a:rPr lang="it-IT" sz="1800" b="1" i="1" dirty="0">
                <a:solidFill>
                  <a:srgbClr val="FFC000"/>
                </a:solidFill>
              </a:rPr>
              <a:t>Demoni</a:t>
            </a:r>
            <a:r>
              <a:rPr lang="it-IT" sz="1800" b="1" dirty="0">
                <a:solidFill>
                  <a:srgbClr val="FFC000"/>
                </a:solidFill>
              </a:rPr>
              <a:t> di </a:t>
            </a:r>
            <a:r>
              <a:rPr lang="it-IT" sz="1800" b="1" dirty="0" smtClean="0">
                <a:solidFill>
                  <a:srgbClr val="FFC000"/>
                </a:solidFill>
              </a:rPr>
              <a:t>Dostoevskij (se Dio c’è, tutta la volontà è sua, se Dio non c’è tutta la volontà è mia fino al suicidio stesso, per affermare al più alto grado la mia libertà). Cf. anche la </a:t>
            </a:r>
            <a:r>
              <a:rPr lang="it-IT" sz="1800" b="1" dirty="0">
                <a:solidFill>
                  <a:srgbClr val="FFC000"/>
                </a:solidFill>
              </a:rPr>
              <a:t>lezione di </a:t>
            </a:r>
            <a:r>
              <a:rPr lang="it-IT" sz="1800" b="1" dirty="0" smtClean="0">
                <a:solidFill>
                  <a:srgbClr val="FFC000"/>
                </a:solidFill>
              </a:rPr>
              <a:t>2 Cr 12,1: Roboamo</a:t>
            </a:r>
            <a:r>
              <a:rPr lang="it-IT" sz="1800" b="1" dirty="0">
                <a:solidFill>
                  <a:srgbClr val="FFC000"/>
                </a:solidFill>
              </a:rPr>
              <a:t> rappresenta </a:t>
            </a:r>
            <a:r>
              <a:rPr lang="it-IT" sz="1800" b="1" dirty="0" smtClean="0">
                <a:solidFill>
                  <a:srgbClr val="FFC000"/>
                </a:solidFill>
              </a:rPr>
              <a:t>l'uomo che al </a:t>
            </a:r>
            <a:r>
              <a:rPr lang="it-IT" sz="1800" b="1" dirty="0">
                <a:solidFill>
                  <a:srgbClr val="FFC000"/>
                </a:solidFill>
              </a:rPr>
              <a:t>culmine della sua potenza </a:t>
            </a:r>
            <a:r>
              <a:rPr lang="it-IT" sz="1800" b="1" dirty="0" smtClean="0">
                <a:solidFill>
                  <a:srgbClr val="FFC000"/>
                </a:solidFill>
              </a:rPr>
              <a:t>e del </a:t>
            </a:r>
            <a:r>
              <a:rPr lang="it-IT" sz="1800" b="1" dirty="0">
                <a:solidFill>
                  <a:srgbClr val="FFC000"/>
                </a:solidFill>
              </a:rPr>
              <a:t>suo orgoglio abbandona </a:t>
            </a:r>
            <a:r>
              <a:rPr lang="it-IT" sz="1800" b="1" dirty="0" smtClean="0">
                <a:solidFill>
                  <a:srgbClr val="FFC000"/>
                </a:solidFill>
              </a:rPr>
              <a:t>Dio.</a:t>
            </a:r>
          </a:p>
          <a:p>
            <a:r>
              <a:rPr lang="it-IT" sz="1800" b="1" dirty="0" smtClean="0">
                <a:solidFill>
                  <a:srgbClr val="00B0F0"/>
                </a:solidFill>
              </a:rPr>
              <a:t>Negli ultimi anni: NEOATEISMO arrabbiato, arrogante e poco incline al dialogo, di impostazione scientista (naturalismo) o empirista (</a:t>
            </a:r>
            <a:r>
              <a:rPr lang="it-IT" sz="1800" b="1" dirty="0" err="1" smtClean="0">
                <a:solidFill>
                  <a:srgbClr val="00B0F0"/>
                </a:solidFill>
              </a:rPr>
              <a:t>Lecaldano</a:t>
            </a:r>
            <a:r>
              <a:rPr lang="it-IT" sz="1800" b="1" dirty="0" smtClean="0">
                <a:solidFill>
                  <a:srgbClr val="00B0F0"/>
                </a:solidFill>
              </a:rPr>
              <a:t>, Danilo Mainardi).</a:t>
            </a:r>
            <a:r>
              <a:rPr lang="it-IT" sz="1800" b="1" dirty="0">
                <a:solidFill>
                  <a:srgbClr val="00B0F0"/>
                </a:solidFill>
              </a:rPr>
              <a:t> </a:t>
            </a:r>
            <a:endParaRPr lang="it-IT" sz="1800" b="1" dirty="0" smtClean="0">
              <a:solidFill>
                <a:srgbClr val="00B0F0"/>
              </a:solidFill>
            </a:endParaRPr>
          </a:p>
        </p:txBody>
      </p:sp>
      <p:pic>
        <p:nvPicPr>
          <p:cNvPr id="6146" name="Picture 2" descr="C:\Users\user\Desktop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239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3" y="188640"/>
            <a:ext cx="3354471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3"/>
          </p:nvPr>
        </p:nvSpPr>
        <p:spPr>
          <a:xfrm>
            <a:off x="323528" y="2204864"/>
            <a:ext cx="8496944" cy="4114800"/>
          </a:xfrm>
        </p:spPr>
        <p:txBody>
          <a:bodyPr>
            <a:noAutofit/>
          </a:bodyPr>
          <a:lstStyle/>
          <a:p>
            <a:r>
              <a:rPr lang="it-IT" sz="2000" b="1" dirty="0">
                <a:solidFill>
                  <a:srgbClr val="FFC000"/>
                </a:solidFill>
              </a:rPr>
              <a:t>Caduta la condanna di </a:t>
            </a:r>
            <a:r>
              <a:rPr lang="it-IT" sz="2000" b="1" dirty="0" smtClean="0">
                <a:solidFill>
                  <a:srgbClr val="FFC000"/>
                </a:solidFill>
              </a:rPr>
              <a:t>empietà (</a:t>
            </a:r>
            <a:r>
              <a:rPr lang="it-IT" sz="2000" b="1" i="1" dirty="0" err="1" smtClean="0">
                <a:solidFill>
                  <a:srgbClr val="FFC000"/>
                </a:solidFill>
              </a:rPr>
              <a:t>Gaudium</a:t>
            </a:r>
            <a:r>
              <a:rPr lang="it-IT" sz="2000" b="1" i="1" dirty="0" smtClean="0">
                <a:solidFill>
                  <a:srgbClr val="FFC000"/>
                </a:solidFill>
              </a:rPr>
              <a:t> </a:t>
            </a:r>
            <a:r>
              <a:rPr lang="it-IT" sz="2000" b="1" i="1" dirty="0">
                <a:solidFill>
                  <a:srgbClr val="FFC000"/>
                </a:solidFill>
              </a:rPr>
              <a:t>et </a:t>
            </a:r>
            <a:r>
              <a:rPr lang="it-IT" sz="2000" b="1" i="1" dirty="0" err="1">
                <a:solidFill>
                  <a:srgbClr val="FFC000"/>
                </a:solidFill>
              </a:rPr>
              <a:t>spes</a:t>
            </a:r>
            <a:r>
              <a:rPr lang="it-IT" sz="2000" b="1" i="1" dirty="0">
                <a:solidFill>
                  <a:srgbClr val="FFC000"/>
                </a:solidFill>
              </a:rPr>
              <a:t> </a:t>
            </a:r>
            <a:r>
              <a:rPr lang="it-IT" sz="2000" b="1" dirty="0" smtClean="0">
                <a:solidFill>
                  <a:srgbClr val="FFC000"/>
                </a:solidFill>
              </a:rPr>
              <a:t>19.20.21</a:t>
            </a:r>
            <a:r>
              <a:rPr lang="it-IT" sz="2000" b="1" dirty="0" smtClean="0"/>
              <a:t>)</a:t>
            </a:r>
            <a:r>
              <a:rPr lang="it-IT" sz="2000" b="1" dirty="0" smtClean="0">
                <a:solidFill>
                  <a:srgbClr val="FFC000"/>
                </a:solidFill>
              </a:rPr>
              <a:t>, la Chiesa e</a:t>
            </a:r>
            <a:r>
              <a:rPr lang="it-IT" sz="2000" b="1" dirty="0">
                <a:solidFill>
                  <a:srgbClr val="FFC000"/>
                </a:solidFill>
              </a:rPr>
              <a:t> il credente </a:t>
            </a:r>
            <a:r>
              <a:rPr lang="it-IT" sz="2000" b="1" dirty="0" smtClean="0">
                <a:solidFill>
                  <a:srgbClr val="FFC000"/>
                </a:solidFill>
              </a:rPr>
              <a:t>possono </a:t>
            </a:r>
            <a:r>
              <a:rPr lang="it-IT" sz="2000" b="1" dirty="0">
                <a:solidFill>
                  <a:srgbClr val="FFC000"/>
                </a:solidFill>
              </a:rPr>
              <a:t>trovare </a:t>
            </a:r>
            <a:r>
              <a:rPr lang="it-IT" sz="2000" b="1" dirty="0" smtClean="0">
                <a:solidFill>
                  <a:srgbClr val="FFC000"/>
                </a:solidFill>
              </a:rPr>
              <a:t>nell’ateismo</a:t>
            </a:r>
            <a:r>
              <a:rPr lang="it-IT" sz="2000" b="1" dirty="0">
                <a:solidFill>
                  <a:srgbClr val="FFC000"/>
                </a:solidFill>
              </a:rPr>
              <a:t> un'occasione di approfondimento della propria </a:t>
            </a:r>
            <a:r>
              <a:rPr lang="it-IT" sz="2000" b="1" dirty="0" smtClean="0">
                <a:solidFill>
                  <a:srgbClr val="FFC000"/>
                </a:solidFill>
              </a:rPr>
              <a:t>fede (anche attraverso filoni come la Teologia dell’assenza di Dio).</a:t>
            </a:r>
          </a:p>
          <a:p>
            <a:r>
              <a:rPr lang="it-IT" sz="2000" b="1" dirty="0" smtClean="0">
                <a:solidFill>
                  <a:srgbClr val="FFC000"/>
                </a:solidFill>
              </a:rPr>
              <a:t>L’ateo infatti ricorda al credente che solo Dio può parlare fino in fondo di Dio (andare oltre è idolatrico: Es 20,4). Ci ricorda l'ubbidienza/ignoranza di fronte al Dio scandalo (Dio della Croce). </a:t>
            </a:r>
          </a:p>
          <a:p>
            <a:r>
              <a:rPr lang="it-IT" sz="2000" b="1" dirty="0" smtClean="0">
                <a:solidFill>
                  <a:srgbClr val="FFC000"/>
                </a:solidFill>
              </a:rPr>
              <a:t>Un ateismo non fondamentalista può far </a:t>
            </a:r>
            <a:r>
              <a:rPr lang="it-IT" sz="2000" b="1" dirty="0">
                <a:solidFill>
                  <a:srgbClr val="FFC000"/>
                </a:solidFill>
              </a:rPr>
              <a:t>sì che </a:t>
            </a:r>
            <a:r>
              <a:rPr lang="it-IT" sz="2000" b="1" dirty="0" smtClean="0">
                <a:solidFill>
                  <a:srgbClr val="FFC000"/>
                </a:solidFill>
              </a:rPr>
              <a:t>la </a:t>
            </a:r>
            <a:r>
              <a:rPr lang="it-IT" sz="2000" b="1" dirty="0">
                <a:solidFill>
                  <a:srgbClr val="FFC000"/>
                </a:solidFill>
              </a:rPr>
              <a:t>Parola </a:t>
            </a:r>
            <a:r>
              <a:rPr lang="it-IT" sz="2000" b="1" dirty="0" smtClean="0">
                <a:solidFill>
                  <a:srgbClr val="FFC000"/>
                </a:solidFill>
              </a:rPr>
              <a:t>Dio</a:t>
            </a:r>
            <a:r>
              <a:rPr lang="it-IT" sz="2000" b="1" dirty="0">
                <a:solidFill>
                  <a:srgbClr val="FFC000"/>
                </a:solidFill>
              </a:rPr>
              <a:t> non </a:t>
            </a:r>
            <a:r>
              <a:rPr lang="it-IT" sz="2000" b="1" dirty="0" smtClean="0">
                <a:solidFill>
                  <a:srgbClr val="FFC000"/>
                </a:solidFill>
              </a:rPr>
              <a:t>muoia,</a:t>
            </a:r>
            <a:r>
              <a:rPr lang="it-IT" sz="2000" b="1" dirty="0">
                <a:solidFill>
                  <a:srgbClr val="FFC000"/>
                </a:solidFill>
              </a:rPr>
              <a:t> </a:t>
            </a:r>
            <a:r>
              <a:rPr lang="it-IT" sz="2000" b="1" dirty="0" smtClean="0">
                <a:solidFill>
                  <a:srgbClr val="FFC000"/>
                </a:solidFill>
              </a:rPr>
              <a:t>che </a:t>
            </a:r>
            <a:r>
              <a:rPr lang="it-IT" sz="2000" b="1" dirty="0">
                <a:solidFill>
                  <a:srgbClr val="FFC000"/>
                </a:solidFill>
              </a:rPr>
              <a:t>il </a:t>
            </a:r>
            <a:r>
              <a:rPr lang="it-IT" sz="2000" b="1" dirty="0" smtClean="0">
                <a:solidFill>
                  <a:srgbClr val="FFC000"/>
                </a:solidFill>
              </a:rPr>
              <a:t>suo problema sia </a:t>
            </a:r>
            <a:r>
              <a:rPr lang="it-IT" sz="2000" b="1" dirty="0">
                <a:solidFill>
                  <a:srgbClr val="FFC000"/>
                </a:solidFill>
              </a:rPr>
              <a:t>ancora </a:t>
            </a:r>
            <a:r>
              <a:rPr lang="it-IT" sz="2000" b="1" dirty="0" smtClean="0">
                <a:solidFill>
                  <a:srgbClr val="FFC000"/>
                </a:solidFill>
              </a:rPr>
              <a:t>attuale, magari sotto forma di «leale opposizione».</a:t>
            </a:r>
          </a:p>
          <a:p>
            <a:r>
              <a:rPr lang="it-IT" sz="2000" b="1" dirty="0" smtClean="0">
                <a:solidFill>
                  <a:srgbClr val="FFC000"/>
                </a:solidFill>
              </a:rPr>
              <a:t>Può ricordare a tutti che la vocazione del Cristianesimo è nella storia un continuo </a:t>
            </a:r>
            <a:r>
              <a:rPr lang="it-IT" sz="2000" b="1" dirty="0" err="1" smtClean="0">
                <a:solidFill>
                  <a:srgbClr val="FFC000"/>
                </a:solidFill>
              </a:rPr>
              <a:t>autosuperamento</a:t>
            </a:r>
            <a:r>
              <a:rPr lang="it-IT" sz="2000" b="1" dirty="0" smtClean="0">
                <a:solidFill>
                  <a:srgbClr val="FFC000"/>
                </a:solidFill>
              </a:rPr>
              <a:t> (</a:t>
            </a:r>
            <a:r>
              <a:rPr lang="it-IT" sz="2000" b="1" dirty="0" err="1" smtClean="0">
                <a:solidFill>
                  <a:srgbClr val="FFC000"/>
                </a:solidFill>
              </a:rPr>
              <a:t>Rahner</a:t>
            </a:r>
            <a:r>
              <a:rPr lang="it-IT" sz="2000" b="1" dirty="0" smtClean="0">
                <a:solidFill>
                  <a:srgbClr val="FFC000"/>
                </a:solidFill>
              </a:rPr>
              <a:t>).</a:t>
            </a:r>
            <a:endParaRPr lang="it-IT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9459"/>
      </p:ext>
    </p:extLst>
  </p:cSld>
  <p:clrMapOvr>
    <a:masterClrMapping/>
  </p:clrMapOvr>
</p:sld>
</file>

<file path=ppt/theme/theme1.xml><?xml version="1.0" encoding="utf-8"?>
<a:theme xmlns:a="http://schemas.openxmlformats.org/drawingml/2006/main" name="Orizzonte">
  <a:themeElements>
    <a:clrScheme name="Oriz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Oriz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riz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594</TotalTime>
  <Words>443</Words>
  <Application>Microsoft Office PowerPoint</Application>
  <PresentationFormat>Presentazione su schermo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Orizzonte</vt:lpstr>
      <vt:lpstr>12</vt:lpstr>
      <vt:lpstr>La Cattedra dei non credenti</vt:lpstr>
      <vt:lpstr>      Il "Cortile dei Gentili"</vt:lpstr>
      <vt:lpstr>Italia: CRESCE LA DOMANDA DI UNA  NUOVA RELIGIOSITA’ secondo le ultime indagini statistiche CRESCE LA VOGLIA DI CREDERE  MA «OGNUNO A MODO PROPRIO»?  </vt:lpstr>
      <vt:lpstr>                    Cresce l’ateismo in Occidente.                          Cresce l’indifferenza  etsi deus non daretur  </vt:lpstr>
      <vt:lpstr>La generazione del ‘68 un eterno giovanilismo</vt:lpstr>
      <vt:lpstr>Uno sguardo alle statistiche</vt:lpstr>
      <vt:lpstr>ateismo classico e  umanismo contemporaneo</vt:lpstr>
      <vt:lpstr>Presentazione standard di PowerPoint</vt:lpstr>
      <vt:lpstr>                        Chi sono i nuovi atei?</vt:lpstr>
      <vt:lpstr>Salvatore Natoli, Dio e il divino Confronto con il Cristianesimo, 1999</vt:lpstr>
      <vt:lpstr> Ragione e laicità in Norberto Bobbio</vt:lpstr>
      <vt:lpstr>Un progetto comune tra laici e cattolici</vt:lpstr>
      <vt:lpstr>Per una libera elaborazione nella fedeltà al vangelo</vt:lpstr>
      <vt:lpstr>educazione al dialogo</vt:lpstr>
      <vt:lpstr>Invitati a comunicarci l’oltre di ciascuno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</dc:title>
  <dc:creator>user</dc:creator>
  <cp:lastModifiedBy>Beatrice</cp:lastModifiedBy>
  <cp:revision>39</cp:revision>
  <dcterms:created xsi:type="dcterms:W3CDTF">2017-01-06T17:41:47Z</dcterms:created>
  <dcterms:modified xsi:type="dcterms:W3CDTF">2017-01-17T13:35:53Z</dcterms:modified>
</cp:coreProperties>
</file>