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7" r:id="rId8"/>
    <p:sldId id="265" r:id="rId9"/>
    <p:sldId id="266" r:id="rId10"/>
    <p:sldId id="268" r:id="rId11"/>
    <p:sldId id="269" r:id="rId12"/>
    <p:sldId id="270" r:id="rId13"/>
    <p:sldId id="271" r:id="rId14"/>
    <p:sldId id="276" r:id="rId15"/>
    <p:sldId id="272" r:id="rId16"/>
    <p:sldId id="274" r:id="rId17"/>
    <p:sldId id="273" r:id="rId18"/>
    <p:sldId id="277" r:id="rId19"/>
    <p:sldId id="275" r:id="rId20"/>
    <p:sldId id="278" r:id="rId21"/>
    <p:sldId id="279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76" autoAdjust="0"/>
  </p:normalViewPr>
  <p:slideViewPr>
    <p:cSldViewPr>
      <p:cViewPr>
        <p:scale>
          <a:sx n="80" d="100"/>
          <a:sy n="80" d="100"/>
        </p:scale>
        <p:origin x="-1764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48A6B1-3CD5-4643-BCBF-54FA6BCF187F}" type="datetimeFigureOut">
              <a:rPr lang="it-IT" smtClean="0"/>
              <a:t>29/12/2016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AB9A35-39E1-4A47-AA9A-5597CCFDBEAB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249" y="4725144"/>
            <a:ext cx="5550751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19900" dirty="0" smtClean="0"/>
              <a:t>11</a:t>
            </a:r>
            <a:endParaRPr lang="it-IT" sz="199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>
                <a:latin typeface="+mj-lt"/>
              </a:rPr>
              <a:t>LA RELIGIONE DESTRUTTURATA. DA ROUSSEAU AL LABORATORIO AMERICANO</a:t>
            </a:r>
            <a:endParaRPr lang="it-IT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334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063" y="-148442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88812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La vera </a:t>
            </a:r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preghiera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2492896"/>
            <a:ext cx="7835208" cy="3960440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La vera preghiera è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correggere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il mio cuore se mi perdo; </a:t>
            </a:r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per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il resto basta la </a:t>
            </a:r>
            <a:r>
              <a:rPr lang="it-IT" sz="35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meditazione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: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sull'ordine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dell'universo per ammirarlo continuamente, quale saggio Autore in quella natura che vi si fa </a:t>
            </a:r>
            <a:r>
              <a:rPr lang="it-IT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sentire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.</a:t>
            </a:r>
          </a:p>
          <a:p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sz="21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L'uomo </a:t>
            </a:r>
            <a:r>
              <a:rPr lang="it-IT" sz="21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non ha una conoscenza innata del bene, ma appena la sua ragione glielo fa conoscere, lo porta ad </a:t>
            </a:r>
            <a:r>
              <a:rPr lang="it-IT" sz="21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amarlo; è questo </a:t>
            </a:r>
            <a:r>
              <a:rPr lang="it-IT" sz="21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sentimento </a:t>
            </a:r>
            <a:r>
              <a:rPr lang="it-IT" sz="21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che è innato.</a:t>
            </a:r>
          </a:p>
          <a:p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Quando la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coscienza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perde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di vista il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bene, occorre </a:t>
            </a:r>
            <a:r>
              <a:rPr lang="it-IT" sz="33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sentirsi lo strumento del grande Essere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, acconsentire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all'ordine che egli stabilisce, 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sicuro di trovare la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felicità più dolce, in un sistema in cui tutto è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bene. </a:t>
            </a:r>
          </a:p>
          <a:p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 </a:t>
            </a:r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47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-62345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936104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Rivelazioni e </a:t>
            </a:r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dogmi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8352928" cy="5040560"/>
          </a:xfrm>
        </p:spPr>
        <p:txBody>
          <a:bodyPr>
            <a:normAutofit fontScale="92500"/>
          </a:bodyPr>
          <a:lstStyle/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Tutte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le rivelazioni degradano Dio. </a:t>
            </a:r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Tutti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 dogmi lo ingarbugliano. </a:t>
            </a:r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it-IT" sz="18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Se </a:t>
            </a:r>
            <a:r>
              <a:rPr lang="it-IT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l'uomo avesse ascoltato il suo </a:t>
            </a:r>
            <a:r>
              <a:rPr lang="it-IT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cuore, </a:t>
            </a:r>
            <a:r>
              <a:rPr lang="it-IT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non ci sarebbe stata che una sola religione sulla </a:t>
            </a:r>
            <a:r>
              <a:rPr lang="it-IT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terra. </a:t>
            </a:r>
          </a:p>
          <a:p>
            <a:endParaRPr lang="it-IT" sz="1800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La </a:t>
            </a:r>
            <a:r>
              <a:rPr lang="it-IT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religione </a:t>
            </a:r>
            <a:r>
              <a:rPr lang="it-IT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migliore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è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però quella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più chiara, 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quella la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cui rivelazione non tiranneggia la ragione ma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la illumina. </a:t>
            </a:r>
          </a:p>
          <a:p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«Pertanto ho chiuso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tutti i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libri,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ho rinunciato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 conoscere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una per una le singole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religioni. </a:t>
            </a:r>
            <a:r>
              <a:rPr lang="it-IT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Ho aperto un solo libro,</a:t>
            </a:r>
            <a:r>
              <a:rPr lang="it-IT" sz="3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quello </a:t>
            </a:r>
            <a:r>
              <a:rPr lang="it-IT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aperto a </a:t>
            </a:r>
            <a:r>
              <a:rPr lang="it-IT" sz="3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tutti gli occhi</a:t>
            </a:r>
            <a:r>
              <a:rPr lang="it-IT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, quello </a:t>
            </a:r>
            <a:r>
              <a:rPr lang="it-IT" sz="3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della natura</a:t>
            </a:r>
            <a:r>
              <a:rPr lang="it-IT" sz="3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. </a:t>
            </a:r>
          </a:p>
          <a:p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È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il libro che parla a tutti in una lingua intelligibile a tutte le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menti.</a:t>
            </a:r>
            <a:r>
              <a:rPr lang="it-IT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»</a:t>
            </a:r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191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1362456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Le religioni 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852936"/>
            <a:ext cx="7772400" cy="3600400"/>
          </a:xfrm>
        </p:spPr>
        <p:txBody>
          <a:bodyPr>
            <a:normAutofit lnSpcReduction="10000"/>
          </a:bodyPr>
          <a:lstStyle/>
          <a:p>
            <a:r>
              <a:rPr lang="it-IT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Le religioni sono tutte buone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quando vi si serve Dio convenientemente. 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Il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culto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essenziale è quello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del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cuore.</a:t>
            </a:r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Un cuore giusto è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il vero tempio della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divinità.</a:t>
            </a:r>
          </a:p>
          <a:p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Se tutte le religioni sono buone, il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dogma della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intolleranza è crudele.</a:t>
            </a:r>
          </a:p>
          <a:p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Se tutte le religioni sono buone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quello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che importa è compiere i propri doveri sulla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terra.</a:t>
            </a:r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6146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748" y="-17868"/>
            <a:ext cx="1298252" cy="1687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136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1440160"/>
          </a:xfrm>
        </p:spPr>
        <p:txBody>
          <a:bodyPr/>
          <a:lstStyle/>
          <a:p>
            <a:pPr algn="ctr"/>
            <a:r>
              <a:rPr lang="it-IT" sz="4000" dirty="0" smtClean="0">
                <a:solidFill>
                  <a:srgbClr val="FFC000"/>
                </a:solidFill>
              </a:rPr>
              <a:t>Il laboratorio americano </a:t>
            </a:r>
            <a:r>
              <a:rPr lang="it-IT" sz="3600" dirty="0" smtClean="0">
                <a:solidFill>
                  <a:srgbClr val="FFC000"/>
                </a:solidFill>
              </a:rPr>
              <a:t>e</a:t>
            </a:r>
            <a:br>
              <a:rPr lang="it-IT" sz="3600" dirty="0" smtClean="0">
                <a:solidFill>
                  <a:srgbClr val="FFC000"/>
                </a:solidFill>
              </a:rPr>
            </a:br>
            <a:r>
              <a:rPr lang="it-IT" sz="3600" dirty="0" smtClean="0">
                <a:solidFill>
                  <a:srgbClr val="FFC000"/>
                </a:solidFill>
              </a:rPr>
              <a:t>la </a:t>
            </a:r>
            <a:r>
              <a:rPr lang="it-IT" sz="3600" dirty="0">
                <a:solidFill>
                  <a:srgbClr val="FFC000"/>
                </a:solidFill>
              </a:rPr>
              <a:t>religione </a:t>
            </a:r>
            <a:r>
              <a:rPr lang="it-IT" sz="3600" dirty="0" smtClean="0">
                <a:solidFill>
                  <a:srgbClr val="FFC000"/>
                </a:solidFill>
              </a:rPr>
              <a:t>individuale nella globalizzazione </a:t>
            </a:r>
            <a:endParaRPr lang="it-IT" sz="4800" dirty="0">
              <a:solidFill>
                <a:srgbClr val="FFC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352928" cy="4032448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latin typeface="+mj-lt"/>
              </a:rPr>
              <a:t>Il laboratorio è la </a:t>
            </a:r>
            <a:r>
              <a:rPr lang="it-IT" b="1" dirty="0" smtClean="0">
                <a:latin typeface="+mj-lt"/>
              </a:rPr>
              <a:t>libera ricerca </a:t>
            </a:r>
            <a:r>
              <a:rPr lang="it-IT" b="1" dirty="0">
                <a:latin typeface="+mj-lt"/>
              </a:rPr>
              <a:t>dentro e fuori di sé di punti di </a:t>
            </a:r>
            <a:r>
              <a:rPr lang="it-IT" b="1" dirty="0" smtClean="0">
                <a:latin typeface="+mj-lt"/>
              </a:rPr>
              <a:t>appoggio. </a:t>
            </a:r>
            <a:endParaRPr lang="it-IT" b="1" dirty="0">
              <a:latin typeface="+mj-lt"/>
            </a:endParaRPr>
          </a:p>
          <a:p>
            <a:r>
              <a:rPr lang="it-IT" b="1" dirty="0" smtClean="0">
                <a:latin typeface="+mj-lt"/>
              </a:rPr>
              <a:t>Nozione centrale: </a:t>
            </a:r>
            <a:r>
              <a:rPr lang="it-IT" sz="2900" b="1" dirty="0" smtClean="0">
                <a:latin typeface="+mj-lt"/>
              </a:rPr>
              <a:t>energia </a:t>
            </a:r>
            <a:r>
              <a:rPr lang="it-IT" b="1" dirty="0" smtClean="0">
                <a:latin typeface="+mj-lt"/>
              </a:rPr>
              <a:t>che salva, </a:t>
            </a:r>
            <a:r>
              <a:rPr lang="it-IT" sz="2400" b="1" dirty="0" smtClean="0">
                <a:latin typeface="+mj-lt"/>
              </a:rPr>
              <a:t>forza</a:t>
            </a:r>
            <a:r>
              <a:rPr lang="it-IT" b="1" dirty="0" smtClean="0">
                <a:latin typeface="+mj-lt"/>
              </a:rPr>
              <a:t> che connette l'uno </a:t>
            </a:r>
            <a:r>
              <a:rPr lang="it-IT" b="1" dirty="0">
                <a:latin typeface="+mj-lt"/>
              </a:rPr>
              <a:t>al </a:t>
            </a:r>
            <a:r>
              <a:rPr lang="it-IT" b="1" dirty="0" smtClean="0">
                <a:latin typeface="+mj-lt"/>
              </a:rPr>
              <a:t>tutto (olismo).</a:t>
            </a:r>
          </a:p>
          <a:p>
            <a:endParaRPr lang="it-IT" b="1" dirty="0" smtClean="0">
              <a:latin typeface="+mj-lt"/>
            </a:endParaRPr>
          </a:p>
          <a:p>
            <a:r>
              <a:rPr lang="it-IT" b="1" dirty="0" smtClean="0">
                <a:latin typeface="+mj-lt"/>
              </a:rPr>
              <a:t>Fine di ogni </a:t>
            </a:r>
            <a:r>
              <a:rPr lang="it-IT" b="1" dirty="0">
                <a:latin typeface="+mj-lt"/>
              </a:rPr>
              <a:t>grande </a:t>
            </a:r>
            <a:r>
              <a:rPr lang="it-IT" b="1" dirty="0" smtClean="0">
                <a:latin typeface="+mj-lt"/>
              </a:rPr>
              <a:t>escatologia: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si </a:t>
            </a:r>
            <a:r>
              <a:rPr lang="it-IT" b="1" dirty="0">
                <a:latin typeface="+mj-lt"/>
              </a:rPr>
              <a:t>procede a </a:t>
            </a:r>
            <a:r>
              <a:rPr lang="it-IT" b="1" dirty="0" smtClean="0">
                <a:latin typeface="+mj-lt"/>
              </a:rPr>
              <a:t>vista, l’orizzonte </a:t>
            </a:r>
            <a:r>
              <a:rPr lang="it-IT" b="1" dirty="0">
                <a:latin typeface="+mj-lt"/>
              </a:rPr>
              <a:t>si riduce </a:t>
            </a:r>
            <a:r>
              <a:rPr lang="it-IT" b="1" dirty="0" smtClean="0">
                <a:latin typeface="+mj-lt"/>
              </a:rPr>
              <a:t>al </a:t>
            </a:r>
            <a:r>
              <a:rPr lang="it-IT" b="1" dirty="0">
                <a:latin typeface="+mj-lt"/>
              </a:rPr>
              <a:t>prossimo fine </a:t>
            </a:r>
            <a:r>
              <a:rPr lang="it-IT" b="1" dirty="0" smtClean="0">
                <a:latin typeface="+mj-lt"/>
              </a:rPr>
              <a:t>settimana. Il paradiso </a:t>
            </a:r>
            <a:r>
              <a:rPr lang="it-IT" b="1" dirty="0">
                <a:latin typeface="+mj-lt"/>
              </a:rPr>
              <a:t>è qui e </a:t>
            </a:r>
            <a:r>
              <a:rPr lang="it-IT" b="1" dirty="0" smtClean="0">
                <a:latin typeface="+mj-lt"/>
              </a:rPr>
              <a:t>ora.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Uno </a:t>
            </a:r>
            <a:r>
              <a:rPr lang="it-IT" b="1" dirty="0" err="1" smtClean="0">
                <a:latin typeface="+mj-lt"/>
              </a:rPr>
              <a:t>smartphone</a:t>
            </a:r>
            <a:r>
              <a:rPr lang="it-IT" b="1" dirty="0" smtClean="0">
                <a:latin typeface="+mj-lt"/>
              </a:rPr>
              <a:t> o</a:t>
            </a:r>
            <a:r>
              <a:rPr lang="it-IT" b="1" dirty="0">
                <a:latin typeface="+mj-lt"/>
              </a:rPr>
              <a:t> un profumo</a:t>
            </a:r>
            <a:r>
              <a:rPr lang="it-IT" b="1" dirty="0" smtClean="0">
                <a:latin typeface="+mj-lt"/>
              </a:rPr>
              <a:t>, offrono più paradiso di </a:t>
            </a:r>
            <a:r>
              <a:rPr lang="it-IT" b="1" dirty="0">
                <a:latin typeface="+mj-lt"/>
              </a:rPr>
              <a:t>una religione tradizionale. </a:t>
            </a:r>
            <a:endParaRPr lang="it-IT" b="1" dirty="0" smtClean="0">
              <a:latin typeface="+mj-lt"/>
            </a:endParaRPr>
          </a:p>
          <a:p>
            <a:endParaRPr lang="it-IT" b="1" dirty="0">
              <a:latin typeface="+mj-lt"/>
            </a:endParaRPr>
          </a:p>
          <a:p>
            <a:r>
              <a:rPr lang="it-IT" b="1" dirty="0" smtClean="0">
                <a:latin typeface="+mj-lt"/>
              </a:rPr>
              <a:t>La </a:t>
            </a:r>
            <a:r>
              <a:rPr lang="it-IT" b="1" dirty="0">
                <a:latin typeface="+mj-lt"/>
              </a:rPr>
              <a:t>nuova religione </a:t>
            </a:r>
            <a:r>
              <a:rPr lang="it-IT" b="1" dirty="0" smtClean="0">
                <a:latin typeface="+mj-lt"/>
              </a:rPr>
              <a:t>dell’individuo-globalismo per </a:t>
            </a:r>
            <a:r>
              <a:rPr lang="it-IT" b="1" dirty="0">
                <a:latin typeface="+mj-lt"/>
              </a:rPr>
              <a:t>un verso si </a:t>
            </a:r>
            <a:r>
              <a:rPr lang="it-IT" b="1" dirty="0" smtClean="0">
                <a:latin typeface="+mj-lt"/>
              </a:rPr>
              <a:t>declina nei </a:t>
            </a:r>
            <a:r>
              <a:rPr lang="it-IT" b="1" dirty="0">
                <a:latin typeface="+mj-lt"/>
              </a:rPr>
              <a:t>movimenti carismatici </a:t>
            </a:r>
            <a:r>
              <a:rPr lang="it-IT" b="1" dirty="0" smtClean="0">
                <a:latin typeface="+mj-lt"/>
              </a:rPr>
              <a:t>(cambiare </a:t>
            </a:r>
            <a:r>
              <a:rPr lang="it-IT" b="1" dirty="0">
                <a:latin typeface="+mj-lt"/>
              </a:rPr>
              <a:t>la vita, qui e ora</a:t>
            </a:r>
            <a:r>
              <a:rPr lang="it-IT" b="1" dirty="0" smtClean="0">
                <a:latin typeface="+mj-lt"/>
              </a:rPr>
              <a:t>).</a:t>
            </a:r>
          </a:p>
          <a:p>
            <a:endParaRPr lang="it-IT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360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>
                <a:solidFill>
                  <a:srgbClr val="FFC000"/>
                </a:solidFill>
              </a:rPr>
              <a:t>La religione </a:t>
            </a:r>
            <a:r>
              <a:rPr lang="it-IT" sz="4800" dirty="0" smtClean="0">
                <a:solidFill>
                  <a:srgbClr val="FFC000"/>
                </a:solidFill>
              </a:rPr>
              <a:t>dell'individuo-e le </a:t>
            </a:r>
            <a:r>
              <a:rPr lang="it-IT" sz="4800" dirty="0">
                <a:solidFill>
                  <a:srgbClr val="FFC000"/>
                </a:solidFill>
              </a:rPr>
              <a:t>religioni tradizionali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852936"/>
            <a:ext cx="7772400" cy="3096344"/>
          </a:xfrm>
        </p:spPr>
        <p:txBody>
          <a:bodyPr>
            <a:normAutofit/>
          </a:bodyPr>
          <a:lstStyle/>
          <a:p>
            <a:r>
              <a:rPr lang="it-IT" b="1" dirty="0">
                <a:latin typeface="+mj-lt"/>
              </a:rPr>
              <a:t>La religione dell'individuo-globalismo sbriciola le religioni </a:t>
            </a:r>
            <a:r>
              <a:rPr lang="it-IT" b="1" dirty="0" smtClean="0">
                <a:latin typeface="+mj-lt"/>
              </a:rPr>
              <a:t>tradizionali, come </a:t>
            </a:r>
            <a:r>
              <a:rPr lang="it-IT" b="1" dirty="0">
                <a:latin typeface="+mj-lt"/>
              </a:rPr>
              <a:t>un rullo </a:t>
            </a:r>
            <a:r>
              <a:rPr lang="it-IT" b="1" dirty="0" smtClean="0">
                <a:latin typeface="+mj-lt"/>
              </a:rPr>
              <a:t>compressore. </a:t>
            </a:r>
          </a:p>
          <a:p>
            <a:r>
              <a:rPr lang="it-IT" b="1" dirty="0" smtClean="0">
                <a:latin typeface="+mj-lt"/>
              </a:rPr>
              <a:t>Di </a:t>
            </a:r>
            <a:r>
              <a:rPr lang="it-IT" b="1" dirty="0">
                <a:latin typeface="+mj-lt"/>
              </a:rPr>
              <a:t>fatto, focalizza sulla loro estetica ma le svuota del </a:t>
            </a:r>
            <a:r>
              <a:rPr lang="it-IT" b="1" dirty="0" smtClean="0">
                <a:latin typeface="+mj-lt"/>
              </a:rPr>
              <a:t>nucleo dogmatico;</a:t>
            </a:r>
          </a:p>
          <a:p>
            <a:r>
              <a:rPr lang="it-IT" b="1" dirty="0" smtClean="0">
                <a:latin typeface="+mj-lt"/>
              </a:rPr>
              <a:t>tanto </a:t>
            </a:r>
            <a:r>
              <a:rPr lang="it-IT" b="1" dirty="0">
                <a:latin typeface="+mj-lt"/>
              </a:rPr>
              <a:t>che alla fine diventano a poco a poco interscambiabili: il </a:t>
            </a:r>
            <a:r>
              <a:rPr lang="it-IT" b="1" dirty="0" err="1">
                <a:latin typeface="+mj-lt"/>
              </a:rPr>
              <a:t>gi</a:t>
            </a:r>
            <a:r>
              <a:rPr lang="it-IT" b="1" dirty="0">
                <a:latin typeface="+mj-lt"/>
              </a:rPr>
              <a:t> gong cristiano, lo yoga cabalistico, la comunione e la meditazione zen.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8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316736"/>
            <a:ext cx="8640960" cy="744112"/>
          </a:xfrm>
        </p:spPr>
        <p:txBody>
          <a:bodyPr/>
          <a:lstStyle/>
          <a:p>
            <a:pPr algn="ctr"/>
            <a:r>
              <a:rPr lang="it-IT" sz="4800" dirty="0" smtClean="0">
                <a:solidFill>
                  <a:srgbClr val="FFC000"/>
                </a:solidFill>
              </a:rPr>
              <a:t>IL PENTACOSTAL</a:t>
            </a:r>
            <a:r>
              <a:rPr lang="it-IT" sz="4800" dirty="0">
                <a:solidFill>
                  <a:srgbClr val="FFC000"/>
                </a:solidFill>
              </a:rPr>
              <a:t/>
            </a:r>
            <a:br>
              <a:rPr lang="it-IT" sz="4800" dirty="0">
                <a:solidFill>
                  <a:srgbClr val="FFC000"/>
                </a:solidFill>
              </a:rPr>
            </a:br>
            <a:r>
              <a:rPr lang="it-IT" sz="4800" dirty="0" smtClean="0">
                <a:solidFill>
                  <a:srgbClr val="FFC000"/>
                </a:solidFill>
              </a:rPr>
              <a:t>MOVEMENT</a:t>
            </a:r>
            <a:br>
              <a:rPr lang="it-IT" sz="4800" dirty="0" smtClean="0">
                <a:solidFill>
                  <a:srgbClr val="FFC000"/>
                </a:solidFill>
              </a:rPr>
            </a:br>
            <a:r>
              <a:rPr lang="it-IT" sz="3200" dirty="0" smtClean="0">
                <a:solidFill>
                  <a:srgbClr val="FFC000"/>
                </a:solidFill>
              </a:rPr>
              <a:t>«una </a:t>
            </a:r>
            <a:r>
              <a:rPr lang="it-IT" sz="3200" dirty="0">
                <a:solidFill>
                  <a:srgbClr val="FFC000"/>
                </a:solidFill>
              </a:rPr>
              <a:t>nuova religione per il nuovo </a:t>
            </a:r>
            <a:r>
              <a:rPr lang="it-IT" sz="3200" dirty="0" smtClean="0">
                <a:solidFill>
                  <a:srgbClr val="FFC000"/>
                </a:solidFill>
              </a:rPr>
              <a:t>secolo»</a:t>
            </a:r>
            <a:endParaRPr lang="it-IT" sz="3200" dirty="0">
              <a:solidFill>
                <a:srgbClr val="FFC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348880"/>
            <a:ext cx="7772400" cy="3672408"/>
          </a:xfrm>
        </p:spPr>
        <p:txBody>
          <a:bodyPr>
            <a:normAutofit fontScale="92500"/>
          </a:bodyPr>
          <a:lstStyle/>
          <a:p>
            <a:r>
              <a:rPr lang="it-IT" b="1" dirty="0" smtClean="0">
                <a:latin typeface="+mj-lt"/>
              </a:rPr>
              <a:t>Pentecostalismo: </a:t>
            </a:r>
            <a:r>
              <a:rPr lang="it-IT" b="1" dirty="0">
                <a:latin typeface="+mj-lt"/>
              </a:rPr>
              <a:t>la più grande </a:t>
            </a:r>
            <a:r>
              <a:rPr lang="it-IT" b="1" dirty="0" smtClean="0">
                <a:latin typeface="+mj-lt"/>
              </a:rPr>
              <a:t>denominazione protestante: esistente in poco più di 100 anni. La seconda </a:t>
            </a:r>
            <a:r>
              <a:rPr lang="it-IT" b="1" dirty="0">
                <a:latin typeface="+mj-lt"/>
              </a:rPr>
              <a:t>confessione cristiana </a:t>
            </a:r>
            <a:r>
              <a:rPr lang="it-IT" b="1" dirty="0" smtClean="0">
                <a:latin typeface="+mj-lt"/>
              </a:rPr>
              <a:t>dopo la Chiesa cattolica. Con il più alto </a:t>
            </a:r>
            <a:r>
              <a:rPr lang="it-IT" b="1" dirty="0">
                <a:latin typeface="+mj-lt"/>
              </a:rPr>
              <a:t>tasso di </a:t>
            </a:r>
            <a:r>
              <a:rPr lang="it-IT" b="1" dirty="0" smtClean="0">
                <a:latin typeface="+mj-lt"/>
              </a:rPr>
              <a:t>crescita.</a:t>
            </a:r>
            <a:r>
              <a:rPr lang="it-IT" b="1" dirty="0">
                <a:latin typeface="+mj-lt"/>
              </a:rPr>
              <a:t> </a:t>
            </a:r>
            <a:r>
              <a:rPr lang="it-IT" b="1" dirty="0" smtClean="0">
                <a:latin typeface="+mj-lt"/>
              </a:rPr>
              <a:t>Prodigioso lo </a:t>
            </a:r>
            <a:r>
              <a:rPr lang="it-IT" b="1" dirty="0">
                <a:latin typeface="+mj-lt"/>
              </a:rPr>
              <a:t>sviluppo in paesi come la Corea del Sud e Brasile –qui ormai </a:t>
            </a:r>
            <a:r>
              <a:rPr lang="it-IT" b="1" dirty="0" smtClean="0">
                <a:latin typeface="+mj-lt"/>
              </a:rPr>
              <a:t>il </a:t>
            </a:r>
            <a:r>
              <a:rPr lang="it-IT" b="1" dirty="0">
                <a:latin typeface="+mj-lt"/>
              </a:rPr>
              <a:t>Pentecostalismo </a:t>
            </a:r>
            <a:r>
              <a:rPr lang="it-IT" b="1" dirty="0" smtClean="0">
                <a:latin typeface="+mj-lt"/>
              </a:rPr>
              <a:t>è prossimo </a:t>
            </a:r>
            <a:r>
              <a:rPr lang="it-IT" b="1" dirty="0">
                <a:latin typeface="+mj-lt"/>
              </a:rPr>
              <a:t>a superare la stessa Chiesa cattolica. </a:t>
            </a:r>
          </a:p>
          <a:p>
            <a:r>
              <a:rPr lang="it-IT" b="1" dirty="0" smtClean="0">
                <a:latin typeface="+mj-lt"/>
              </a:rPr>
              <a:t> Il 25</a:t>
            </a:r>
            <a:r>
              <a:rPr lang="it-IT" b="1" dirty="0">
                <a:latin typeface="+mj-lt"/>
              </a:rPr>
              <a:t>% di cristiani nel mondo sono oggi </a:t>
            </a:r>
            <a:r>
              <a:rPr lang="it-IT" b="1" dirty="0" smtClean="0">
                <a:latin typeface="+mj-lt"/>
              </a:rPr>
              <a:t>Pentecostali. </a:t>
            </a:r>
          </a:p>
          <a:p>
            <a:r>
              <a:rPr lang="it-IT" b="1" dirty="0" smtClean="0">
                <a:latin typeface="+mj-lt"/>
              </a:rPr>
              <a:t>Il Pentecostalismo fa parte di quel movimento di «risveglio» (</a:t>
            </a:r>
            <a:r>
              <a:rPr lang="it-IT" b="1" i="1" dirty="0" smtClean="0">
                <a:latin typeface="+mj-lt"/>
              </a:rPr>
              <a:t>revival</a:t>
            </a:r>
            <a:r>
              <a:rPr lang="it-IT" b="1" dirty="0" smtClean="0">
                <a:latin typeface="+mj-lt"/>
              </a:rPr>
              <a:t>):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cioè la ripresa </a:t>
            </a:r>
            <a:r>
              <a:rPr lang="it-IT" b="1" dirty="0">
                <a:latin typeface="+mj-lt"/>
              </a:rPr>
              <a:t>di consapevolezza e </a:t>
            </a:r>
            <a:r>
              <a:rPr lang="it-IT" b="1" dirty="0" smtClean="0">
                <a:latin typeface="+mj-lt"/>
              </a:rPr>
              <a:t>entusiasmo </a:t>
            </a:r>
            <a:r>
              <a:rPr lang="it-IT" b="1" dirty="0">
                <a:latin typeface="+mj-lt"/>
              </a:rPr>
              <a:t>verso la fede e rinnovamento della </a:t>
            </a:r>
            <a:r>
              <a:rPr lang="it-IT" b="1" dirty="0" smtClean="0">
                <a:latin typeface="+mj-lt"/>
              </a:rPr>
              <a:t>vita, proprio del Protestantesimo.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764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609" y="0"/>
            <a:ext cx="4510391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700808"/>
            <a:ext cx="7772400" cy="978384"/>
          </a:xfrm>
        </p:spPr>
        <p:txBody>
          <a:bodyPr/>
          <a:lstStyle/>
          <a:p>
            <a:r>
              <a:rPr lang="it-IT" dirty="0" err="1">
                <a:solidFill>
                  <a:srgbClr val="FFC000"/>
                </a:solidFill>
              </a:rPr>
              <a:t>Pentecostal</a:t>
            </a:r>
            <a:r>
              <a:rPr lang="it-IT" dirty="0"/>
              <a:t> </a:t>
            </a:r>
            <a:r>
              <a:rPr lang="it-IT" dirty="0" err="1">
                <a:solidFill>
                  <a:srgbClr val="FFC000"/>
                </a:solidFill>
              </a:rPr>
              <a:t>movement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552" y="2420888"/>
            <a:ext cx="7772400" cy="4176464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r>
              <a:rPr lang="it-IT" b="1" dirty="0" smtClean="0">
                <a:latin typeface="+mj-lt"/>
              </a:rPr>
              <a:t>Il Pentecostalismo </a:t>
            </a:r>
            <a:r>
              <a:rPr lang="it-IT" b="1" dirty="0">
                <a:latin typeface="+mj-lt"/>
              </a:rPr>
              <a:t>è una religione refrattaria al ruolo delle chiese madri; </a:t>
            </a:r>
            <a:r>
              <a:rPr lang="it-IT" b="1" dirty="0" smtClean="0">
                <a:latin typeface="+mj-lt"/>
              </a:rPr>
              <a:t>preferisce il </a:t>
            </a:r>
            <a:r>
              <a:rPr lang="it-IT" b="1" i="1" dirty="0">
                <a:latin typeface="+mj-lt"/>
              </a:rPr>
              <a:t>network</a:t>
            </a:r>
            <a:r>
              <a:rPr lang="it-IT" b="1" dirty="0">
                <a:latin typeface="+mj-lt"/>
              </a:rPr>
              <a:t> di chiese e gruppi </a:t>
            </a:r>
            <a:r>
              <a:rPr lang="it-IT" b="1" dirty="0" smtClean="0">
                <a:latin typeface="+mj-lt"/>
              </a:rPr>
              <a:t>spontanei. </a:t>
            </a:r>
          </a:p>
          <a:p>
            <a:pPr algn="ctr"/>
            <a:endParaRPr lang="it-IT" b="1" dirty="0" smtClean="0">
              <a:latin typeface="+mj-lt"/>
            </a:endParaRPr>
          </a:p>
          <a:p>
            <a:r>
              <a:rPr lang="it-IT" b="1" dirty="0" smtClean="0">
                <a:latin typeface="+mj-lt"/>
              </a:rPr>
              <a:t>Numerose </a:t>
            </a:r>
            <a:r>
              <a:rPr lang="it-IT" b="1" dirty="0">
                <a:latin typeface="+mj-lt"/>
              </a:rPr>
              <a:t>sono le chiese pentecostali </a:t>
            </a:r>
            <a:r>
              <a:rPr lang="it-IT" b="1" dirty="0" smtClean="0">
                <a:latin typeface="+mj-lt"/>
              </a:rPr>
              <a:t>libere, cioè che </a:t>
            </a:r>
            <a:r>
              <a:rPr lang="it-IT" b="1" dirty="0">
                <a:latin typeface="+mj-lt"/>
              </a:rPr>
              <a:t>decidono di non entrare in denominazione più grandi e quindi si organizzano su una base </a:t>
            </a:r>
            <a:r>
              <a:rPr lang="it-IT" b="1" dirty="0" smtClean="0">
                <a:latin typeface="+mj-lt"/>
              </a:rPr>
              <a:t>congregazionista.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876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-97204"/>
            <a:ext cx="3048713" cy="215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772400" cy="1008112"/>
          </a:xfrm>
        </p:spPr>
        <p:txBody>
          <a:bodyPr/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 smtClean="0">
                <a:solidFill>
                  <a:srgbClr val="FFC000"/>
                </a:solidFill>
              </a:rPr>
              <a:t>Confluiscono </a:t>
            </a:r>
            <a:r>
              <a:rPr lang="it-IT" sz="4400" dirty="0">
                <a:solidFill>
                  <a:srgbClr val="FFC000"/>
                </a:solidFill>
              </a:rPr>
              <a:t>nel Pentecostalismo...</a:t>
            </a:r>
            <a:br>
              <a:rPr lang="it-IT" sz="4400" dirty="0">
                <a:solidFill>
                  <a:srgbClr val="FFC000"/>
                </a:solidFill>
              </a:rPr>
            </a:br>
            <a:endParaRPr lang="it-IT" sz="4400" dirty="0">
              <a:solidFill>
                <a:srgbClr val="FFC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1520" y="1844824"/>
            <a:ext cx="8568952" cy="460851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Tx/>
              <a:buChar char="-"/>
            </a:pPr>
            <a:r>
              <a:rPr lang="it-IT" b="1" dirty="0" smtClean="0">
                <a:latin typeface="+mj-lt"/>
              </a:rPr>
              <a:t>il </a:t>
            </a:r>
            <a:r>
              <a:rPr lang="it-IT" b="1" dirty="0">
                <a:latin typeface="+mj-lt"/>
              </a:rPr>
              <a:t>concetto di </a:t>
            </a:r>
            <a:r>
              <a:rPr lang="it-IT" sz="2800" b="1" dirty="0">
                <a:latin typeface="+mj-lt"/>
              </a:rPr>
              <a:t>santificazione</a:t>
            </a:r>
            <a:r>
              <a:rPr lang="it-IT" b="1" dirty="0">
                <a:latin typeface="+mj-lt"/>
              </a:rPr>
              <a:t> mediante il battesimo dello Spirito Santo </a:t>
            </a:r>
            <a:r>
              <a:rPr lang="it-IT" b="1" dirty="0" smtClean="0">
                <a:latin typeface="+mj-lt"/>
              </a:rPr>
              <a:t>-già </a:t>
            </a:r>
            <a:r>
              <a:rPr lang="it-IT" b="1" dirty="0">
                <a:latin typeface="+mj-lt"/>
              </a:rPr>
              <a:t>presente </a:t>
            </a:r>
            <a:r>
              <a:rPr lang="it-IT" b="1" dirty="0" smtClean="0">
                <a:latin typeface="+mj-lt"/>
              </a:rPr>
              <a:t>nel Metodismo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e nella </a:t>
            </a:r>
            <a:r>
              <a:rPr lang="it-IT" b="1" dirty="0">
                <a:latin typeface="+mj-lt"/>
              </a:rPr>
              <a:t>storia della </a:t>
            </a:r>
            <a:r>
              <a:rPr lang="it-IT" b="1" dirty="0" smtClean="0">
                <a:latin typeface="+mj-lt"/>
              </a:rPr>
              <a:t>Chiesa: </a:t>
            </a:r>
          </a:p>
          <a:p>
            <a:pPr marL="342900" indent="-342900">
              <a:buFontTx/>
              <a:buChar char="-"/>
            </a:pPr>
            <a:r>
              <a:rPr lang="it-IT" b="1" dirty="0" smtClean="0">
                <a:latin typeface="+mj-lt"/>
              </a:rPr>
              <a:t>le </a:t>
            </a:r>
            <a:r>
              <a:rPr lang="it-IT" b="1" dirty="0">
                <a:latin typeface="+mj-lt"/>
              </a:rPr>
              <a:t>profetesse Massimilla e Priscilla </a:t>
            </a:r>
            <a:r>
              <a:rPr lang="it-IT" b="1" dirty="0" smtClean="0">
                <a:latin typeface="+mj-lt"/>
              </a:rPr>
              <a:t>(II </a:t>
            </a:r>
            <a:r>
              <a:rPr lang="it-IT" b="1" dirty="0">
                <a:latin typeface="+mj-lt"/>
              </a:rPr>
              <a:t>secolo dopo </a:t>
            </a:r>
            <a:r>
              <a:rPr lang="it-IT" b="1" dirty="0" smtClean="0">
                <a:latin typeface="+mj-lt"/>
              </a:rPr>
              <a:t>Cristo,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illuminate </a:t>
            </a:r>
            <a:r>
              <a:rPr lang="it-IT" b="1" dirty="0">
                <a:latin typeface="+mj-lt"/>
              </a:rPr>
              <a:t>dallo Spirito </a:t>
            </a:r>
            <a:r>
              <a:rPr lang="it-IT" b="1" dirty="0" smtClean="0">
                <a:latin typeface="+mj-lt"/>
              </a:rPr>
              <a:t>e dotate </a:t>
            </a:r>
            <a:r>
              <a:rPr lang="it-IT" b="1" dirty="0">
                <a:latin typeface="+mj-lt"/>
              </a:rPr>
              <a:t>di capacità </a:t>
            </a:r>
            <a:r>
              <a:rPr lang="it-IT" b="1" dirty="0" smtClean="0">
                <a:latin typeface="+mj-lt"/>
              </a:rPr>
              <a:t>carismatiche); </a:t>
            </a:r>
          </a:p>
          <a:p>
            <a:pPr marL="342900" indent="-342900">
              <a:buFontTx/>
              <a:buChar char="-"/>
            </a:pPr>
            <a:r>
              <a:rPr lang="it-IT" b="1" dirty="0" smtClean="0">
                <a:latin typeface="+mj-lt"/>
              </a:rPr>
              <a:t>La Riforma radicale secondo la quale è vero credente chi pratica la radicale sequela </a:t>
            </a:r>
            <a:r>
              <a:rPr lang="it-IT" b="1" dirty="0" err="1" smtClean="0">
                <a:latin typeface="+mj-lt"/>
              </a:rPr>
              <a:t>Christi</a:t>
            </a:r>
            <a:r>
              <a:rPr lang="it-IT" b="1" dirty="0" smtClean="0">
                <a:latin typeface="+mj-lt"/>
              </a:rPr>
              <a:t> e è rigenerato grazie ai doni dello Spirito Santo (Dio stesso parla al cuore degli eletti mediante il suo Spirito </a:t>
            </a:r>
          </a:p>
          <a:p>
            <a:pPr marL="342900" indent="-342900">
              <a:buFontTx/>
              <a:buChar char="-"/>
            </a:pPr>
            <a:r>
              <a:rPr lang="it-IT" b="1" dirty="0" smtClean="0">
                <a:latin typeface="+mj-lt"/>
              </a:rPr>
              <a:t>i convulsionari </a:t>
            </a:r>
            <a:r>
              <a:rPr lang="it-IT" b="1" dirty="0">
                <a:latin typeface="+mj-lt"/>
              </a:rPr>
              <a:t>del XIII </a:t>
            </a:r>
            <a:r>
              <a:rPr lang="it-IT" b="1" dirty="0" smtClean="0">
                <a:latin typeface="+mj-lt"/>
              </a:rPr>
              <a:t>secolo; </a:t>
            </a:r>
          </a:p>
          <a:p>
            <a:pPr marL="342900" indent="-342900">
              <a:buFontTx/>
              <a:buChar char="-"/>
            </a:pPr>
            <a:r>
              <a:rPr lang="it-IT" b="1" dirty="0" err="1" smtClean="0">
                <a:latin typeface="+mj-lt"/>
              </a:rPr>
              <a:t>Caspar</a:t>
            </a:r>
            <a:r>
              <a:rPr lang="it-IT" b="1" dirty="0" smtClean="0">
                <a:latin typeface="+mj-lt"/>
              </a:rPr>
              <a:t> </a:t>
            </a:r>
            <a:r>
              <a:rPr lang="it-IT" b="1" dirty="0" err="1" smtClean="0">
                <a:latin typeface="+mj-lt"/>
              </a:rPr>
              <a:t>Schwenckfeld</a:t>
            </a:r>
            <a:r>
              <a:rPr lang="it-IT" b="1" dirty="0" smtClean="0">
                <a:latin typeface="+mj-lt"/>
              </a:rPr>
              <a:t> (la vita cristiana come costante processo di santificazione, la quale sotto l’azione dello Spirito, porta ad una sorta di deificazione).</a:t>
            </a:r>
          </a:p>
          <a:p>
            <a:pPr marL="342900" indent="-342900">
              <a:buFontTx/>
              <a:buChar char="-"/>
            </a:pPr>
            <a:r>
              <a:rPr lang="it-IT" b="1" dirty="0" smtClean="0">
                <a:latin typeface="+mj-lt"/>
              </a:rPr>
              <a:t>Edward </a:t>
            </a:r>
            <a:r>
              <a:rPr lang="it-IT" b="1" dirty="0">
                <a:latin typeface="+mj-lt"/>
              </a:rPr>
              <a:t>Irving </a:t>
            </a:r>
            <a:r>
              <a:rPr lang="it-IT" b="1" dirty="0" smtClean="0">
                <a:latin typeface="+mj-lt"/>
              </a:rPr>
              <a:t>a Londra nel 1827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con </a:t>
            </a:r>
            <a:r>
              <a:rPr lang="it-IT" sz="3000" b="1" dirty="0">
                <a:latin typeface="+mj-lt"/>
              </a:rPr>
              <a:t>guarigioni</a:t>
            </a:r>
            <a:r>
              <a:rPr lang="it-IT" b="1" dirty="0">
                <a:latin typeface="+mj-lt"/>
              </a:rPr>
              <a:t> </a:t>
            </a:r>
            <a:r>
              <a:rPr lang="it-IT" b="1" dirty="0" smtClean="0">
                <a:latin typeface="+mj-lt"/>
              </a:rPr>
              <a:t>improvvise e glossolalia, cioè parlare in lingue sconosciute, secondo I </a:t>
            </a:r>
            <a:r>
              <a:rPr lang="it-IT" b="1" dirty="0" err="1" smtClean="0">
                <a:latin typeface="+mj-lt"/>
              </a:rPr>
              <a:t>Cor</a:t>
            </a:r>
            <a:r>
              <a:rPr lang="it-IT" b="1" dirty="0" smtClean="0">
                <a:latin typeface="+mj-lt"/>
              </a:rPr>
              <a:t> </a:t>
            </a:r>
            <a:r>
              <a:rPr lang="it-IT" b="1" dirty="0">
                <a:latin typeface="+mj-lt"/>
              </a:rPr>
              <a:t>12, </a:t>
            </a:r>
            <a:r>
              <a:rPr lang="it-IT" b="1" dirty="0" smtClean="0">
                <a:latin typeface="+mj-lt"/>
              </a:rPr>
              <a:t>13).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53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6000" dirty="0">
                <a:solidFill>
                  <a:srgbClr val="FFC000"/>
                </a:solidFill>
              </a:rPr>
              <a:t>Confluiscono nel Pentecostalismo...</a:t>
            </a:r>
            <a:br>
              <a:rPr lang="it-IT" sz="6000" dirty="0">
                <a:solidFill>
                  <a:srgbClr val="FFC000"/>
                </a:solidFill>
              </a:rPr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604656"/>
          </a:xfrm>
        </p:spPr>
        <p:txBody>
          <a:bodyPr>
            <a:normAutofit/>
          </a:bodyPr>
          <a:lstStyle/>
          <a:p>
            <a:r>
              <a:rPr lang="it-IT" b="1" dirty="0">
                <a:latin typeface="+mj-lt"/>
              </a:rPr>
              <a:t>- il </a:t>
            </a:r>
            <a:r>
              <a:rPr lang="it-IT" sz="2800" b="1" dirty="0" err="1">
                <a:latin typeface="+mj-lt"/>
              </a:rPr>
              <a:t>premillenialismo</a:t>
            </a:r>
            <a:r>
              <a:rPr lang="it-IT" b="1" dirty="0">
                <a:latin typeface="+mj-lt"/>
              </a:rPr>
              <a:t>, ossia  la venuta di Gesù avrebbe dato inizio ai 1000 anni che precedono il Giudizio finale;</a:t>
            </a:r>
          </a:p>
          <a:p>
            <a:r>
              <a:rPr lang="it-IT" b="1" dirty="0">
                <a:latin typeface="+mj-lt"/>
              </a:rPr>
              <a:t>- </a:t>
            </a:r>
            <a:r>
              <a:rPr lang="it-IT" sz="2800" b="1" dirty="0">
                <a:latin typeface="+mj-lt"/>
              </a:rPr>
              <a:t>l’</a:t>
            </a:r>
            <a:r>
              <a:rPr lang="it-IT" sz="2800" b="1" dirty="0" err="1">
                <a:latin typeface="+mj-lt"/>
              </a:rPr>
              <a:t>antidenominalismo</a:t>
            </a:r>
            <a:r>
              <a:rPr lang="it-IT" b="1" dirty="0">
                <a:latin typeface="+mj-lt"/>
              </a:rPr>
              <a:t>: fenomeno di protesta nei confronti delle chiese consolidate, </a:t>
            </a:r>
            <a:r>
              <a:rPr lang="it-IT" b="1" dirty="0" smtClean="0">
                <a:latin typeface="+mj-lt"/>
              </a:rPr>
              <a:t>istituzionalizzate (sul modello del Congregazionalismo calvinista);</a:t>
            </a:r>
            <a:endParaRPr lang="it-IT" b="1" dirty="0">
              <a:latin typeface="+mj-lt"/>
            </a:endParaRPr>
          </a:p>
          <a:p>
            <a:r>
              <a:rPr lang="it-IT" b="1" dirty="0">
                <a:latin typeface="+mj-lt"/>
              </a:rPr>
              <a:t>- </a:t>
            </a:r>
            <a:r>
              <a:rPr lang="it-IT" b="1" dirty="0" smtClean="0">
                <a:latin typeface="+mj-lt"/>
              </a:rPr>
              <a:t>l’</a:t>
            </a:r>
            <a:r>
              <a:rPr lang="it-IT" sz="2800" b="1" dirty="0" smtClean="0">
                <a:latin typeface="+mj-lt"/>
              </a:rPr>
              <a:t>uguaglianza</a:t>
            </a:r>
            <a:r>
              <a:rPr lang="it-IT" b="1" dirty="0" smtClean="0">
                <a:latin typeface="+mj-lt"/>
              </a:rPr>
              <a:t>  </a:t>
            </a:r>
            <a:r>
              <a:rPr lang="it-IT" b="1" dirty="0">
                <a:latin typeface="+mj-lt"/>
              </a:rPr>
              <a:t>(le differenze vengono meno; già </a:t>
            </a:r>
            <a:r>
              <a:rPr lang="it-IT" b="1" dirty="0" smtClean="0">
                <a:latin typeface="+mj-lt"/>
              </a:rPr>
              <a:t>nell’Ottocento una </a:t>
            </a:r>
            <a:r>
              <a:rPr lang="it-IT" b="1" dirty="0">
                <a:latin typeface="+mj-lt"/>
              </a:rPr>
              <a:t>ragazza di 23 anni </a:t>
            </a:r>
            <a:r>
              <a:rPr lang="it-IT" b="1" dirty="0" smtClean="0">
                <a:latin typeface="+mj-lt"/>
              </a:rPr>
              <a:t>fu </a:t>
            </a:r>
            <a:r>
              <a:rPr lang="it-IT" b="1" dirty="0">
                <a:latin typeface="+mj-lt"/>
              </a:rPr>
              <a:t>autorizzata a predicare pubblicamente).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730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0"/>
            <a:ext cx="3779912" cy="251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772400" cy="1362456"/>
          </a:xfrm>
        </p:spPr>
        <p:txBody>
          <a:bodyPr/>
          <a:lstStyle/>
          <a:p>
            <a:pPr algn="ctr"/>
            <a:r>
              <a:rPr lang="it-IT" sz="4000" dirty="0" smtClean="0">
                <a:solidFill>
                  <a:srgbClr val="FFC000"/>
                </a:solidFill>
              </a:rPr>
              <a:t>SEMPLICE, EFFICACE E IMMEDIATO</a:t>
            </a:r>
            <a:endParaRPr lang="it-IT" sz="4000" dirty="0">
              <a:solidFill>
                <a:srgbClr val="FFC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290120" cy="3964696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 smtClean="0">
                <a:latin typeface="+mj-lt"/>
              </a:rPr>
              <a:t>Il movimento pentecostale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può riassumersi </a:t>
            </a:r>
            <a:r>
              <a:rPr lang="it-IT" b="1" dirty="0">
                <a:latin typeface="+mj-lt"/>
              </a:rPr>
              <a:t>in </a:t>
            </a:r>
            <a:r>
              <a:rPr lang="it-IT" b="1" dirty="0" smtClean="0">
                <a:latin typeface="+mj-lt"/>
              </a:rPr>
              <a:t>tre termini :</a:t>
            </a:r>
          </a:p>
          <a:p>
            <a:pPr algn="ctr"/>
            <a:r>
              <a:rPr lang="it-IT" b="1" i="1" dirty="0" smtClean="0">
                <a:latin typeface="+mj-lt"/>
              </a:rPr>
              <a:t> semplice, efficace e immediato. </a:t>
            </a:r>
          </a:p>
          <a:p>
            <a:endParaRPr lang="it-IT" b="1" dirty="0">
              <a:latin typeface="+mj-lt"/>
            </a:endParaRPr>
          </a:p>
          <a:p>
            <a:r>
              <a:rPr lang="it-IT" b="1" dirty="0" smtClean="0">
                <a:latin typeface="+mj-lt"/>
              </a:rPr>
              <a:t>Essa infatti è...</a:t>
            </a:r>
          </a:p>
          <a:p>
            <a:r>
              <a:rPr lang="it-IT" sz="2600" b="1" dirty="0" smtClean="0">
                <a:solidFill>
                  <a:srgbClr val="FFC000"/>
                </a:solidFill>
                <a:latin typeface="+mj-lt"/>
              </a:rPr>
              <a:t>Antidogmatica, deregolamentata</a:t>
            </a:r>
            <a:r>
              <a:rPr lang="it-IT" b="1" dirty="0" smtClean="0">
                <a:latin typeface="+mj-lt"/>
              </a:rPr>
              <a:t>: </a:t>
            </a:r>
            <a:r>
              <a:rPr lang="it-IT" b="1" dirty="0">
                <a:latin typeface="+mj-lt"/>
              </a:rPr>
              <a:t>non </a:t>
            </a:r>
            <a:r>
              <a:rPr lang="it-IT" b="1" dirty="0" smtClean="0">
                <a:latin typeface="+mj-lt"/>
              </a:rPr>
              <a:t>dogmi, essenzialità teologica: </a:t>
            </a:r>
            <a:r>
              <a:rPr lang="it-IT" b="1" dirty="0">
                <a:latin typeface="+mj-lt"/>
              </a:rPr>
              <a:t>soprattutto </a:t>
            </a:r>
            <a:r>
              <a:rPr lang="it-IT" b="1" dirty="0" smtClean="0">
                <a:latin typeface="+mj-lt"/>
              </a:rPr>
              <a:t>conversione </a:t>
            </a:r>
            <a:r>
              <a:rPr lang="it-IT" b="1" dirty="0">
                <a:latin typeface="+mj-lt"/>
              </a:rPr>
              <a:t>personale e rinnovamento della </a:t>
            </a:r>
            <a:r>
              <a:rPr lang="it-IT" b="1" dirty="0" smtClean="0">
                <a:latin typeface="+mj-lt"/>
              </a:rPr>
              <a:t>vita.</a:t>
            </a:r>
          </a:p>
          <a:p>
            <a:r>
              <a:rPr lang="it-IT" sz="2600" b="1" dirty="0">
                <a:solidFill>
                  <a:srgbClr val="FFC000"/>
                </a:solidFill>
                <a:latin typeface="+mj-lt"/>
              </a:rPr>
              <a:t>e</a:t>
            </a:r>
            <a:r>
              <a:rPr lang="it-IT" sz="2600" b="1" dirty="0" smtClean="0">
                <a:solidFill>
                  <a:srgbClr val="FFC000"/>
                </a:solidFill>
                <a:latin typeface="+mj-lt"/>
              </a:rPr>
              <a:t>fficace</a:t>
            </a:r>
            <a:r>
              <a:rPr lang="it-IT" b="1" dirty="0" smtClean="0">
                <a:latin typeface="+mj-lt"/>
              </a:rPr>
              <a:t>: il </a:t>
            </a:r>
            <a:r>
              <a:rPr lang="it-IT" b="1" dirty="0">
                <a:latin typeface="+mj-lt"/>
              </a:rPr>
              <a:t>circolo dei gruppi e  i predicatori laici itineranti  (come nei metodisti) prende il posto della parrocchia tradizionale favorendo </a:t>
            </a:r>
            <a:r>
              <a:rPr lang="it-IT" b="1" dirty="0" smtClean="0">
                <a:latin typeface="+mj-lt"/>
              </a:rPr>
              <a:t>però </a:t>
            </a:r>
            <a:r>
              <a:rPr lang="it-IT" b="1" dirty="0">
                <a:latin typeface="+mj-lt"/>
              </a:rPr>
              <a:t>la responsabilità dei fedeli.</a:t>
            </a:r>
          </a:p>
          <a:p>
            <a:r>
              <a:rPr lang="it-IT" sz="2600" b="1" dirty="0" smtClean="0">
                <a:solidFill>
                  <a:srgbClr val="FFC000"/>
                </a:solidFill>
                <a:latin typeface="+mj-lt"/>
              </a:rPr>
              <a:t>emozionale</a:t>
            </a:r>
            <a:r>
              <a:rPr lang="it-IT" b="1" dirty="0">
                <a:latin typeface="+mj-lt"/>
              </a:rPr>
              <a:t> </a:t>
            </a:r>
            <a:r>
              <a:rPr lang="it-IT" b="1" dirty="0" smtClean="0">
                <a:latin typeface="+mj-lt"/>
              </a:rPr>
              <a:t>(«il </a:t>
            </a:r>
            <a:r>
              <a:rPr lang="it-IT" b="1" dirty="0">
                <a:latin typeface="+mj-lt"/>
              </a:rPr>
              <a:t>mio cuore stranamente riscaldato alle ore </a:t>
            </a:r>
            <a:r>
              <a:rPr lang="it-IT" b="1" dirty="0" smtClean="0">
                <a:latin typeface="+mj-lt"/>
              </a:rPr>
              <a:t>20.45</a:t>
            </a:r>
            <a:r>
              <a:rPr lang="it-IT" b="1" dirty="0">
                <a:latin typeface="+mj-lt"/>
              </a:rPr>
              <a:t> il 24 maggio </a:t>
            </a:r>
            <a:r>
              <a:rPr lang="it-IT" b="1" dirty="0" smtClean="0">
                <a:latin typeface="+mj-lt"/>
              </a:rPr>
              <a:t>1738» </a:t>
            </a:r>
            <a:r>
              <a:rPr lang="it-IT" b="1" dirty="0">
                <a:latin typeface="+mj-lt"/>
              </a:rPr>
              <a:t>John </a:t>
            </a:r>
            <a:r>
              <a:rPr lang="it-IT" b="1" dirty="0" smtClean="0">
                <a:latin typeface="+mj-lt"/>
              </a:rPr>
              <a:t>Wesley); </a:t>
            </a:r>
            <a:r>
              <a:rPr lang="it-IT" b="1" dirty="0" err="1" smtClean="0">
                <a:latin typeface="+mj-lt"/>
              </a:rPr>
              <a:t>impotanza</a:t>
            </a:r>
            <a:r>
              <a:rPr lang="it-IT" b="1" dirty="0" smtClean="0">
                <a:latin typeface="+mj-lt"/>
              </a:rPr>
              <a:t> dei segni concreti: la guarigione</a:t>
            </a:r>
          </a:p>
          <a:p>
            <a:r>
              <a:rPr lang="it-IT" b="1" dirty="0" smtClean="0">
                <a:latin typeface="+mj-lt"/>
              </a:rPr>
              <a:t>Ritorna il genio </a:t>
            </a:r>
            <a:r>
              <a:rPr lang="it-IT" b="1" dirty="0">
                <a:latin typeface="+mj-lt"/>
              </a:rPr>
              <a:t>religioso romantico " senti te stesso e sentirai Dio in te " </a:t>
            </a:r>
            <a:r>
              <a:rPr lang="it-IT" b="1" dirty="0" smtClean="0">
                <a:latin typeface="+mj-lt"/>
              </a:rPr>
              <a:t>(</a:t>
            </a:r>
            <a:r>
              <a:rPr lang="it-IT" b="1" dirty="0" err="1" smtClean="0">
                <a:latin typeface="+mj-lt"/>
              </a:rPr>
              <a:t>Herder</a:t>
            </a:r>
            <a:r>
              <a:rPr lang="it-IT" b="1" dirty="0" smtClean="0">
                <a:latin typeface="+mj-lt"/>
              </a:rPr>
              <a:t>), Cristo </a:t>
            </a:r>
            <a:r>
              <a:rPr lang="it-IT" b="1" dirty="0">
                <a:latin typeface="+mj-lt"/>
              </a:rPr>
              <a:t>stesso </a:t>
            </a:r>
            <a:r>
              <a:rPr lang="it-IT" b="1" dirty="0" smtClean="0">
                <a:latin typeface="+mj-lt"/>
              </a:rPr>
              <a:t>è </a:t>
            </a:r>
            <a:r>
              <a:rPr lang="it-IT" b="1" dirty="0">
                <a:latin typeface="+mj-lt"/>
              </a:rPr>
              <a:t>il mediatore di forze divine che prendono possesso dell'essere umano per inserirlo nella vita </a:t>
            </a:r>
            <a:r>
              <a:rPr lang="it-IT" b="1" dirty="0" smtClean="0">
                <a:latin typeface="+mj-lt"/>
              </a:rPr>
              <a:t>di Dio.</a:t>
            </a:r>
            <a:r>
              <a:rPr lang="it-IT" b="1" dirty="0">
                <a:latin typeface="+mj-lt"/>
              </a:rPr>
              <a:t> </a:t>
            </a:r>
            <a:endParaRPr lang="it-IT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156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30352" y="2564904"/>
            <a:ext cx="7772400" cy="114288"/>
          </a:xfrm>
        </p:spPr>
        <p:txBody>
          <a:bodyPr/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/>
              <a:t/>
            </a:r>
            <a:br>
              <a:rPr lang="it-IT" sz="4400" dirty="0"/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«</a:t>
            </a:r>
            <a:r>
              <a:rPr lang="it-IT" sz="4400" i="1" dirty="0"/>
              <a:t>Credo in un essere supremo, ma non credo nella Chiesa</a:t>
            </a:r>
            <a:r>
              <a:rPr lang="it-IT" sz="4400" dirty="0"/>
              <a:t>»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539552" y="3068960"/>
            <a:ext cx="7772400" cy="2520280"/>
          </a:xfrm>
        </p:spPr>
        <p:txBody>
          <a:bodyPr>
            <a:normAutofit/>
          </a:bodyPr>
          <a:lstStyle/>
          <a:p>
            <a:pPr algn="ctr"/>
            <a:r>
              <a:rPr lang="it-IT" b="1" i="1" dirty="0" smtClean="0"/>
              <a:t> </a:t>
            </a:r>
            <a:endParaRPr lang="it-IT" b="1" dirty="0"/>
          </a:p>
          <a:p>
            <a:pPr algn="ctr"/>
            <a:r>
              <a:rPr lang="it-IT" b="1" dirty="0" smtClean="0">
                <a:latin typeface="+mj-lt"/>
              </a:rPr>
              <a:t>Nel </a:t>
            </a:r>
            <a:r>
              <a:rPr lang="it-IT" b="1" dirty="0">
                <a:latin typeface="+mj-lt"/>
              </a:rPr>
              <a:t>rapporto </a:t>
            </a:r>
            <a:r>
              <a:rPr lang="it-IT" b="1" i="1" dirty="0" err="1">
                <a:latin typeface="+mj-lt"/>
              </a:rPr>
              <a:t>Religion</a:t>
            </a:r>
            <a:r>
              <a:rPr lang="it-IT" b="1" dirty="0">
                <a:latin typeface="+mj-lt"/>
              </a:rPr>
              <a:t> dell'</a:t>
            </a:r>
            <a:r>
              <a:rPr lang="it-IT" b="1" dirty="0" err="1">
                <a:latin typeface="+mj-lt"/>
              </a:rPr>
              <a:t>Internazional</a:t>
            </a:r>
            <a:r>
              <a:rPr lang="it-IT" b="1" dirty="0">
                <a:latin typeface="+mj-lt"/>
              </a:rPr>
              <a:t> Social </a:t>
            </a:r>
            <a:r>
              <a:rPr lang="it-IT" b="1" dirty="0" err="1">
                <a:latin typeface="+mj-lt"/>
              </a:rPr>
              <a:t>Survey</a:t>
            </a:r>
            <a:r>
              <a:rPr lang="it-IT" b="1" dirty="0">
                <a:latin typeface="+mj-lt"/>
              </a:rPr>
              <a:t> Programma del 2012 è scritto che il 61% degli italiani dichiara di avere un rapporto personale con Dio senza passare per chiese e riti </a:t>
            </a:r>
            <a:endParaRPr lang="it-IT" b="1" dirty="0" smtClean="0">
              <a:latin typeface="+mj-lt"/>
            </a:endParaRPr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340105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4725144"/>
            <a:ext cx="7772400" cy="1224136"/>
          </a:xfrm>
        </p:spPr>
        <p:txBody>
          <a:bodyPr/>
          <a:lstStyle/>
          <a:p>
            <a:r>
              <a:rPr lang="it-IT" sz="4000" dirty="0">
                <a:solidFill>
                  <a:schemeClr val="accent6">
                    <a:lumMod val="75000"/>
                  </a:schemeClr>
                </a:solidFill>
              </a:rPr>
              <a:t>Come interpella tutto questo le nostre comunità</a:t>
            </a:r>
            <a:r>
              <a:rPr lang="it-IT" sz="40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>
                <a:solidFill>
                  <a:srgbClr val="FF0000"/>
                </a:solidFill>
              </a:rPr>
              <a:t>Quali bisogni affiorano dalla religione de-regolamentata, dal movimento </a:t>
            </a:r>
            <a:r>
              <a:rPr lang="it-IT" sz="4000" dirty="0">
                <a:solidFill>
                  <a:srgbClr val="FF0000"/>
                </a:solidFill>
              </a:rPr>
              <a:t>carismatico, </a:t>
            </a:r>
            <a:r>
              <a:rPr lang="it-IT" sz="4000" dirty="0" smtClean="0">
                <a:solidFill>
                  <a:srgbClr val="FF0000"/>
                </a:solidFill>
              </a:rPr>
              <a:t>dalla </a:t>
            </a:r>
            <a:r>
              <a:rPr lang="it-IT" sz="4000" dirty="0">
                <a:solidFill>
                  <a:srgbClr val="FF0000"/>
                </a:solidFill>
              </a:rPr>
              <a:t>religiosità individuo-globale e </a:t>
            </a:r>
            <a:r>
              <a:rPr lang="it-IT" sz="4000" dirty="0" smtClean="0">
                <a:solidFill>
                  <a:srgbClr val="FF0000"/>
                </a:solidFill>
              </a:rPr>
              <a:t>dal </a:t>
            </a:r>
            <a:r>
              <a:rPr lang="it-IT" sz="4000" dirty="0">
                <a:solidFill>
                  <a:srgbClr val="FF0000"/>
                </a:solidFill>
              </a:rPr>
              <a:t>risveglio pentecostale?</a:t>
            </a: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3789040"/>
            <a:ext cx="7772400" cy="425336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399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7772400" cy="1362456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Il laboratorio americano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è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solo oltre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l’oceano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br>
              <a:rPr lang="it-IT" dirty="0">
                <a:solidFill>
                  <a:schemeClr val="accent6">
                    <a:lumMod val="75000"/>
                  </a:schemeClr>
                </a:solidFill>
              </a:rPr>
            </a:b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552" y="3645024"/>
            <a:ext cx="7772400" cy="1509712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96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392184"/>
          </a:xfrm>
        </p:spPr>
        <p:txBody>
          <a:bodyPr/>
          <a:lstStyle/>
          <a:p>
            <a:r>
              <a:rPr lang="it-IT" dirty="0" smtClean="0"/>
              <a:t>Una nuova religione?</a:t>
            </a:r>
            <a:r>
              <a:rPr lang="it-IT" dirty="0"/>
              <a:t> 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28592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latin typeface="+mj-lt"/>
              </a:rPr>
              <a:t>Dall’indigeno postmoderno (Candomblé) </a:t>
            </a:r>
            <a:endParaRPr lang="it-IT" b="1" dirty="0" smtClean="0">
              <a:latin typeface="+mj-lt"/>
            </a:endParaRPr>
          </a:p>
          <a:p>
            <a:r>
              <a:rPr lang="it-IT" b="1" dirty="0" smtClean="0">
                <a:latin typeface="+mj-lt"/>
              </a:rPr>
              <a:t>alla </a:t>
            </a:r>
            <a:r>
              <a:rPr lang="it-IT" b="1" dirty="0">
                <a:latin typeface="+mj-lt"/>
              </a:rPr>
              <a:t>saggezza </a:t>
            </a:r>
            <a:r>
              <a:rPr lang="it-IT" b="1" dirty="0" smtClean="0">
                <a:latin typeface="+mj-lt"/>
              </a:rPr>
              <a:t>e armonia </a:t>
            </a:r>
            <a:r>
              <a:rPr lang="it-IT" b="1" dirty="0">
                <a:latin typeface="+mj-lt"/>
              </a:rPr>
              <a:t>cosmica, ecologismo, esotismo (aborigeni, </a:t>
            </a:r>
            <a:r>
              <a:rPr lang="it-IT" b="1" dirty="0" smtClean="0">
                <a:latin typeface="+mj-lt"/>
              </a:rPr>
              <a:t>sciamanesimo, celti)</a:t>
            </a:r>
          </a:p>
          <a:p>
            <a:endParaRPr lang="it-IT" b="1" dirty="0">
              <a:latin typeface="+mj-lt"/>
            </a:endParaRPr>
          </a:p>
          <a:p>
            <a:r>
              <a:rPr lang="it-IT" sz="2400" b="1" dirty="0" smtClean="0">
                <a:latin typeface="+mj-lt"/>
              </a:rPr>
              <a:t>Nelle società occidentali prende sempre più forma una </a:t>
            </a:r>
            <a:r>
              <a:rPr lang="it-IT" sz="2400" b="1" dirty="0">
                <a:latin typeface="+mj-lt"/>
              </a:rPr>
              <a:t>religione </a:t>
            </a:r>
            <a:r>
              <a:rPr lang="it-IT" sz="2400" b="1" i="1" dirty="0">
                <a:latin typeface="+mj-lt"/>
              </a:rPr>
              <a:t>à la </a:t>
            </a:r>
            <a:r>
              <a:rPr lang="it-IT" sz="2400" b="1" i="1" dirty="0" smtClean="0">
                <a:latin typeface="+mj-lt"/>
              </a:rPr>
              <a:t>carte e un </a:t>
            </a:r>
            <a:r>
              <a:rPr lang="it-IT" sz="2400" b="1" dirty="0" smtClean="0">
                <a:latin typeface="+mj-lt"/>
              </a:rPr>
              <a:t>Dio tutto  </a:t>
            </a:r>
            <a:r>
              <a:rPr lang="it-IT" sz="2400" b="1" dirty="0">
                <a:latin typeface="+mj-lt"/>
              </a:rPr>
              <a:t>personale, </a:t>
            </a:r>
            <a:r>
              <a:rPr lang="it-IT" sz="2400" b="1" dirty="0" smtClean="0">
                <a:latin typeface="+mj-lt"/>
              </a:rPr>
              <a:t>quasi esclusivo</a:t>
            </a:r>
            <a:r>
              <a:rPr lang="it-IT" sz="2400" b="1" dirty="0">
                <a:latin typeface="+mj-lt"/>
              </a:rPr>
              <a:t>, diretto </a:t>
            </a:r>
            <a:r>
              <a:rPr lang="it-IT" sz="2400" b="1" dirty="0" smtClean="0">
                <a:latin typeface="+mj-lt"/>
              </a:rPr>
              <a:t> -senza intermediazioni istituzionali </a:t>
            </a:r>
            <a:r>
              <a:rPr lang="it-IT" sz="2000" dirty="0" smtClean="0">
                <a:latin typeface="+mj-lt"/>
              </a:rPr>
              <a:t>(</a:t>
            </a:r>
            <a:r>
              <a:rPr lang="it-IT" sz="2000" i="1" dirty="0" err="1" smtClean="0">
                <a:latin typeface="+mj-lt"/>
              </a:rPr>
              <a:t>Der</a:t>
            </a:r>
            <a:r>
              <a:rPr lang="it-IT" sz="2000" i="1" dirty="0" smtClean="0">
                <a:latin typeface="+mj-lt"/>
              </a:rPr>
              <a:t> </a:t>
            </a:r>
            <a:r>
              <a:rPr lang="it-IT" sz="2000" i="1" dirty="0" err="1">
                <a:latin typeface="+mj-lt"/>
              </a:rPr>
              <a:t>eigene</a:t>
            </a:r>
            <a:r>
              <a:rPr lang="it-IT" sz="2000" i="1" dirty="0">
                <a:latin typeface="+mj-lt"/>
              </a:rPr>
              <a:t> </a:t>
            </a:r>
            <a:r>
              <a:rPr lang="it-IT" sz="2000" i="1" dirty="0" err="1">
                <a:latin typeface="+mj-lt"/>
              </a:rPr>
              <a:t>Gott</a:t>
            </a:r>
            <a:r>
              <a:rPr lang="it-IT" sz="2000" i="1" dirty="0">
                <a:latin typeface="+mj-lt"/>
              </a:rPr>
              <a:t> </a:t>
            </a:r>
            <a:r>
              <a:rPr lang="it-IT" sz="2000" dirty="0">
                <a:latin typeface="+mj-lt"/>
              </a:rPr>
              <a:t>di U. Beck,  2013).</a:t>
            </a:r>
            <a:r>
              <a:rPr lang="it-IT" sz="2000" dirty="0"/>
              <a:t/>
            </a:r>
            <a:br>
              <a:rPr lang="it-IT" sz="2000" dirty="0"/>
            </a:br>
            <a:endParaRPr lang="it-IT" dirty="0"/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747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513" y="188640"/>
            <a:ext cx="3096344" cy="402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08912" cy="5112568"/>
          </a:xfrm>
        </p:spPr>
        <p:txBody>
          <a:bodyPr/>
          <a:lstStyle/>
          <a:p>
            <a:r>
              <a:rPr lang="it-IT" sz="2800" dirty="0" smtClean="0">
                <a:solidFill>
                  <a:srgbClr val="FFC000"/>
                </a:solidFill>
                <a:effectLst/>
              </a:rPr>
              <a:t/>
            </a:r>
            <a:br>
              <a:rPr lang="it-IT" sz="2800" dirty="0" smtClean="0">
                <a:solidFill>
                  <a:srgbClr val="FFC000"/>
                </a:solidFill>
                <a:effectLst/>
              </a:rPr>
            </a:br>
            <a:r>
              <a:rPr lang="it-IT" sz="2800" dirty="0">
                <a:solidFill>
                  <a:srgbClr val="FFC000"/>
                </a:solidFill>
                <a:effectLst/>
              </a:rPr>
              <a:t/>
            </a:r>
            <a:br>
              <a:rPr lang="it-IT" sz="2800" dirty="0">
                <a:solidFill>
                  <a:srgbClr val="FFC000"/>
                </a:solidFill>
                <a:effectLst/>
              </a:rPr>
            </a:b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Già</a:t>
            </a:r>
            <a:r>
              <a:rPr lang="it-IT" sz="2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 nel </a:t>
            </a: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Settecento Rousseau </a:t>
            </a:r>
            <a:b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scriveva:</a:t>
            </a:r>
            <a:b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  molti </a:t>
            </a:r>
            <a:r>
              <a:rPr lang="it-IT" sz="2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si distaccano dal </a:t>
            </a: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Cristianesimo perché </a:t>
            </a:r>
            <a:r>
              <a:rPr lang="it-IT" sz="2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 </a:t>
            </a: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nessuno </a:t>
            </a:r>
            <a:r>
              <a:rPr lang="it-IT" sz="2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li ha </a:t>
            </a: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ascoltati, accompagnati, </a:t>
            </a:r>
            <a:r>
              <a:rPr lang="it-IT" sz="2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nessuno si è fatto piccolo per mettersi alla loro </a:t>
            </a: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portata; non hanno mai trovato né</a:t>
            </a:r>
            <a:r>
              <a:rPr lang="it-IT" sz="2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 </a:t>
            </a:r>
            <a:r>
              <a:rPr lang="it-IT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maestri né testimoni.</a:t>
            </a:r>
            <a:endParaRPr lang="it-IT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552" y="-7386"/>
            <a:ext cx="7772400" cy="1509712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706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605" y="0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764704"/>
            <a:ext cx="7772400" cy="5184576"/>
          </a:xfrm>
        </p:spPr>
        <p:txBody>
          <a:bodyPr/>
          <a:lstStyle/>
          <a:p>
            <a:pPr algn="ctr"/>
            <a:r>
              <a:rPr lang="it-IT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La religione </a:t>
            </a:r>
            <a:r>
              <a:rPr lang="it-IT" sz="36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del </a:t>
            </a:r>
            <a:r>
              <a:rPr lang="it-IT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cuore</a:t>
            </a:r>
            <a:br>
              <a:rPr lang="it-IT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32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 </a:t>
            </a:r>
            <a:r>
              <a:rPr lang="it-IT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it-IT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Molti trovano </a:t>
            </a: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rifugio </a:t>
            </a: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nell’agnosticismo,</a:t>
            </a:r>
            <a:b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 </a:t>
            </a: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altri invece</a:t>
            </a: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 </a:t>
            </a: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si rivolgono al </a:t>
            </a: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lume </a:t>
            </a: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interiore. Esso  </a:t>
            </a: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attesta alcune verità </a:t>
            </a: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semplici, verità </a:t>
            </a: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che vengono </a:t>
            </a: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dalle natura delle cose (esempio: il moto e il divenire </a:t>
            </a:r>
            <a:r>
              <a:rPr lang="it-I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attestano che </a:t>
            </a:r>
            <a:r>
              <a:rPr lang="it-IT" sz="1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essi hanno una qualche causa esterna  che non è nella materia ma bisogna risalire a qualche volontà per prima </a:t>
            </a:r>
            <a:r>
              <a:rPr lang="it-I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causa).</a:t>
            </a:r>
            <a:br>
              <a:rPr lang="it-I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/>
            </a:r>
            <a:b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 La </a:t>
            </a:r>
            <a:r>
              <a:rPr lang="it-IT" sz="24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prima verità che </a:t>
            </a: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scorgo:</a:t>
            </a:r>
            <a:b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</a:br>
            <a:r>
              <a:rPr lang="it-IT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it-IT" sz="4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una volontà muove l'universo</a:t>
            </a:r>
            <a:endParaRPr lang="it-IT" sz="4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84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0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2400" cy="1362456"/>
          </a:xfrm>
        </p:spPr>
        <p:txBody>
          <a:bodyPr/>
          <a:lstStyle/>
          <a:p>
            <a:r>
              <a:rPr lang="it-IT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it-IT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it-IT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DAPPERTUTTO E IN ME</a:t>
            </a:r>
            <a:endParaRPr lang="it-IT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3528" y="2564904"/>
            <a:ext cx="8424936" cy="3816424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L‘Essere è anche suprema intelligenza. </a:t>
            </a:r>
          </a:p>
          <a:p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Donde proviene, se è eterna o creata, questo</a:t>
            </a:r>
            <a:r>
              <a:rPr lang="it-IT" sz="1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va oltre le nostre possibilità di </a:t>
            </a:r>
            <a:r>
              <a:rPr lang="it-I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risposta. </a:t>
            </a:r>
          </a:p>
          <a:p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Questo Essere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</a:t>
            </a:r>
            <a:r>
              <a:rPr lang="it-IT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Rousseu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la chiama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Dio.</a:t>
            </a: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it-IT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Scorgo Dio dappertutto, </a:t>
            </a:r>
            <a:r>
              <a:rPr lang="it-IT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nelle sue opere lo vedo intorno a </a:t>
            </a:r>
            <a:r>
              <a:rPr lang="it-IT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me, </a:t>
            </a:r>
            <a:r>
              <a:rPr lang="it-IT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lo sento </a:t>
            </a:r>
            <a:r>
              <a:rPr lang="it-IT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in me.</a:t>
            </a:r>
            <a:endParaRPr lang="it-IT" sz="2800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059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620688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L'Essere </a:t>
            </a:r>
            <a:r>
              <a:rPr lang="it-IT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Supremo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552" y="3048559"/>
            <a:ext cx="7772400" cy="3388632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Non posso però stabilire </a:t>
            </a:r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la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natura dell'Essere </a:t>
            </a:r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Supremo.</a:t>
            </a:r>
          </a:p>
          <a:p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Anche l’idea di creazione, come quella di eternità, 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supera la mia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intelligenza.</a:t>
            </a:r>
          </a:p>
          <a:p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So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solo che Dio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è avanti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alle cose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v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 starà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fino a quando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esse sussisteranno.</a:t>
            </a:r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482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Il solo culto che Dio </a:t>
            </a:r>
            <a:r>
              <a:rPr lang="it-IT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comanda</a:t>
            </a:r>
            <a:r>
              <a:rPr lang="it-IT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it-IT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3528" y="3068960"/>
            <a:ext cx="8568952" cy="324036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Il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primo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omaggio alla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Divinità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è il sentimento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nel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mio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cuore di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riconoscenza e benedizione per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l‘Autore.</a:t>
            </a:r>
          </a:p>
          <a:p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Questo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culto non deve essermi insegnato perché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è dettato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dalla natura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stessa.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</a:t>
            </a:r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it-IT" b="1" dirty="0" smtClean="0">
              <a:latin typeface="+mj-lt"/>
            </a:endParaRPr>
          </a:p>
        </p:txBody>
      </p:sp>
      <p:pic>
        <p:nvPicPr>
          <p:cNvPr id="10242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-5993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1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Le massime </a:t>
            </a:r>
            <a:b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della condotta</a:t>
            </a:r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530352" y="2996952"/>
            <a:ext cx="7772400" cy="288032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Anche le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massime della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condotta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le trovo in fondo al mio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cuore,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scritte dalla natura in caratteri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indelebili.</a:t>
            </a:r>
          </a:p>
          <a:p>
            <a:pPr algn="ctr"/>
            <a:r>
              <a:rPr lang="it-IT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La </a:t>
            </a:r>
            <a:r>
              <a:rPr lang="it-IT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coscienza </a:t>
            </a:r>
            <a:r>
              <a:rPr lang="it-IT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è </a:t>
            </a:r>
            <a:r>
              <a:rPr lang="it-IT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la vera guida </a:t>
            </a:r>
            <a:r>
              <a:rPr lang="it-IT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dell'uomo.</a:t>
            </a:r>
          </a:p>
          <a:p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Vi è dunque al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fondo delle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anime un principio universale </a:t>
            </a: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innato di giustizia e di virtù.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endParaRPr lang="it-IT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endParaRPr lang="it-IT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Se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 l'uomo è libero nelle sue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azioni (non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può darsi libertà senza </a:t>
            </a:r>
            <a:r>
              <a:rPr lang="it-IT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volontà),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è lui </a:t>
            </a:r>
            <a:r>
              <a:rPr lang="it-IT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il responsabile del male  </a:t>
            </a:r>
            <a:r>
              <a:rPr lang="it-IT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e non il sistema ordinato dalla Provvidenza dall‘Essere supremo.</a:t>
            </a:r>
            <a:endParaRPr lang="it-IT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/>
            <a:endParaRPr lang="it-IT" dirty="0"/>
          </a:p>
        </p:txBody>
      </p:sp>
      <p:pic>
        <p:nvPicPr>
          <p:cNvPr id="9218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0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63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330</Words>
  <Application>Microsoft Office PowerPoint</Application>
  <PresentationFormat>Presentazione su schermo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Equinozio</vt:lpstr>
      <vt:lpstr>11</vt:lpstr>
      <vt:lpstr>    «Credo in un essere supremo, ma non credo nella Chiesa» </vt:lpstr>
      <vt:lpstr>Una nuova religione? </vt:lpstr>
      <vt:lpstr>  Già nel Settecento Rousseau  scriveva:    molti si distaccano dal Cristianesimo perché   nessuno li ha ascoltati, accompagnati, nessuno si è fatto piccolo per mettersi alla loro portata; non hanno mai trovato né maestri né testimoni.</vt:lpstr>
      <vt:lpstr>La religione del cuore   Molti trovano rifugio nell’agnosticismo,   altri invece si rivolgono al lume interiore. Esso  attesta alcune verità semplici, verità che vengono dalle natura delle cose (esempio: il moto e il divenire attestano che essi hanno una qualche causa esterna  che non è nella materia ma bisogna risalire a qualche volontà per prima causa).   La prima verità che scorgo:  una volontà muove l'universo</vt:lpstr>
      <vt:lpstr> DAPPERTUTTO E IN ME</vt:lpstr>
      <vt:lpstr>L'Essere Supremo</vt:lpstr>
      <vt:lpstr>Il solo culto che Dio comanda </vt:lpstr>
      <vt:lpstr>Le massime  della condotta</vt:lpstr>
      <vt:lpstr>La vera preghiera</vt:lpstr>
      <vt:lpstr>Rivelazioni e dogmi</vt:lpstr>
      <vt:lpstr>Le religioni </vt:lpstr>
      <vt:lpstr>Il laboratorio americano e la religione individuale nella globalizzazione </vt:lpstr>
      <vt:lpstr>La religione dell'individuo-e le religioni tradizionali</vt:lpstr>
      <vt:lpstr>IL PENTACOSTAL MOVEMENT «una nuova religione per il nuovo secolo»</vt:lpstr>
      <vt:lpstr>Pentecostal movement</vt:lpstr>
      <vt:lpstr>  Confluiscono nel Pentecostalismo... </vt:lpstr>
      <vt:lpstr>Confluiscono nel Pentecostalismo... </vt:lpstr>
      <vt:lpstr>SEMPLICE, EFFICACE E IMMEDIATO</vt:lpstr>
      <vt:lpstr>Come interpella tutto questo le nostre comunità?  Quali bisogni affiorano dalla religione de-regolamentata, dal movimento carismatico, dalla religiosità individuo-globale e dal risveglio pentecostale? </vt:lpstr>
      <vt:lpstr>Il laboratorio americano  è solo oltre l’oceano?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Beatrice</cp:lastModifiedBy>
  <cp:revision>33</cp:revision>
  <dcterms:created xsi:type="dcterms:W3CDTF">2016-12-15T12:56:12Z</dcterms:created>
  <dcterms:modified xsi:type="dcterms:W3CDTF">2016-12-29T11:48:41Z</dcterms:modified>
</cp:coreProperties>
</file>