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0" r:id="rId3"/>
    <p:sldId id="261" r:id="rId4"/>
    <p:sldId id="262" r:id="rId5"/>
    <p:sldId id="263" r:id="rId6"/>
    <p:sldId id="264" r:id="rId7"/>
    <p:sldId id="267" r:id="rId8"/>
    <p:sldId id="265" r:id="rId9"/>
    <p:sldId id="266" r:id="rId10"/>
    <p:sldId id="268" r:id="rId11"/>
    <p:sldId id="269" r:id="rId12"/>
    <p:sldId id="270" r:id="rId13"/>
    <p:sldId id="271" r:id="rId14"/>
    <p:sldId id="276" r:id="rId15"/>
    <p:sldId id="272" r:id="rId16"/>
    <p:sldId id="274" r:id="rId17"/>
    <p:sldId id="273" r:id="rId18"/>
    <p:sldId id="277" r:id="rId19"/>
    <p:sldId id="275" r:id="rId20"/>
    <p:sldId id="278" r:id="rId21"/>
    <p:sldId id="279" r:id="rId22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53" autoAdjust="0"/>
    <p:restoredTop sz="94676" autoAdjust="0"/>
  </p:normalViewPr>
  <p:slideViewPr>
    <p:cSldViewPr>
      <p:cViewPr>
        <p:scale>
          <a:sx n="80" d="100"/>
          <a:sy n="80" d="100"/>
        </p:scale>
        <p:origin x="-1764" y="-7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8A6B1-3CD5-4643-BCBF-54FA6BCF187F}" type="datetimeFigureOut">
              <a:rPr lang="it-IT" smtClean="0"/>
              <a:t>29/12/2016</a:t>
            </a:fld>
            <a:endParaRPr lang="it-IT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B9A35-39E1-4A47-AA9A-5597CCFDBEAB}" type="slidenum">
              <a:rPr lang="it-IT" smtClean="0"/>
              <a:t>‹N›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8A6B1-3CD5-4643-BCBF-54FA6BCF187F}" type="datetimeFigureOut">
              <a:rPr lang="it-IT" smtClean="0"/>
              <a:t>29/12/2016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B9A35-39E1-4A47-AA9A-5597CCFDBEAB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8A6B1-3CD5-4643-BCBF-54FA6BCF187F}" type="datetimeFigureOut">
              <a:rPr lang="it-IT" smtClean="0"/>
              <a:t>29/12/2016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B9A35-39E1-4A47-AA9A-5597CCFDBEAB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8A6B1-3CD5-4643-BCBF-54FA6BCF187F}" type="datetimeFigureOut">
              <a:rPr lang="it-IT" smtClean="0"/>
              <a:t>29/12/2016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B9A35-39E1-4A47-AA9A-5597CCFDBEAB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8A6B1-3CD5-4643-BCBF-54FA6BCF187F}" type="datetimeFigureOut">
              <a:rPr lang="it-IT" smtClean="0"/>
              <a:t>29/12/2016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B9A35-39E1-4A47-AA9A-5597CCFDBEAB}" type="slidenum">
              <a:rPr lang="it-IT" smtClean="0"/>
              <a:t>‹N›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8A6B1-3CD5-4643-BCBF-54FA6BCF187F}" type="datetimeFigureOut">
              <a:rPr lang="it-IT" smtClean="0"/>
              <a:t>29/12/2016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B9A35-39E1-4A47-AA9A-5597CCFDBEAB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8A6B1-3CD5-4643-BCBF-54FA6BCF187F}" type="datetimeFigureOut">
              <a:rPr lang="it-IT" smtClean="0"/>
              <a:t>29/12/2016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B9A35-39E1-4A47-AA9A-5597CCFDBEAB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8A6B1-3CD5-4643-BCBF-54FA6BCF187F}" type="datetimeFigureOut">
              <a:rPr lang="it-IT" smtClean="0"/>
              <a:t>29/12/2016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B9A35-39E1-4A47-AA9A-5597CCFDBEAB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8A6B1-3CD5-4643-BCBF-54FA6BCF187F}" type="datetimeFigureOut">
              <a:rPr lang="it-IT" smtClean="0"/>
              <a:t>29/12/2016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B9A35-39E1-4A47-AA9A-5597CCFDBEAB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8A6B1-3CD5-4643-BCBF-54FA6BCF187F}" type="datetimeFigureOut">
              <a:rPr lang="it-IT" smtClean="0"/>
              <a:t>29/12/2016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B9A35-39E1-4A47-AA9A-5597CCFDBEAB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8A6B1-3CD5-4643-BCBF-54FA6BCF187F}" type="datetimeFigureOut">
              <a:rPr lang="it-IT" smtClean="0"/>
              <a:t>29/12/2016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8AB9A35-39E1-4A47-AA9A-5597CCFDBEAB}" type="slidenum">
              <a:rPr lang="it-IT" smtClean="0"/>
              <a:t>‹N›</a:t>
            </a:fld>
            <a:endParaRPr lang="it-I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C48A6B1-3CD5-4643-BCBF-54FA6BCF187F}" type="datetimeFigureOut">
              <a:rPr lang="it-IT" smtClean="0"/>
              <a:t>29/12/2016</a:t>
            </a:fld>
            <a:endParaRPr lang="it-IT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8AB9A35-39E1-4A47-AA9A-5597CCFDBEAB}" type="slidenum">
              <a:rPr lang="it-IT" smtClean="0"/>
              <a:t>‹N›</a:t>
            </a:fld>
            <a:endParaRPr lang="it-IT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images (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3249" y="4725144"/>
            <a:ext cx="5550751" cy="20608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ctr"/>
            <a:r>
              <a:rPr lang="it-IT" sz="19900" dirty="0" smtClean="0"/>
              <a:t>11</a:t>
            </a:r>
            <a:endParaRPr lang="it-IT" sz="199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3600" dirty="0" smtClean="0">
                <a:latin typeface="+mj-lt"/>
              </a:rPr>
              <a:t>LA RELIGIONE DESTRUTTURATA. DA ROUSSEAU AL LABORATORIO AMERICANO</a:t>
            </a:r>
            <a:endParaRPr lang="it-IT" sz="36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563349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user\Desktop\downloa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66063" y="-148442"/>
            <a:ext cx="1876425" cy="243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888128"/>
          </a:xfrm>
        </p:spPr>
        <p:txBody>
          <a:bodyPr/>
          <a:lstStyle/>
          <a:p>
            <a:pPr algn="ctr"/>
            <a:r>
              <a:rPr lang="it-IT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La vera </a:t>
            </a:r>
            <a:r>
              <a:rPr lang="it-IT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preghiera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67544" y="2492896"/>
            <a:ext cx="7835208" cy="3960440"/>
          </a:xfrm>
        </p:spPr>
        <p:txBody>
          <a:bodyPr>
            <a:normAutofit fontScale="77500" lnSpcReduction="20000"/>
          </a:bodyPr>
          <a:lstStyle/>
          <a:p>
            <a:r>
              <a:rPr lang="it-IT" b="1" dirty="0">
                <a:solidFill>
                  <a:schemeClr val="accent3">
                    <a:lumMod val="60000"/>
                    <a:lumOff val="40000"/>
                  </a:schemeClr>
                </a:solidFill>
                <a:latin typeface="+mj-lt"/>
              </a:rPr>
              <a:t>La vera preghiera è </a:t>
            </a:r>
            <a:r>
              <a:rPr lang="it-IT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+mj-lt"/>
              </a:rPr>
              <a:t>correggere </a:t>
            </a:r>
            <a:r>
              <a:rPr lang="it-IT" b="1" dirty="0">
                <a:solidFill>
                  <a:schemeClr val="accent3">
                    <a:lumMod val="60000"/>
                    <a:lumOff val="40000"/>
                  </a:schemeClr>
                </a:solidFill>
                <a:latin typeface="+mj-lt"/>
              </a:rPr>
              <a:t>il mio cuore se mi perdo; </a:t>
            </a:r>
            <a:endParaRPr lang="it-IT" b="1" dirty="0" smtClean="0">
              <a:solidFill>
                <a:schemeClr val="accent3">
                  <a:lumMod val="60000"/>
                  <a:lumOff val="40000"/>
                </a:schemeClr>
              </a:solidFill>
              <a:latin typeface="+mj-lt"/>
            </a:endParaRPr>
          </a:p>
          <a:p>
            <a:r>
              <a:rPr lang="it-IT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+mj-lt"/>
              </a:rPr>
              <a:t>per </a:t>
            </a:r>
            <a:r>
              <a:rPr lang="it-IT" b="1" dirty="0">
                <a:solidFill>
                  <a:schemeClr val="accent3">
                    <a:lumMod val="60000"/>
                    <a:lumOff val="40000"/>
                  </a:schemeClr>
                </a:solidFill>
                <a:latin typeface="+mj-lt"/>
              </a:rPr>
              <a:t>il resto basta la </a:t>
            </a:r>
            <a:r>
              <a:rPr lang="it-IT" sz="3500" b="1" dirty="0">
                <a:solidFill>
                  <a:schemeClr val="accent3">
                    <a:lumMod val="60000"/>
                    <a:lumOff val="40000"/>
                  </a:schemeClr>
                </a:solidFill>
                <a:latin typeface="+mj-lt"/>
              </a:rPr>
              <a:t>meditazione</a:t>
            </a:r>
            <a:r>
              <a:rPr lang="it-IT" b="1" dirty="0">
                <a:solidFill>
                  <a:schemeClr val="accent3">
                    <a:lumMod val="60000"/>
                    <a:lumOff val="40000"/>
                  </a:schemeClr>
                </a:solidFill>
                <a:latin typeface="+mj-lt"/>
              </a:rPr>
              <a:t>: </a:t>
            </a:r>
            <a:r>
              <a:rPr lang="it-IT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+mj-lt"/>
              </a:rPr>
              <a:t>sull'ordine </a:t>
            </a:r>
            <a:r>
              <a:rPr lang="it-IT" b="1" dirty="0">
                <a:solidFill>
                  <a:schemeClr val="accent3">
                    <a:lumMod val="60000"/>
                    <a:lumOff val="40000"/>
                  </a:schemeClr>
                </a:solidFill>
                <a:latin typeface="+mj-lt"/>
              </a:rPr>
              <a:t>dell'universo per ammirarlo continuamente, quale saggio Autore in quella natura che vi si fa </a:t>
            </a:r>
            <a:r>
              <a:rPr lang="it-IT" sz="3600" b="1" dirty="0">
                <a:solidFill>
                  <a:schemeClr val="accent3">
                    <a:lumMod val="60000"/>
                    <a:lumOff val="40000"/>
                  </a:schemeClr>
                </a:solidFill>
                <a:latin typeface="+mj-lt"/>
              </a:rPr>
              <a:t>sentire</a:t>
            </a:r>
            <a:r>
              <a:rPr lang="it-IT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+mj-lt"/>
              </a:rPr>
              <a:t>.</a:t>
            </a:r>
          </a:p>
          <a:p>
            <a:endParaRPr lang="it-IT" dirty="0">
              <a:solidFill>
                <a:schemeClr val="accent3">
                  <a:lumMod val="60000"/>
                  <a:lumOff val="40000"/>
                </a:schemeClr>
              </a:solidFill>
              <a:latin typeface="+mj-lt"/>
            </a:endParaRPr>
          </a:p>
          <a:p>
            <a:r>
              <a:rPr lang="it-IT" sz="21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+mj-lt"/>
              </a:rPr>
              <a:t>L'uomo </a:t>
            </a:r>
            <a:r>
              <a:rPr lang="it-IT" sz="2100" b="1" dirty="0">
                <a:solidFill>
                  <a:schemeClr val="accent3">
                    <a:lumMod val="60000"/>
                    <a:lumOff val="40000"/>
                  </a:schemeClr>
                </a:solidFill>
                <a:latin typeface="+mj-lt"/>
              </a:rPr>
              <a:t>non ha una conoscenza innata del bene, ma appena la sua ragione glielo fa conoscere, lo porta ad </a:t>
            </a:r>
            <a:r>
              <a:rPr lang="it-IT" sz="21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+mj-lt"/>
              </a:rPr>
              <a:t>amarlo; è questo </a:t>
            </a:r>
            <a:r>
              <a:rPr lang="it-IT" sz="2100" b="1" dirty="0">
                <a:solidFill>
                  <a:schemeClr val="accent3">
                    <a:lumMod val="60000"/>
                    <a:lumOff val="40000"/>
                  </a:schemeClr>
                </a:solidFill>
                <a:latin typeface="+mj-lt"/>
              </a:rPr>
              <a:t>sentimento </a:t>
            </a:r>
            <a:r>
              <a:rPr lang="it-IT" sz="21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+mj-lt"/>
              </a:rPr>
              <a:t>che è innato.</a:t>
            </a:r>
          </a:p>
          <a:p>
            <a:endParaRPr lang="it-IT" b="1" dirty="0">
              <a:solidFill>
                <a:schemeClr val="accent3">
                  <a:lumMod val="60000"/>
                  <a:lumOff val="40000"/>
                </a:schemeClr>
              </a:solidFill>
              <a:latin typeface="+mj-lt"/>
            </a:endParaRPr>
          </a:p>
          <a:p>
            <a:r>
              <a:rPr lang="it-IT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+mj-lt"/>
              </a:rPr>
              <a:t>Quando la </a:t>
            </a:r>
            <a:r>
              <a:rPr lang="it-IT" b="1" dirty="0">
                <a:solidFill>
                  <a:schemeClr val="accent3">
                    <a:lumMod val="60000"/>
                    <a:lumOff val="40000"/>
                  </a:schemeClr>
                </a:solidFill>
                <a:latin typeface="+mj-lt"/>
              </a:rPr>
              <a:t>coscienza </a:t>
            </a:r>
            <a:r>
              <a:rPr lang="it-IT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+mj-lt"/>
              </a:rPr>
              <a:t>perde </a:t>
            </a:r>
            <a:r>
              <a:rPr lang="it-IT" b="1" dirty="0">
                <a:solidFill>
                  <a:schemeClr val="accent3">
                    <a:lumMod val="60000"/>
                    <a:lumOff val="40000"/>
                  </a:schemeClr>
                </a:solidFill>
                <a:latin typeface="+mj-lt"/>
              </a:rPr>
              <a:t>di vista il </a:t>
            </a:r>
            <a:r>
              <a:rPr lang="it-IT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+mj-lt"/>
              </a:rPr>
              <a:t>bene, occorre </a:t>
            </a:r>
            <a:r>
              <a:rPr lang="it-IT" sz="33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+mj-lt"/>
              </a:rPr>
              <a:t>sentirsi lo strumento del grande Essere</a:t>
            </a:r>
            <a:r>
              <a:rPr lang="it-IT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+mj-lt"/>
              </a:rPr>
              <a:t>, acconsentire </a:t>
            </a:r>
            <a:r>
              <a:rPr lang="it-IT" b="1" dirty="0">
                <a:solidFill>
                  <a:schemeClr val="accent3">
                    <a:lumMod val="60000"/>
                    <a:lumOff val="40000"/>
                  </a:schemeClr>
                </a:solidFill>
                <a:latin typeface="+mj-lt"/>
              </a:rPr>
              <a:t>all'ordine che egli stabilisce, </a:t>
            </a:r>
            <a:r>
              <a:rPr lang="it-IT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+mj-lt"/>
              </a:rPr>
              <a:t>sicuro di trovare la </a:t>
            </a:r>
            <a:r>
              <a:rPr lang="it-IT" b="1" dirty="0">
                <a:solidFill>
                  <a:schemeClr val="accent3">
                    <a:lumMod val="60000"/>
                    <a:lumOff val="40000"/>
                  </a:schemeClr>
                </a:solidFill>
                <a:latin typeface="+mj-lt"/>
              </a:rPr>
              <a:t>felicità più dolce, in un sistema in cui tutto è </a:t>
            </a:r>
            <a:r>
              <a:rPr lang="it-IT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+mj-lt"/>
              </a:rPr>
              <a:t>bene. </a:t>
            </a:r>
          </a:p>
          <a:p>
            <a:r>
              <a:rPr lang="it-IT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 </a:t>
            </a:r>
            <a:endParaRPr lang="it-IT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10474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user\Desktop\downloa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67575" y="-62345"/>
            <a:ext cx="1876425" cy="243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11560" y="332656"/>
            <a:ext cx="7772400" cy="936104"/>
          </a:xfrm>
        </p:spPr>
        <p:txBody>
          <a:bodyPr/>
          <a:lstStyle/>
          <a:p>
            <a:pPr algn="ctr"/>
            <a:r>
              <a:rPr lang="it-IT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Rivelazioni e </a:t>
            </a:r>
            <a:r>
              <a:rPr lang="it-IT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dogmi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67544" y="1484784"/>
            <a:ext cx="8352928" cy="5040560"/>
          </a:xfrm>
        </p:spPr>
        <p:txBody>
          <a:bodyPr>
            <a:normAutofit fontScale="92500"/>
          </a:bodyPr>
          <a:lstStyle/>
          <a:p>
            <a:pPr algn="ctr"/>
            <a:r>
              <a:rPr lang="it-IT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+mj-lt"/>
              </a:rPr>
              <a:t>Tutte </a:t>
            </a:r>
            <a:r>
              <a:rPr lang="it-IT" b="1" dirty="0">
                <a:solidFill>
                  <a:schemeClr val="accent3">
                    <a:lumMod val="60000"/>
                    <a:lumOff val="40000"/>
                  </a:schemeClr>
                </a:solidFill>
                <a:latin typeface="+mj-lt"/>
              </a:rPr>
              <a:t>le rivelazioni degradano Dio. </a:t>
            </a:r>
            <a:endParaRPr lang="it-IT" b="1" dirty="0" smtClean="0">
              <a:solidFill>
                <a:schemeClr val="accent3">
                  <a:lumMod val="60000"/>
                  <a:lumOff val="40000"/>
                </a:schemeClr>
              </a:solidFill>
              <a:latin typeface="+mj-lt"/>
            </a:endParaRPr>
          </a:p>
          <a:p>
            <a:pPr algn="ctr"/>
            <a:r>
              <a:rPr lang="it-IT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+mj-lt"/>
              </a:rPr>
              <a:t>Tutti </a:t>
            </a:r>
            <a:r>
              <a:rPr lang="it-IT" b="1" dirty="0">
                <a:solidFill>
                  <a:schemeClr val="accent3">
                    <a:lumMod val="60000"/>
                    <a:lumOff val="40000"/>
                  </a:schemeClr>
                </a:solidFill>
                <a:latin typeface="+mj-lt"/>
              </a:rPr>
              <a:t>i dogmi lo ingarbugliano. </a:t>
            </a:r>
            <a:endParaRPr lang="it-IT" b="1" dirty="0" smtClean="0">
              <a:solidFill>
                <a:schemeClr val="accent3">
                  <a:lumMod val="60000"/>
                  <a:lumOff val="40000"/>
                </a:schemeClr>
              </a:solidFill>
              <a:latin typeface="+mj-lt"/>
            </a:endParaRPr>
          </a:p>
          <a:p>
            <a:endParaRPr lang="it-IT" sz="1800" b="1" dirty="0" smtClean="0">
              <a:solidFill>
                <a:schemeClr val="accent3">
                  <a:lumMod val="60000"/>
                  <a:lumOff val="40000"/>
                </a:schemeClr>
              </a:solidFill>
              <a:latin typeface="+mj-lt"/>
            </a:endParaRPr>
          </a:p>
          <a:p>
            <a:r>
              <a:rPr lang="it-IT" sz="18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+mj-lt"/>
              </a:rPr>
              <a:t>Se </a:t>
            </a:r>
            <a:r>
              <a:rPr lang="it-IT" sz="1800" b="1" dirty="0">
                <a:solidFill>
                  <a:schemeClr val="accent3">
                    <a:lumMod val="60000"/>
                    <a:lumOff val="40000"/>
                  </a:schemeClr>
                </a:solidFill>
                <a:latin typeface="+mj-lt"/>
              </a:rPr>
              <a:t>l'uomo avesse ascoltato il suo </a:t>
            </a:r>
            <a:r>
              <a:rPr lang="it-IT" sz="18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+mj-lt"/>
              </a:rPr>
              <a:t>cuore, </a:t>
            </a:r>
            <a:r>
              <a:rPr lang="it-IT" sz="1800" b="1" dirty="0">
                <a:solidFill>
                  <a:schemeClr val="accent3">
                    <a:lumMod val="60000"/>
                    <a:lumOff val="40000"/>
                  </a:schemeClr>
                </a:solidFill>
                <a:latin typeface="+mj-lt"/>
              </a:rPr>
              <a:t> non ci sarebbe stata che una sola religione sulla </a:t>
            </a:r>
            <a:r>
              <a:rPr lang="it-IT" sz="18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+mj-lt"/>
              </a:rPr>
              <a:t>terra. </a:t>
            </a:r>
          </a:p>
          <a:p>
            <a:endParaRPr lang="it-IT" sz="1800" b="1" dirty="0">
              <a:solidFill>
                <a:schemeClr val="accent3">
                  <a:lumMod val="60000"/>
                  <a:lumOff val="40000"/>
                </a:schemeClr>
              </a:solidFill>
              <a:latin typeface="+mj-lt"/>
            </a:endParaRPr>
          </a:p>
          <a:p>
            <a:r>
              <a:rPr lang="it-IT" sz="32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+mj-lt"/>
              </a:rPr>
              <a:t>La </a:t>
            </a:r>
            <a:r>
              <a:rPr lang="it-IT" sz="3200" b="1" dirty="0">
                <a:solidFill>
                  <a:schemeClr val="accent3">
                    <a:lumMod val="60000"/>
                    <a:lumOff val="40000"/>
                  </a:schemeClr>
                </a:solidFill>
                <a:latin typeface="+mj-lt"/>
              </a:rPr>
              <a:t>religione </a:t>
            </a:r>
            <a:r>
              <a:rPr lang="it-IT" sz="32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+mj-lt"/>
              </a:rPr>
              <a:t>migliore </a:t>
            </a:r>
            <a:r>
              <a:rPr lang="it-IT" b="1" dirty="0">
                <a:solidFill>
                  <a:schemeClr val="accent3">
                    <a:lumMod val="60000"/>
                    <a:lumOff val="40000"/>
                  </a:schemeClr>
                </a:solidFill>
                <a:latin typeface="+mj-lt"/>
              </a:rPr>
              <a:t>è </a:t>
            </a:r>
            <a:r>
              <a:rPr lang="it-IT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+mj-lt"/>
              </a:rPr>
              <a:t>però quella </a:t>
            </a:r>
            <a:r>
              <a:rPr lang="it-IT" b="1" dirty="0">
                <a:solidFill>
                  <a:schemeClr val="accent3">
                    <a:lumMod val="60000"/>
                    <a:lumOff val="40000"/>
                  </a:schemeClr>
                </a:solidFill>
                <a:latin typeface="+mj-lt"/>
              </a:rPr>
              <a:t>più chiara, </a:t>
            </a:r>
            <a:r>
              <a:rPr lang="it-IT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+mj-lt"/>
              </a:rPr>
              <a:t>quella la </a:t>
            </a:r>
            <a:r>
              <a:rPr lang="it-IT" b="1" dirty="0">
                <a:solidFill>
                  <a:schemeClr val="accent3">
                    <a:lumMod val="60000"/>
                    <a:lumOff val="40000"/>
                  </a:schemeClr>
                </a:solidFill>
                <a:latin typeface="+mj-lt"/>
              </a:rPr>
              <a:t>cui rivelazione non tiranneggia la ragione ma </a:t>
            </a:r>
            <a:r>
              <a:rPr lang="it-IT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+mj-lt"/>
              </a:rPr>
              <a:t>la illumina. </a:t>
            </a:r>
          </a:p>
          <a:p>
            <a:r>
              <a:rPr lang="it-IT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+mj-lt"/>
              </a:rPr>
              <a:t>«Pertanto ho chiuso </a:t>
            </a:r>
            <a:r>
              <a:rPr lang="it-IT" b="1" dirty="0">
                <a:solidFill>
                  <a:schemeClr val="accent3">
                    <a:lumMod val="60000"/>
                    <a:lumOff val="40000"/>
                  </a:schemeClr>
                </a:solidFill>
                <a:latin typeface="+mj-lt"/>
              </a:rPr>
              <a:t>tutti i </a:t>
            </a:r>
            <a:r>
              <a:rPr lang="it-IT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+mj-lt"/>
              </a:rPr>
              <a:t>libri,</a:t>
            </a:r>
            <a:r>
              <a:rPr lang="it-IT" b="1" dirty="0">
                <a:solidFill>
                  <a:schemeClr val="accent3">
                    <a:lumMod val="60000"/>
                    <a:lumOff val="40000"/>
                  </a:schemeClr>
                </a:solidFill>
                <a:latin typeface="+mj-lt"/>
              </a:rPr>
              <a:t> ho rinunciato </a:t>
            </a:r>
            <a:r>
              <a:rPr lang="it-IT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+mj-lt"/>
              </a:rPr>
              <a:t>a conoscere </a:t>
            </a:r>
            <a:r>
              <a:rPr lang="it-IT" b="1" dirty="0">
                <a:solidFill>
                  <a:schemeClr val="accent3">
                    <a:lumMod val="60000"/>
                    <a:lumOff val="40000"/>
                  </a:schemeClr>
                </a:solidFill>
                <a:latin typeface="+mj-lt"/>
              </a:rPr>
              <a:t>una per una le singole </a:t>
            </a:r>
            <a:r>
              <a:rPr lang="it-IT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+mj-lt"/>
              </a:rPr>
              <a:t>religioni. </a:t>
            </a:r>
            <a:r>
              <a:rPr lang="it-IT" sz="30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+mj-lt"/>
              </a:rPr>
              <a:t>Ho aperto un solo libro,</a:t>
            </a:r>
            <a:r>
              <a:rPr lang="it-IT" sz="3000" b="1" dirty="0">
                <a:solidFill>
                  <a:schemeClr val="accent3">
                    <a:lumMod val="60000"/>
                    <a:lumOff val="40000"/>
                  </a:schemeClr>
                </a:solidFill>
                <a:latin typeface="+mj-lt"/>
              </a:rPr>
              <a:t> quello </a:t>
            </a:r>
            <a:r>
              <a:rPr lang="it-IT" sz="30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+mj-lt"/>
              </a:rPr>
              <a:t>aperto a </a:t>
            </a:r>
            <a:r>
              <a:rPr lang="it-IT" sz="3000" b="1" dirty="0">
                <a:solidFill>
                  <a:schemeClr val="accent3">
                    <a:lumMod val="60000"/>
                    <a:lumOff val="40000"/>
                  </a:schemeClr>
                </a:solidFill>
                <a:latin typeface="+mj-lt"/>
              </a:rPr>
              <a:t>tutti gli occhi</a:t>
            </a:r>
            <a:r>
              <a:rPr lang="it-IT" sz="30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+mj-lt"/>
              </a:rPr>
              <a:t>, quello </a:t>
            </a:r>
            <a:r>
              <a:rPr lang="it-IT" sz="3000" b="1" dirty="0">
                <a:solidFill>
                  <a:schemeClr val="accent3">
                    <a:lumMod val="60000"/>
                    <a:lumOff val="40000"/>
                  </a:schemeClr>
                </a:solidFill>
                <a:latin typeface="+mj-lt"/>
              </a:rPr>
              <a:t>della natura</a:t>
            </a:r>
            <a:r>
              <a:rPr lang="it-IT" sz="30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+mj-lt"/>
              </a:rPr>
              <a:t>. </a:t>
            </a:r>
          </a:p>
          <a:p>
            <a:r>
              <a:rPr lang="it-IT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+mj-lt"/>
              </a:rPr>
              <a:t>È </a:t>
            </a:r>
            <a:r>
              <a:rPr lang="it-IT" b="1" dirty="0">
                <a:solidFill>
                  <a:schemeClr val="accent3">
                    <a:lumMod val="60000"/>
                    <a:lumOff val="40000"/>
                  </a:schemeClr>
                </a:solidFill>
                <a:latin typeface="+mj-lt"/>
              </a:rPr>
              <a:t>il libro che parla a tutti in una lingua intelligibile a tutte le </a:t>
            </a:r>
            <a:r>
              <a:rPr lang="it-IT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+mj-lt"/>
              </a:rPr>
              <a:t>menti.</a:t>
            </a:r>
            <a:r>
              <a:rPr lang="it-IT" sz="2400" b="1" dirty="0">
                <a:solidFill>
                  <a:schemeClr val="accent3">
                    <a:lumMod val="60000"/>
                    <a:lumOff val="40000"/>
                  </a:schemeClr>
                </a:solidFill>
                <a:latin typeface="+mj-lt"/>
              </a:rPr>
              <a:t> »</a:t>
            </a:r>
            <a:endParaRPr lang="it-IT" dirty="0">
              <a:solidFill>
                <a:schemeClr val="accent3">
                  <a:lumMod val="60000"/>
                  <a:lumOff val="40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4419176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9552" y="692696"/>
            <a:ext cx="7772400" cy="1362456"/>
          </a:xfrm>
        </p:spPr>
        <p:txBody>
          <a:bodyPr/>
          <a:lstStyle/>
          <a:p>
            <a:pPr algn="ctr"/>
            <a:r>
              <a:rPr lang="it-IT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Le religioni 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530352" y="2852936"/>
            <a:ext cx="7772400" cy="3600400"/>
          </a:xfrm>
        </p:spPr>
        <p:txBody>
          <a:bodyPr>
            <a:normAutofit lnSpcReduction="10000"/>
          </a:bodyPr>
          <a:lstStyle/>
          <a:p>
            <a:r>
              <a:rPr lang="it-IT" sz="3200" b="1" dirty="0">
                <a:solidFill>
                  <a:schemeClr val="accent3">
                    <a:lumMod val="60000"/>
                    <a:lumOff val="40000"/>
                  </a:schemeClr>
                </a:solidFill>
                <a:latin typeface="+mj-lt"/>
              </a:rPr>
              <a:t>Le religioni sono tutte buone </a:t>
            </a:r>
            <a:r>
              <a:rPr lang="it-IT" b="1" dirty="0">
                <a:solidFill>
                  <a:schemeClr val="accent3">
                    <a:lumMod val="60000"/>
                    <a:lumOff val="40000"/>
                  </a:schemeClr>
                </a:solidFill>
                <a:latin typeface="+mj-lt"/>
              </a:rPr>
              <a:t>quando vi si serve Dio convenientemente. </a:t>
            </a:r>
            <a:r>
              <a:rPr lang="it-IT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+mj-lt"/>
              </a:rPr>
              <a:t>Il </a:t>
            </a:r>
            <a:r>
              <a:rPr lang="it-IT" b="1" dirty="0">
                <a:solidFill>
                  <a:schemeClr val="accent3">
                    <a:lumMod val="60000"/>
                    <a:lumOff val="40000"/>
                  </a:schemeClr>
                </a:solidFill>
                <a:latin typeface="+mj-lt"/>
              </a:rPr>
              <a:t>culto </a:t>
            </a:r>
            <a:r>
              <a:rPr lang="it-IT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+mj-lt"/>
              </a:rPr>
              <a:t>essenziale è quello </a:t>
            </a:r>
            <a:r>
              <a:rPr lang="it-IT" b="1" dirty="0">
                <a:solidFill>
                  <a:schemeClr val="accent3">
                    <a:lumMod val="60000"/>
                    <a:lumOff val="40000"/>
                  </a:schemeClr>
                </a:solidFill>
                <a:latin typeface="+mj-lt"/>
              </a:rPr>
              <a:t>del </a:t>
            </a:r>
            <a:r>
              <a:rPr lang="it-IT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+mj-lt"/>
              </a:rPr>
              <a:t>cuore.</a:t>
            </a:r>
            <a:endParaRPr lang="it-IT" b="1" dirty="0">
              <a:solidFill>
                <a:schemeClr val="accent3">
                  <a:lumMod val="60000"/>
                  <a:lumOff val="40000"/>
                </a:schemeClr>
              </a:solidFill>
              <a:latin typeface="+mj-lt"/>
            </a:endParaRPr>
          </a:p>
          <a:p>
            <a:r>
              <a:rPr lang="it-IT" b="1" dirty="0">
                <a:solidFill>
                  <a:schemeClr val="accent3">
                    <a:lumMod val="60000"/>
                    <a:lumOff val="40000"/>
                  </a:schemeClr>
                </a:solidFill>
                <a:latin typeface="+mj-lt"/>
              </a:rPr>
              <a:t> </a:t>
            </a:r>
            <a:r>
              <a:rPr lang="it-IT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+mj-lt"/>
              </a:rPr>
              <a:t>Un cuore giusto è </a:t>
            </a:r>
            <a:r>
              <a:rPr lang="it-IT" b="1" dirty="0">
                <a:solidFill>
                  <a:schemeClr val="accent3">
                    <a:lumMod val="60000"/>
                    <a:lumOff val="40000"/>
                  </a:schemeClr>
                </a:solidFill>
                <a:latin typeface="+mj-lt"/>
              </a:rPr>
              <a:t>il vero tempio della </a:t>
            </a:r>
            <a:r>
              <a:rPr lang="it-IT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+mj-lt"/>
              </a:rPr>
              <a:t>divinità.</a:t>
            </a:r>
          </a:p>
          <a:p>
            <a:endParaRPr lang="it-IT" b="1" dirty="0">
              <a:solidFill>
                <a:schemeClr val="accent3">
                  <a:lumMod val="60000"/>
                  <a:lumOff val="40000"/>
                </a:schemeClr>
              </a:solidFill>
              <a:latin typeface="+mj-lt"/>
            </a:endParaRPr>
          </a:p>
          <a:p>
            <a:r>
              <a:rPr lang="it-IT" b="1" dirty="0">
                <a:solidFill>
                  <a:schemeClr val="accent3">
                    <a:lumMod val="60000"/>
                    <a:lumOff val="40000"/>
                  </a:schemeClr>
                </a:solidFill>
                <a:latin typeface="+mj-lt"/>
              </a:rPr>
              <a:t> </a:t>
            </a:r>
            <a:r>
              <a:rPr lang="it-IT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+mj-lt"/>
              </a:rPr>
              <a:t>Se tutte le religioni sono buone, il </a:t>
            </a:r>
            <a:r>
              <a:rPr lang="it-IT" b="1" dirty="0">
                <a:solidFill>
                  <a:schemeClr val="accent3">
                    <a:lumMod val="60000"/>
                    <a:lumOff val="40000"/>
                  </a:schemeClr>
                </a:solidFill>
                <a:latin typeface="+mj-lt"/>
              </a:rPr>
              <a:t>dogma della </a:t>
            </a:r>
            <a:r>
              <a:rPr lang="it-IT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+mj-lt"/>
              </a:rPr>
              <a:t>intolleranza è crudele.</a:t>
            </a:r>
          </a:p>
          <a:p>
            <a:endParaRPr lang="it-IT" b="1" dirty="0" smtClean="0">
              <a:solidFill>
                <a:schemeClr val="accent3">
                  <a:lumMod val="60000"/>
                  <a:lumOff val="40000"/>
                </a:schemeClr>
              </a:solidFill>
              <a:latin typeface="+mj-lt"/>
            </a:endParaRPr>
          </a:p>
          <a:p>
            <a:r>
              <a:rPr lang="it-IT" b="1" dirty="0">
                <a:solidFill>
                  <a:schemeClr val="accent3">
                    <a:lumMod val="60000"/>
                    <a:lumOff val="40000"/>
                  </a:schemeClr>
                </a:solidFill>
                <a:latin typeface="+mj-lt"/>
              </a:rPr>
              <a:t>Se tutte le religioni sono buone</a:t>
            </a:r>
            <a:r>
              <a:rPr lang="it-IT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, </a:t>
            </a:r>
            <a:r>
              <a:rPr lang="it-IT" b="1" dirty="0">
                <a:solidFill>
                  <a:schemeClr val="accent3">
                    <a:lumMod val="60000"/>
                    <a:lumOff val="40000"/>
                  </a:schemeClr>
                </a:solidFill>
                <a:latin typeface="+mj-lt"/>
              </a:rPr>
              <a:t> </a:t>
            </a:r>
            <a:r>
              <a:rPr lang="it-IT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+mj-lt"/>
              </a:rPr>
              <a:t>quello </a:t>
            </a:r>
            <a:r>
              <a:rPr lang="it-IT" b="1" dirty="0">
                <a:solidFill>
                  <a:schemeClr val="accent3">
                    <a:lumMod val="60000"/>
                    <a:lumOff val="40000"/>
                  </a:schemeClr>
                </a:solidFill>
                <a:latin typeface="+mj-lt"/>
              </a:rPr>
              <a:t>che importa è compiere i propri doveri sulla </a:t>
            </a:r>
            <a:r>
              <a:rPr lang="it-IT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+mj-lt"/>
              </a:rPr>
              <a:t>terra.</a:t>
            </a:r>
            <a:endParaRPr lang="it-IT" dirty="0">
              <a:solidFill>
                <a:schemeClr val="accent3">
                  <a:lumMod val="60000"/>
                  <a:lumOff val="40000"/>
                </a:schemeClr>
              </a:solidFill>
              <a:latin typeface="+mj-lt"/>
            </a:endParaRPr>
          </a:p>
        </p:txBody>
      </p:sp>
      <p:pic>
        <p:nvPicPr>
          <p:cNvPr id="6146" name="Picture 2" descr="C:\Users\user\Desktop\downloa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5748" y="-17868"/>
            <a:ext cx="1298252" cy="16870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781364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23528" y="548680"/>
            <a:ext cx="8568952" cy="1440160"/>
          </a:xfrm>
        </p:spPr>
        <p:txBody>
          <a:bodyPr/>
          <a:lstStyle/>
          <a:p>
            <a:pPr algn="ctr"/>
            <a:r>
              <a:rPr lang="it-IT" sz="4000" dirty="0" smtClean="0">
                <a:solidFill>
                  <a:srgbClr val="FFC000"/>
                </a:solidFill>
              </a:rPr>
              <a:t>Il laboratorio americano </a:t>
            </a:r>
            <a:r>
              <a:rPr lang="it-IT" sz="3600" dirty="0" smtClean="0">
                <a:solidFill>
                  <a:srgbClr val="FFC000"/>
                </a:solidFill>
              </a:rPr>
              <a:t>e</a:t>
            </a:r>
            <a:br>
              <a:rPr lang="it-IT" sz="3600" dirty="0" smtClean="0">
                <a:solidFill>
                  <a:srgbClr val="FFC000"/>
                </a:solidFill>
              </a:rPr>
            </a:br>
            <a:r>
              <a:rPr lang="it-IT" sz="3600" dirty="0" smtClean="0">
                <a:solidFill>
                  <a:srgbClr val="FFC000"/>
                </a:solidFill>
              </a:rPr>
              <a:t>la </a:t>
            </a:r>
            <a:r>
              <a:rPr lang="it-IT" sz="3600" dirty="0">
                <a:solidFill>
                  <a:srgbClr val="FFC000"/>
                </a:solidFill>
              </a:rPr>
              <a:t>religione </a:t>
            </a:r>
            <a:r>
              <a:rPr lang="it-IT" sz="3600" dirty="0" smtClean="0">
                <a:solidFill>
                  <a:srgbClr val="FFC000"/>
                </a:solidFill>
              </a:rPr>
              <a:t>individuale nella globalizzazione </a:t>
            </a:r>
            <a:endParaRPr lang="it-IT" sz="4800" dirty="0">
              <a:solidFill>
                <a:srgbClr val="FFC000"/>
              </a:solidFill>
            </a:endParaRP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67544" y="2060848"/>
            <a:ext cx="8352928" cy="4032448"/>
          </a:xfrm>
        </p:spPr>
        <p:txBody>
          <a:bodyPr>
            <a:normAutofit fontScale="92500" lnSpcReduction="10000"/>
          </a:bodyPr>
          <a:lstStyle/>
          <a:p>
            <a:r>
              <a:rPr lang="it-IT" b="1" dirty="0">
                <a:latin typeface="+mj-lt"/>
              </a:rPr>
              <a:t>Il laboratorio è la </a:t>
            </a:r>
            <a:r>
              <a:rPr lang="it-IT" b="1" dirty="0" smtClean="0">
                <a:latin typeface="+mj-lt"/>
              </a:rPr>
              <a:t>libera ricerca </a:t>
            </a:r>
            <a:r>
              <a:rPr lang="it-IT" b="1" dirty="0">
                <a:latin typeface="+mj-lt"/>
              </a:rPr>
              <a:t>dentro e fuori di sé di punti di </a:t>
            </a:r>
            <a:r>
              <a:rPr lang="it-IT" b="1" dirty="0" smtClean="0">
                <a:latin typeface="+mj-lt"/>
              </a:rPr>
              <a:t>appoggio. </a:t>
            </a:r>
            <a:endParaRPr lang="it-IT" b="1" dirty="0">
              <a:latin typeface="+mj-lt"/>
            </a:endParaRPr>
          </a:p>
          <a:p>
            <a:r>
              <a:rPr lang="it-IT" b="1" dirty="0" smtClean="0">
                <a:latin typeface="+mj-lt"/>
              </a:rPr>
              <a:t>Nozione centrale: </a:t>
            </a:r>
            <a:r>
              <a:rPr lang="it-IT" sz="2900" b="1" dirty="0" smtClean="0">
                <a:latin typeface="+mj-lt"/>
              </a:rPr>
              <a:t>energia </a:t>
            </a:r>
            <a:r>
              <a:rPr lang="it-IT" b="1" dirty="0" smtClean="0">
                <a:latin typeface="+mj-lt"/>
              </a:rPr>
              <a:t>che salva, </a:t>
            </a:r>
            <a:r>
              <a:rPr lang="it-IT" sz="2400" b="1" dirty="0" smtClean="0">
                <a:latin typeface="+mj-lt"/>
              </a:rPr>
              <a:t>forza</a:t>
            </a:r>
            <a:r>
              <a:rPr lang="it-IT" b="1" dirty="0" smtClean="0">
                <a:latin typeface="+mj-lt"/>
              </a:rPr>
              <a:t> che connette l'uno </a:t>
            </a:r>
            <a:r>
              <a:rPr lang="it-IT" b="1" dirty="0">
                <a:latin typeface="+mj-lt"/>
              </a:rPr>
              <a:t>al </a:t>
            </a:r>
            <a:r>
              <a:rPr lang="it-IT" b="1" dirty="0" smtClean="0">
                <a:latin typeface="+mj-lt"/>
              </a:rPr>
              <a:t>tutto (olismo).</a:t>
            </a:r>
          </a:p>
          <a:p>
            <a:endParaRPr lang="it-IT" b="1" dirty="0" smtClean="0">
              <a:latin typeface="+mj-lt"/>
            </a:endParaRPr>
          </a:p>
          <a:p>
            <a:r>
              <a:rPr lang="it-IT" b="1" dirty="0" smtClean="0">
                <a:latin typeface="+mj-lt"/>
              </a:rPr>
              <a:t>Fine di ogni </a:t>
            </a:r>
            <a:r>
              <a:rPr lang="it-IT" b="1" dirty="0">
                <a:latin typeface="+mj-lt"/>
              </a:rPr>
              <a:t>grande </a:t>
            </a:r>
            <a:r>
              <a:rPr lang="it-IT" b="1" dirty="0" smtClean="0">
                <a:latin typeface="+mj-lt"/>
              </a:rPr>
              <a:t>escatologia:</a:t>
            </a:r>
            <a:r>
              <a:rPr lang="it-IT" b="1" dirty="0">
                <a:latin typeface="+mj-lt"/>
              </a:rPr>
              <a:t> </a:t>
            </a:r>
            <a:r>
              <a:rPr lang="it-IT" b="1" dirty="0" smtClean="0">
                <a:latin typeface="+mj-lt"/>
              </a:rPr>
              <a:t>si </a:t>
            </a:r>
            <a:r>
              <a:rPr lang="it-IT" b="1" dirty="0">
                <a:latin typeface="+mj-lt"/>
              </a:rPr>
              <a:t>procede a </a:t>
            </a:r>
            <a:r>
              <a:rPr lang="it-IT" b="1" dirty="0" smtClean="0">
                <a:latin typeface="+mj-lt"/>
              </a:rPr>
              <a:t>vista, l’orizzonte </a:t>
            </a:r>
            <a:r>
              <a:rPr lang="it-IT" b="1" dirty="0">
                <a:latin typeface="+mj-lt"/>
              </a:rPr>
              <a:t>si riduce </a:t>
            </a:r>
            <a:r>
              <a:rPr lang="it-IT" b="1" dirty="0" smtClean="0">
                <a:latin typeface="+mj-lt"/>
              </a:rPr>
              <a:t>al </a:t>
            </a:r>
            <a:r>
              <a:rPr lang="it-IT" b="1" dirty="0">
                <a:latin typeface="+mj-lt"/>
              </a:rPr>
              <a:t>prossimo fine </a:t>
            </a:r>
            <a:r>
              <a:rPr lang="it-IT" b="1" dirty="0" smtClean="0">
                <a:latin typeface="+mj-lt"/>
              </a:rPr>
              <a:t>settimana. Il paradiso </a:t>
            </a:r>
            <a:r>
              <a:rPr lang="it-IT" b="1" dirty="0">
                <a:latin typeface="+mj-lt"/>
              </a:rPr>
              <a:t>è qui e </a:t>
            </a:r>
            <a:r>
              <a:rPr lang="it-IT" b="1" dirty="0" smtClean="0">
                <a:latin typeface="+mj-lt"/>
              </a:rPr>
              <a:t>ora.</a:t>
            </a:r>
            <a:r>
              <a:rPr lang="it-IT" b="1" dirty="0">
                <a:latin typeface="+mj-lt"/>
              </a:rPr>
              <a:t> </a:t>
            </a:r>
            <a:r>
              <a:rPr lang="it-IT" b="1" dirty="0" smtClean="0">
                <a:latin typeface="+mj-lt"/>
              </a:rPr>
              <a:t>Uno </a:t>
            </a:r>
            <a:r>
              <a:rPr lang="it-IT" b="1" dirty="0" err="1" smtClean="0">
                <a:latin typeface="+mj-lt"/>
              </a:rPr>
              <a:t>smartphone</a:t>
            </a:r>
            <a:r>
              <a:rPr lang="it-IT" b="1" dirty="0" smtClean="0">
                <a:latin typeface="+mj-lt"/>
              </a:rPr>
              <a:t> o</a:t>
            </a:r>
            <a:r>
              <a:rPr lang="it-IT" b="1" dirty="0">
                <a:latin typeface="+mj-lt"/>
              </a:rPr>
              <a:t> un profumo</a:t>
            </a:r>
            <a:r>
              <a:rPr lang="it-IT" b="1" dirty="0" smtClean="0">
                <a:latin typeface="+mj-lt"/>
              </a:rPr>
              <a:t>, offrono più paradiso di </a:t>
            </a:r>
            <a:r>
              <a:rPr lang="it-IT" b="1" dirty="0">
                <a:latin typeface="+mj-lt"/>
              </a:rPr>
              <a:t>una religione tradizionale. </a:t>
            </a:r>
            <a:endParaRPr lang="it-IT" b="1" dirty="0" smtClean="0">
              <a:latin typeface="+mj-lt"/>
            </a:endParaRPr>
          </a:p>
          <a:p>
            <a:endParaRPr lang="it-IT" b="1" dirty="0">
              <a:latin typeface="+mj-lt"/>
            </a:endParaRPr>
          </a:p>
          <a:p>
            <a:r>
              <a:rPr lang="it-IT" b="1" dirty="0" smtClean="0">
                <a:latin typeface="+mj-lt"/>
              </a:rPr>
              <a:t>La </a:t>
            </a:r>
            <a:r>
              <a:rPr lang="it-IT" b="1" dirty="0">
                <a:latin typeface="+mj-lt"/>
              </a:rPr>
              <a:t>nuova religione </a:t>
            </a:r>
            <a:r>
              <a:rPr lang="it-IT" b="1" dirty="0" smtClean="0">
                <a:latin typeface="+mj-lt"/>
              </a:rPr>
              <a:t>dell’individuo-globalismo per </a:t>
            </a:r>
            <a:r>
              <a:rPr lang="it-IT" b="1" dirty="0">
                <a:latin typeface="+mj-lt"/>
              </a:rPr>
              <a:t>un verso si </a:t>
            </a:r>
            <a:r>
              <a:rPr lang="it-IT" b="1" dirty="0" smtClean="0">
                <a:latin typeface="+mj-lt"/>
              </a:rPr>
              <a:t>declina nei </a:t>
            </a:r>
            <a:r>
              <a:rPr lang="it-IT" b="1" dirty="0">
                <a:latin typeface="+mj-lt"/>
              </a:rPr>
              <a:t>movimenti carismatici </a:t>
            </a:r>
            <a:r>
              <a:rPr lang="it-IT" b="1" dirty="0" smtClean="0">
                <a:latin typeface="+mj-lt"/>
              </a:rPr>
              <a:t>(cambiare </a:t>
            </a:r>
            <a:r>
              <a:rPr lang="it-IT" b="1" dirty="0">
                <a:latin typeface="+mj-lt"/>
              </a:rPr>
              <a:t>la vita, qui e ora</a:t>
            </a:r>
            <a:r>
              <a:rPr lang="it-IT" b="1" dirty="0" smtClean="0">
                <a:latin typeface="+mj-lt"/>
              </a:rPr>
              <a:t>).</a:t>
            </a:r>
          </a:p>
          <a:p>
            <a:endParaRPr lang="it-IT" b="1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5536030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4800" dirty="0">
                <a:solidFill>
                  <a:srgbClr val="FFC000"/>
                </a:solidFill>
              </a:rPr>
              <a:t>La religione </a:t>
            </a:r>
            <a:r>
              <a:rPr lang="it-IT" sz="4800" dirty="0" smtClean="0">
                <a:solidFill>
                  <a:srgbClr val="FFC000"/>
                </a:solidFill>
              </a:rPr>
              <a:t>dell'individuo-e le </a:t>
            </a:r>
            <a:r>
              <a:rPr lang="it-IT" sz="4800" dirty="0">
                <a:solidFill>
                  <a:srgbClr val="FFC000"/>
                </a:solidFill>
              </a:rPr>
              <a:t>religioni tradizionali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530352" y="2852936"/>
            <a:ext cx="7772400" cy="3096344"/>
          </a:xfrm>
        </p:spPr>
        <p:txBody>
          <a:bodyPr>
            <a:normAutofit/>
          </a:bodyPr>
          <a:lstStyle/>
          <a:p>
            <a:r>
              <a:rPr lang="it-IT" b="1" dirty="0">
                <a:latin typeface="+mj-lt"/>
              </a:rPr>
              <a:t>La religione dell'individuo-globalismo sbriciola le religioni </a:t>
            </a:r>
            <a:r>
              <a:rPr lang="it-IT" b="1" dirty="0" smtClean="0">
                <a:latin typeface="+mj-lt"/>
              </a:rPr>
              <a:t>tradizionali, come </a:t>
            </a:r>
            <a:r>
              <a:rPr lang="it-IT" b="1" dirty="0">
                <a:latin typeface="+mj-lt"/>
              </a:rPr>
              <a:t>un rullo </a:t>
            </a:r>
            <a:r>
              <a:rPr lang="it-IT" b="1" dirty="0" smtClean="0">
                <a:latin typeface="+mj-lt"/>
              </a:rPr>
              <a:t>compressore. </a:t>
            </a:r>
          </a:p>
          <a:p>
            <a:r>
              <a:rPr lang="it-IT" b="1" dirty="0" smtClean="0">
                <a:latin typeface="+mj-lt"/>
              </a:rPr>
              <a:t>Di </a:t>
            </a:r>
            <a:r>
              <a:rPr lang="it-IT" b="1" dirty="0">
                <a:latin typeface="+mj-lt"/>
              </a:rPr>
              <a:t>fatto, focalizza sulla loro estetica ma le svuota del </a:t>
            </a:r>
            <a:r>
              <a:rPr lang="it-IT" b="1" dirty="0" smtClean="0">
                <a:latin typeface="+mj-lt"/>
              </a:rPr>
              <a:t>nucleo dogmatico;</a:t>
            </a:r>
          </a:p>
          <a:p>
            <a:r>
              <a:rPr lang="it-IT" b="1" dirty="0" smtClean="0">
                <a:latin typeface="+mj-lt"/>
              </a:rPr>
              <a:t>tanto </a:t>
            </a:r>
            <a:r>
              <a:rPr lang="it-IT" b="1" dirty="0">
                <a:latin typeface="+mj-lt"/>
              </a:rPr>
              <a:t>che alla fine diventano a poco a poco interscambiabili: il </a:t>
            </a:r>
            <a:r>
              <a:rPr lang="it-IT" b="1" dirty="0" err="1">
                <a:latin typeface="+mj-lt"/>
              </a:rPr>
              <a:t>gi</a:t>
            </a:r>
            <a:r>
              <a:rPr lang="it-IT" b="1" dirty="0">
                <a:latin typeface="+mj-lt"/>
              </a:rPr>
              <a:t> gong cristiano, lo yoga cabalistico, la comunione e la meditazione zen. 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1818299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51520" y="1316736"/>
            <a:ext cx="8640960" cy="744112"/>
          </a:xfrm>
        </p:spPr>
        <p:txBody>
          <a:bodyPr/>
          <a:lstStyle/>
          <a:p>
            <a:pPr algn="ctr"/>
            <a:r>
              <a:rPr lang="it-IT" sz="4800" dirty="0" smtClean="0">
                <a:solidFill>
                  <a:srgbClr val="FFC000"/>
                </a:solidFill>
              </a:rPr>
              <a:t>IL PENTACOSTAL</a:t>
            </a:r>
            <a:r>
              <a:rPr lang="it-IT" sz="4800" dirty="0">
                <a:solidFill>
                  <a:srgbClr val="FFC000"/>
                </a:solidFill>
              </a:rPr>
              <a:t/>
            </a:r>
            <a:br>
              <a:rPr lang="it-IT" sz="4800" dirty="0">
                <a:solidFill>
                  <a:srgbClr val="FFC000"/>
                </a:solidFill>
              </a:rPr>
            </a:br>
            <a:r>
              <a:rPr lang="it-IT" sz="4800" dirty="0" smtClean="0">
                <a:solidFill>
                  <a:srgbClr val="FFC000"/>
                </a:solidFill>
              </a:rPr>
              <a:t>MOVEMENT</a:t>
            </a:r>
            <a:br>
              <a:rPr lang="it-IT" sz="4800" dirty="0" smtClean="0">
                <a:solidFill>
                  <a:srgbClr val="FFC000"/>
                </a:solidFill>
              </a:rPr>
            </a:br>
            <a:r>
              <a:rPr lang="it-IT" sz="3200" dirty="0" smtClean="0">
                <a:solidFill>
                  <a:srgbClr val="FFC000"/>
                </a:solidFill>
              </a:rPr>
              <a:t>«una </a:t>
            </a:r>
            <a:r>
              <a:rPr lang="it-IT" sz="3200" dirty="0">
                <a:solidFill>
                  <a:srgbClr val="FFC000"/>
                </a:solidFill>
              </a:rPr>
              <a:t>nuova religione per il nuovo </a:t>
            </a:r>
            <a:r>
              <a:rPr lang="it-IT" sz="3200" dirty="0" smtClean="0">
                <a:solidFill>
                  <a:srgbClr val="FFC000"/>
                </a:solidFill>
              </a:rPr>
              <a:t>secolo»</a:t>
            </a:r>
            <a:endParaRPr lang="it-IT" sz="3200" dirty="0">
              <a:solidFill>
                <a:srgbClr val="FFC000"/>
              </a:solidFill>
            </a:endParaRP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530352" y="2348880"/>
            <a:ext cx="7772400" cy="3672408"/>
          </a:xfrm>
        </p:spPr>
        <p:txBody>
          <a:bodyPr>
            <a:normAutofit fontScale="92500"/>
          </a:bodyPr>
          <a:lstStyle/>
          <a:p>
            <a:r>
              <a:rPr lang="it-IT" b="1" dirty="0" smtClean="0">
                <a:latin typeface="+mj-lt"/>
              </a:rPr>
              <a:t>Pentecostalismo: </a:t>
            </a:r>
            <a:r>
              <a:rPr lang="it-IT" b="1" dirty="0">
                <a:latin typeface="+mj-lt"/>
              </a:rPr>
              <a:t>la più grande </a:t>
            </a:r>
            <a:r>
              <a:rPr lang="it-IT" b="1" dirty="0" smtClean="0">
                <a:latin typeface="+mj-lt"/>
              </a:rPr>
              <a:t>denominazione protestante: esistente in poco più di 100 anni. La seconda </a:t>
            </a:r>
            <a:r>
              <a:rPr lang="it-IT" b="1" dirty="0">
                <a:latin typeface="+mj-lt"/>
              </a:rPr>
              <a:t>confessione cristiana </a:t>
            </a:r>
            <a:r>
              <a:rPr lang="it-IT" b="1" dirty="0" smtClean="0">
                <a:latin typeface="+mj-lt"/>
              </a:rPr>
              <a:t>dopo la Chiesa cattolica. Con il più alto </a:t>
            </a:r>
            <a:r>
              <a:rPr lang="it-IT" b="1" dirty="0">
                <a:latin typeface="+mj-lt"/>
              </a:rPr>
              <a:t>tasso di </a:t>
            </a:r>
            <a:r>
              <a:rPr lang="it-IT" b="1" dirty="0" smtClean="0">
                <a:latin typeface="+mj-lt"/>
              </a:rPr>
              <a:t>crescita.</a:t>
            </a:r>
            <a:r>
              <a:rPr lang="it-IT" b="1" dirty="0">
                <a:latin typeface="+mj-lt"/>
              </a:rPr>
              <a:t> </a:t>
            </a:r>
            <a:r>
              <a:rPr lang="it-IT" b="1" dirty="0" smtClean="0">
                <a:latin typeface="+mj-lt"/>
              </a:rPr>
              <a:t>Prodigioso lo </a:t>
            </a:r>
            <a:r>
              <a:rPr lang="it-IT" b="1" dirty="0">
                <a:latin typeface="+mj-lt"/>
              </a:rPr>
              <a:t>sviluppo in paesi come la Corea del Sud e Brasile –qui ormai </a:t>
            </a:r>
            <a:r>
              <a:rPr lang="it-IT" b="1" dirty="0" smtClean="0">
                <a:latin typeface="+mj-lt"/>
              </a:rPr>
              <a:t>il </a:t>
            </a:r>
            <a:r>
              <a:rPr lang="it-IT" b="1" dirty="0">
                <a:latin typeface="+mj-lt"/>
              </a:rPr>
              <a:t>Pentecostalismo </a:t>
            </a:r>
            <a:r>
              <a:rPr lang="it-IT" b="1" dirty="0" smtClean="0">
                <a:latin typeface="+mj-lt"/>
              </a:rPr>
              <a:t>è prossimo </a:t>
            </a:r>
            <a:r>
              <a:rPr lang="it-IT" b="1" dirty="0">
                <a:latin typeface="+mj-lt"/>
              </a:rPr>
              <a:t>a superare la stessa Chiesa cattolica. </a:t>
            </a:r>
          </a:p>
          <a:p>
            <a:r>
              <a:rPr lang="it-IT" b="1" dirty="0" smtClean="0">
                <a:latin typeface="+mj-lt"/>
              </a:rPr>
              <a:t> Il 25</a:t>
            </a:r>
            <a:r>
              <a:rPr lang="it-IT" b="1" dirty="0">
                <a:latin typeface="+mj-lt"/>
              </a:rPr>
              <a:t>% di cristiani nel mondo sono oggi </a:t>
            </a:r>
            <a:r>
              <a:rPr lang="it-IT" b="1" dirty="0" smtClean="0">
                <a:latin typeface="+mj-lt"/>
              </a:rPr>
              <a:t>Pentecostali. </a:t>
            </a:r>
          </a:p>
          <a:p>
            <a:r>
              <a:rPr lang="it-IT" b="1" dirty="0" smtClean="0">
                <a:latin typeface="+mj-lt"/>
              </a:rPr>
              <a:t>Il Pentecostalismo fa parte di quel movimento di «risveglio» (</a:t>
            </a:r>
            <a:r>
              <a:rPr lang="it-IT" b="1" i="1" dirty="0" smtClean="0">
                <a:latin typeface="+mj-lt"/>
              </a:rPr>
              <a:t>revival</a:t>
            </a:r>
            <a:r>
              <a:rPr lang="it-IT" b="1" dirty="0" smtClean="0">
                <a:latin typeface="+mj-lt"/>
              </a:rPr>
              <a:t>):</a:t>
            </a:r>
            <a:r>
              <a:rPr lang="it-IT" b="1" dirty="0">
                <a:latin typeface="+mj-lt"/>
              </a:rPr>
              <a:t> </a:t>
            </a:r>
            <a:r>
              <a:rPr lang="it-IT" b="1" dirty="0" smtClean="0">
                <a:latin typeface="+mj-lt"/>
              </a:rPr>
              <a:t>cioè la ripresa </a:t>
            </a:r>
            <a:r>
              <a:rPr lang="it-IT" b="1" dirty="0">
                <a:latin typeface="+mj-lt"/>
              </a:rPr>
              <a:t>di consapevolezza e </a:t>
            </a:r>
            <a:r>
              <a:rPr lang="it-IT" b="1" dirty="0" smtClean="0">
                <a:latin typeface="+mj-lt"/>
              </a:rPr>
              <a:t>entusiasmo </a:t>
            </a:r>
            <a:r>
              <a:rPr lang="it-IT" b="1" dirty="0">
                <a:latin typeface="+mj-lt"/>
              </a:rPr>
              <a:t>verso la fede e rinnovamento della </a:t>
            </a:r>
            <a:r>
              <a:rPr lang="it-IT" b="1" dirty="0" smtClean="0">
                <a:latin typeface="+mj-lt"/>
              </a:rPr>
              <a:t>vita, proprio del Protestantesimo.</a:t>
            </a:r>
            <a:endParaRPr lang="it-IT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287642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user\Desktop\downloa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3609" y="0"/>
            <a:ext cx="4510391" cy="27089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0352" y="1700808"/>
            <a:ext cx="7772400" cy="978384"/>
          </a:xfrm>
        </p:spPr>
        <p:txBody>
          <a:bodyPr/>
          <a:lstStyle/>
          <a:p>
            <a:r>
              <a:rPr lang="it-IT" dirty="0" err="1">
                <a:solidFill>
                  <a:srgbClr val="FFC000"/>
                </a:solidFill>
              </a:rPr>
              <a:t>Pentecostal</a:t>
            </a:r>
            <a:r>
              <a:rPr lang="it-IT" dirty="0"/>
              <a:t> </a:t>
            </a:r>
            <a:r>
              <a:rPr lang="it-IT" dirty="0" err="1">
                <a:solidFill>
                  <a:srgbClr val="FFC000"/>
                </a:solidFill>
              </a:rPr>
              <a:t>movement</a:t>
            </a:r>
            <a:endParaRPr lang="it-IT" dirty="0">
              <a:solidFill>
                <a:srgbClr val="FFC000"/>
              </a:solidFill>
            </a:endParaRP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539552" y="2420888"/>
            <a:ext cx="7772400" cy="4176464"/>
          </a:xfrm>
        </p:spPr>
        <p:txBody>
          <a:bodyPr>
            <a:normAutofit/>
          </a:bodyPr>
          <a:lstStyle/>
          <a:p>
            <a:endParaRPr lang="it-IT" b="1" dirty="0" smtClean="0"/>
          </a:p>
          <a:p>
            <a:r>
              <a:rPr lang="it-IT" b="1" dirty="0" smtClean="0">
                <a:latin typeface="+mj-lt"/>
              </a:rPr>
              <a:t>Il Pentecostalismo </a:t>
            </a:r>
            <a:r>
              <a:rPr lang="it-IT" b="1" dirty="0">
                <a:latin typeface="+mj-lt"/>
              </a:rPr>
              <a:t>è una religione refrattaria al ruolo delle chiese madri; </a:t>
            </a:r>
            <a:r>
              <a:rPr lang="it-IT" b="1" dirty="0" smtClean="0">
                <a:latin typeface="+mj-lt"/>
              </a:rPr>
              <a:t>preferisce il </a:t>
            </a:r>
            <a:r>
              <a:rPr lang="it-IT" b="1" i="1" dirty="0">
                <a:latin typeface="+mj-lt"/>
              </a:rPr>
              <a:t>network</a:t>
            </a:r>
            <a:r>
              <a:rPr lang="it-IT" b="1" dirty="0">
                <a:latin typeface="+mj-lt"/>
              </a:rPr>
              <a:t> di chiese e gruppi </a:t>
            </a:r>
            <a:r>
              <a:rPr lang="it-IT" b="1" dirty="0" smtClean="0">
                <a:latin typeface="+mj-lt"/>
              </a:rPr>
              <a:t>spontanei. </a:t>
            </a:r>
          </a:p>
          <a:p>
            <a:pPr algn="ctr"/>
            <a:endParaRPr lang="it-IT" b="1" dirty="0" smtClean="0">
              <a:latin typeface="+mj-lt"/>
            </a:endParaRPr>
          </a:p>
          <a:p>
            <a:r>
              <a:rPr lang="it-IT" b="1" dirty="0" smtClean="0">
                <a:latin typeface="+mj-lt"/>
              </a:rPr>
              <a:t>Numerose </a:t>
            </a:r>
            <a:r>
              <a:rPr lang="it-IT" b="1" dirty="0">
                <a:latin typeface="+mj-lt"/>
              </a:rPr>
              <a:t>sono le chiese pentecostali </a:t>
            </a:r>
            <a:r>
              <a:rPr lang="it-IT" b="1" dirty="0" smtClean="0">
                <a:latin typeface="+mj-lt"/>
              </a:rPr>
              <a:t>libere, cioè che </a:t>
            </a:r>
            <a:r>
              <a:rPr lang="it-IT" b="1" dirty="0">
                <a:latin typeface="+mj-lt"/>
              </a:rPr>
              <a:t>decidono di non entrare in denominazione più grandi e quindi si organizzano su una base </a:t>
            </a:r>
            <a:r>
              <a:rPr lang="it-IT" b="1" dirty="0" smtClean="0">
                <a:latin typeface="+mj-lt"/>
              </a:rPr>
              <a:t>congregazionista.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768767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user\Desktop\imag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-97204"/>
            <a:ext cx="3048713" cy="21580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3568" y="1412776"/>
            <a:ext cx="7772400" cy="1008112"/>
          </a:xfrm>
        </p:spPr>
        <p:txBody>
          <a:bodyPr/>
          <a:lstStyle/>
          <a:p>
            <a:r>
              <a:rPr lang="it-IT" sz="4400" dirty="0" smtClean="0"/>
              <a:t/>
            </a:r>
            <a:br>
              <a:rPr lang="it-IT" sz="4400" dirty="0" smtClean="0"/>
            </a:br>
            <a:r>
              <a:rPr lang="it-IT" sz="4400" dirty="0"/>
              <a:t/>
            </a:r>
            <a:br>
              <a:rPr lang="it-IT" sz="4400" dirty="0"/>
            </a:br>
            <a:r>
              <a:rPr lang="it-IT" sz="4400" dirty="0" smtClean="0">
                <a:solidFill>
                  <a:srgbClr val="FFC000"/>
                </a:solidFill>
              </a:rPr>
              <a:t>Confluiscono </a:t>
            </a:r>
            <a:r>
              <a:rPr lang="it-IT" sz="4400" dirty="0">
                <a:solidFill>
                  <a:srgbClr val="FFC000"/>
                </a:solidFill>
              </a:rPr>
              <a:t>nel Pentecostalismo...</a:t>
            </a:r>
            <a:br>
              <a:rPr lang="it-IT" sz="4400" dirty="0">
                <a:solidFill>
                  <a:srgbClr val="FFC000"/>
                </a:solidFill>
              </a:rPr>
            </a:br>
            <a:endParaRPr lang="it-IT" sz="4400" dirty="0">
              <a:solidFill>
                <a:srgbClr val="FFC000"/>
              </a:solidFill>
            </a:endParaRP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251520" y="1844824"/>
            <a:ext cx="8568952" cy="4608512"/>
          </a:xfrm>
        </p:spPr>
        <p:txBody>
          <a:bodyPr>
            <a:normAutofit fontScale="92500" lnSpcReduction="10000"/>
          </a:bodyPr>
          <a:lstStyle/>
          <a:p>
            <a:pPr marL="342900" indent="-342900">
              <a:buFontTx/>
              <a:buChar char="-"/>
            </a:pPr>
            <a:r>
              <a:rPr lang="it-IT" b="1" dirty="0" smtClean="0">
                <a:latin typeface="+mj-lt"/>
              </a:rPr>
              <a:t>il </a:t>
            </a:r>
            <a:r>
              <a:rPr lang="it-IT" b="1" dirty="0">
                <a:latin typeface="+mj-lt"/>
              </a:rPr>
              <a:t>concetto di </a:t>
            </a:r>
            <a:r>
              <a:rPr lang="it-IT" sz="2800" b="1" dirty="0">
                <a:latin typeface="+mj-lt"/>
              </a:rPr>
              <a:t>santificazione</a:t>
            </a:r>
            <a:r>
              <a:rPr lang="it-IT" b="1" dirty="0">
                <a:latin typeface="+mj-lt"/>
              </a:rPr>
              <a:t> mediante il battesimo dello Spirito Santo </a:t>
            </a:r>
            <a:r>
              <a:rPr lang="it-IT" b="1" dirty="0" smtClean="0">
                <a:latin typeface="+mj-lt"/>
              </a:rPr>
              <a:t>-già </a:t>
            </a:r>
            <a:r>
              <a:rPr lang="it-IT" b="1" dirty="0">
                <a:latin typeface="+mj-lt"/>
              </a:rPr>
              <a:t>presente </a:t>
            </a:r>
            <a:r>
              <a:rPr lang="it-IT" b="1" dirty="0" smtClean="0">
                <a:latin typeface="+mj-lt"/>
              </a:rPr>
              <a:t>nel Metodismo</a:t>
            </a:r>
            <a:r>
              <a:rPr lang="it-IT" b="1" dirty="0">
                <a:latin typeface="+mj-lt"/>
              </a:rPr>
              <a:t> </a:t>
            </a:r>
            <a:r>
              <a:rPr lang="it-IT" b="1" dirty="0" smtClean="0">
                <a:latin typeface="+mj-lt"/>
              </a:rPr>
              <a:t>e nella </a:t>
            </a:r>
            <a:r>
              <a:rPr lang="it-IT" b="1" dirty="0">
                <a:latin typeface="+mj-lt"/>
              </a:rPr>
              <a:t>storia della </a:t>
            </a:r>
            <a:r>
              <a:rPr lang="it-IT" b="1" dirty="0" smtClean="0">
                <a:latin typeface="+mj-lt"/>
              </a:rPr>
              <a:t>Chiesa: </a:t>
            </a:r>
          </a:p>
          <a:p>
            <a:pPr marL="342900" indent="-342900">
              <a:buFontTx/>
              <a:buChar char="-"/>
            </a:pPr>
            <a:r>
              <a:rPr lang="it-IT" b="1" dirty="0" smtClean="0">
                <a:latin typeface="+mj-lt"/>
              </a:rPr>
              <a:t>le </a:t>
            </a:r>
            <a:r>
              <a:rPr lang="it-IT" b="1" dirty="0">
                <a:latin typeface="+mj-lt"/>
              </a:rPr>
              <a:t>profetesse Massimilla e Priscilla </a:t>
            </a:r>
            <a:r>
              <a:rPr lang="it-IT" b="1" dirty="0" smtClean="0">
                <a:latin typeface="+mj-lt"/>
              </a:rPr>
              <a:t>(II </a:t>
            </a:r>
            <a:r>
              <a:rPr lang="it-IT" b="1" dirty="0">
                <a:latin typeface="+mj-lt"/>
              </a:rPr>
              <a:t>secolo dopo </a:t>
            </a:r>
            <a:r>
              <a:rPr lang="it-IT" b="1" dirty="0" smtClean="0">
                <a:latin typeface="+mj-lt"/>
              </a:rPr>
              <a:t>Cristo,</a:t>
            </a:r>
            <a:r>
              <a:rPr lang="it-IT" b="1" dirty="0">
                <a:latin typeface="+mj-lt"/>
              </a:rPr>
              <a:t> </a:t>
            </a:r>
            <a:r>
              <a:rPr lang="it-IT" b="1" dirty="0" smtClean="0">
                <a:latin typeface="+mj-lt"/>
              </a:rPr>
              <a:t>illuminate </a:t>
            </a:r>
            <a:r>
              <a:rPr lang="it-IT" b="1" dirty="0">
                <a:latin typeface="+mj-lt"/>
              </a:rPr>
              <a:t>dallo Spirito </a:t>
            </a:r>
            <a:r>
              <a:rPr lang="it-IT" b="1" dirty="0" smtClean="0">
                <a:latin typeface="+mj-lt"/>
              </a:rPr>
              <a:t>e dotate </a:t>
            </a:r>
            <a:r>
              <a:rPr lang="it-IT" b="1" dirty="0">
                <a:latin typeface="+mj-lt"/>
              </a:rPr>
              <a:t>di capacità </a:t>
            </a:r>
            <a:r>
              <a:rPr lang="it-IT" b="1" dirty="0" smtClean="0">
                <a:latin typeface="+mj-lt"/>
              </a:rPr>
              <a:t>carismatiche); </a:t>
            </a:r>
          </a:p>
          <a:p>
            <a:pPr marL="342900" indent="-342900">
              <a:buFontTx/>
              <a:buChar char="-"/>
            </a:pPr>
            <a:r>
              <a:rPr lang="it-IT" b="1" dirty="0" smtClean="0">
                <a:latin typeface="+mj-lt"/>
              </a:rPr>
              <a:t>La Riforma radicale secondo la quale è vero credente chi pratica la radicale sequela </a:t>
            </a:r>
            <a:r>
              <a:rPr lang="it-IT" b="1" dirty="0" err="1" smtClean="0">
                <a:latin typeface="+mj-lt"/>
              </a:rPr>
              <a:t>Christi</a:t>
            </a:r>
            <a:r>
              <a:rPr lang="it-IT" b="1" dirty="0" smtClean="0">
                <a:latin typeface="+mj-lt"/>
              </a:rPr>
              <a:t> e è rigenerato grazie ai doni dello Spirito Santo (Dio stesso parla al cuore degli eletti mediante il suo Spirito </a:t>
            </a:r>
          </a:p>
          <a:p>
            <a:pPr marL="342900" indent="-342900">
              <a:buFontTx/>
              <a:buChar char="-"/>
            </a:pPr>
            <a:r>
              <a:rPr lang="it-IT" b="1" dirty="0" smtClean="0">
                <a:latin typeface="+mj-lt"/>
              </a:rPr>
              <a:t>i convulsionari </a:t>
            </a:r>
            <a:r>
              <a:rPr lang="it-IT" b="1" dirty="0">
                <a:latin typeface="+mj-lt"/>
              </a:rPr>
              <a:t>del XIII </a:t>
            </a:r>
            <a:r>
              <a:rPr lang="it-IT" b="1" dirty="0" smtClean="0">
                <a:latin typeface="+mj-lt"/>
              </a:rPr>
              <a:t>secolo; </a:t>
            </a:r>
          </a:p>
          <a:p>
            <a:pPr marL="342900" indent="-342900">
              <a:buFontTx/>
              <a:buChar char="-"/>
            </a:pPr>
            <a:r>
              <a:rPr lang="it-IT" b="1" dirty="0" err="1" smtClean="0">
                <a:latin typeface="+mj-lt"/>
              </a:rPr>
              <a:t>Caspar</a:t>
            </a:r>
            <a:r>
              <a:rPr lang="it-IT" b="1" dirty="0" smtClean="0">
                <a:latin typeface="+mj-lt"/>
              </a:rPr>
              <a:t> </a:t>
            </a:r>
            <a:r>
              <a:rPr lang="it-IT" b="1" dirty="0" err="1" smtClean="0">
                <a:latin typeface="+mj-lt"/>
              </a:rPr>
              <a:t>Schwenckfeld</a:t>
            </a:r>
            <a:r>
              <a:rPr lang="it-IT" b="1" dirty="0" smtClean="0">
                <a:latin typeface="+mj-lt"/>
              </a:rPr>
              <a:t> (la vita cristiana come costante processo di santificazione, la quale sotto l’azione dello Spirito, porta ad una sorta di deificazione).</a:t>
            </a:r>
          </a:p>
          <a:p>
            <a:pPr marL="342900" indent="-342900">
              <a:buFontTx/>
              <a:buChar char="-"/>
            </a:pPr>
            <a:r>
              <a:rPr lang="it-IT" b="1" dirty="0" smtClean="0">
                <a:latin typeface="+mj-lt"/>
              </a:rPr>
              <a:t>Edward </a:t>
            </a:r>
            <a:r>
              <a:rPr lang="it-IT" b="1" dirty="0">
                <a:latin typeface="+mj-lt"/>
              </a:rPr>
              <a:t>Irving </a:t>
            </a:r>
            <a:r>
              <a:rPr lang="it-IT" b="1" dirty="0" smtClean="0">
                <a:latin typeface="+mj-lt"/>
              </a:rPr>
              <a:t>a Londra nel 1827</a:t>
            </a:r>
            <a:r>
              <a:rPr lang="it-IT" b="1" dirty="0">
                <a:latin typeface="+mj-lt"/>
              </a:rPr>
              <a:t> </a:t>
            </a:r>
            <a:r>
              <a:rPr lang="it-IT" b="1" dirty="0" smtClean="0">
                <a:latin typeface="+mj-lt"/>
              </a:rPr>
              <a:t>con </a:t>
            </a:r>
            <a:r>
              <a:rPr lang="it-IT" sz="3000" b="1" dirty="0">
                <a:latin typeface="+mj-lt"/>
              </a:rPr>
              <a:t>guarigioni</a:t>
            </a:r>
            <a:r>
              <a:rPr lang="it-IT" b="1" dirty="0">
                <a:latin typeface="+mj-lt"/>
              </a:rPr>
              <a:t> </a:t>
            </a:r>
            <a:r>
              <a:rPr lang="it-IT" b="1" dirty="0" smtClean="0">
                <a:latin typeface="+mj-lt"/>
              </a:rPr>
              <a:t>improvvise e glossolalia, cioè parlare in lingue sconosciute, secondo I </a:t>
            </a:r>
            <a:r>
              <a:rPr lang="it-IT" b="1" dirty="0" err="1" smtClean="0">
                <a:latin typeface="+mj-lt"/>
              </a:rPr>
              <a:t>Cor</a:t>
            </a:r>
            <a:r>
              <a:rPr lang="it-IT" b="1" dirty="0" smtClean="0">
                <a:latin typeface="+mj-lt"/>
              </a:rPr>
              <a:t> </a:t>
            </a:r>
            <a:r>
              <a:rPr lang="it-IT" b="1" dirty="0">
                <a:latin typeface="+mj-lt"/>
              </a:rPr>
              <a:t>12, </a:t>
            </a:r>
            <a:r>
              <a:rPr lang="it-IT" b="1" dirty="0" smtClean="0">
                <a:latin typeface="+mj-lt"/>
              </a:rPr>
              <a:t>13).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16531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sz="6000" dirty="0">
                <a:solidFill>
                  <a:srgbClr val="FFC000"/>
                </a:solidFill>
              </a:rPr>
              <a:t>Confluiscono nel Pentecostalismo...</a:t>
            </a:r>
            <a:br>
              <a:rPr lang="it-IT" sz="6000" dirty="0">
                <a:solidFill>
                  <a:srgbClr val="FFC000"/>
                </a:solidFill>
              </a:rPr>
            </a:b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3604656"/>
          </a:xfrm>
        </p:spPr>
        <p:txBody>
          <a:bodyPr>
            <a:normAutofit/>
          </a:bodyPr>
          <a:lstStyle/>
          <a:p>
            <a:r>
              <a:rPr lang="it-IT" b="1" dirty="0">
                <a:latin typeface="+mj-lt"/>
              </a:rPr>
              <a:t>- il </a:t>
            </a:r>
            <a:r>
              <a:rPr lang="it-IT" sz="2800" b="1" dirty="0" err="1">
                <a:latin typeface="+mj-lt"/>
              </a:rPr>
              <a:t>premillenialismo</a:t>
            </a:r>
            <a:r>
              <a:rPr lang="it-IT" b="1" dirty="0">
                <a:latin typeface="+mj-lt"/>
              </a:rPr>
              <a:t>, ossia  la venuta di Gesù avrebbe dato inizio ai 1000 anni che precedono il Giudizio finale;</a:t>
            </a:r>
          </a:p>
          <a:p>
            <a:r>
              <a:rPr lang="it-IT" b="1" dirty="0">
                <a:latin typeface="+mj-lt"/>
              </a:rPr>
              <a:t>- </a:t>
            </a:r>
            <a:r>
              <a:rPr lang="it-IT" sz="2800" b="1" dirty="0">
                <a:latin typeface="+mj-lt"/>
              </a:rPr>
              <a:t>l’</a:t>
            </a:r>
            <a:r>
              <a:rPr lang="it-IT" sz="2800" b="1" dirty="0" err="1">
                <a:latin typeface="+mj-lt"/>
              </a:rPr>
              <a:t>antidenominalismo</a:t>
            </a:r>
            <a:r>
              <a:rPr lang="it-IT" b="1" dirty="0">
                <a:latin typeface="+mj-lt"/>
              </a:rPr>
              <a:t>: fenomeno di protesta nei confronti delle chiese consolidate, </a:t>
            </a:r>
            <a:r>
              <a:rPr lang="it-IT" b="1" dirty="0" smtClean="0">
                <a:latin typeface="+mj-lt"/>
              </a:rPr>
              <a:t>istituzionalizzate (sul modello del Congregazionalismo calvinista);</a:t>
            </a:r>
            <a:endParaRPr lang="it-IT" b="1" dirty="0">
              <a:latin typeface="+mj-lt"/>
            </a:endParaRPr>
          </a:p>
          <a:p>
            <a:r>
              <a:rPr lang="it-IT" b="1" dirty="0">
                <a:latin typeface="+mj-lt"/>
              </a:rPr>
              <a:t>- </a:t>
            </a:r>
            <a:r>
              <a:rPr lang="it-IT" b="1" dirty="0" smtClean="0">
                <a:latin typeface="+mj-lt"/>
              </a:rPr>
              <a:t>l’</a:t>
            </a:r>
            <a:r>
              <a:rPr lang="it-IT" sz="2800" b="1" dirty="0" smtClean="0">
                <a:latin typeface="+mj-lt"/>
              </a:rPr>
              <a:t>uguaglianza</a:t>
            </a:r>
            <a:r>
              <a:rPr lang="it-IT" b="1" dirty="0" smtClean="0">
                <a:latin typeface="+mj-lt"/>
              </a:rPr>
              <a:t>  </a:t>
            </a:r>
            <a:r>
              <a:rPr lang="it-IT" b="1" dirty="0">
                <a:latin typeface="+mj-lt"/>
              </a:rPr>
              <a:t>(le differenze vengono meno; già </a:t>
            </a:r>
            <a:r>
              <a:rPr lang="it-IT" b="1" dirty="0" smtClean="0">
                <a:latin typeface="+mj-lt"/>
              </a:rPr>
              <a:t>nell’Ottocento una </a:t>
            </a:r>
            <a:r>
              <a:rPr lang="it-IT" b="1" dirty="0">
                <a:latin typeface="+mj-lt"/>
              </a:rPr>
              <a:t>ragazza di 23 anni </a:t>
            </a:r>
            <a:r>
              <a:rPr lang="it-IT" b="1" dirty="0" smtClean="0">
                <a:latin typeface="+mj-lt"/>
              </a:rPr>
              <a:t>fu </a:t>
            </a:r>
            <a:r>
              <a:rPr lang="it-IT" b="1" dirty="0">
                <a:latin typeface="+mj-lt"/>
              </a:rPr>
              <a:t>autorizzata a predicare pubblicamente). 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597304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user\Desktop\images (2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9" y="0"/>
            <a:ext cx="3779912" cy="2515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11560" y="908720"/>
            <a:ext cx="7772400" cy="1362456"/>
          </a:xfrm>
        </p:spPr>
        <p:txBody>
          <a:bodyPr/>
          <a:lstStyle/>
          <a:p>
            <a:pPr algn="ctr"/>
            <a:r>
              <a:rPr lang="it-IT" sz="4000" dirty="0" smtClean="0">
                <a:solidFill>
                  <a:srgbClr val="FFC000"/>
                </a:solidFill>
              </a:rPr>
              <a:t>SEMPLICE, EFFICACE E IMMEDIATO</a:t>
            </a:r>
            <a:endParaRPr lang="it-IT" sz="4000" dirty="0">
              <a:solidFill>
                <a:srgbClr val="FFC000"/>
              </a:solidFill>
            </a:endParaRP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8290120" cy="3964696"/>
          </a:xfrm>
        </p:spPr>
        <p:txBody>
          <a:bodyPr>
            <a:normAutofit fontScale="77500" lnSpcReduction="20000"/>
          </a:bodyPr>
          <a:lstStyle/>
          <a:p>
            <a:r>
              <a:rPr lang="it-IT" b="1" dirty="0" smtClean="0">
                <a:latin typeface="+mj-lt"/>
              </a:rPr>
              <a:t>Il movimento pentecostale</a:t>
            </a:r>
            <a:r>
              <a:rPr lang="it-IT" b="1" dirty="0">
                <a:latin typeface="+mj-lt"/>
              </a:rPr>
              <a:t> </a:t>
            </a:r>
            <a:r>
              <a:rPr lang="it-IT" b="1" dirty="0" smtClean="0">
                <a:latin typeface="+mj-lt"/>
              </a:rPr>
              <a:t>può riassumersi </a:t>
            </a:r>
            <a:r>
              <a:rPr lang="it-IT" b="1" dirty="0">
                <a:latin typeface="+mj-lt"/>
              </a:rPr>
              <a:t>in </a:t>
            </a:r>
            <a:r>
              <a:rPr lang="it-IT" b="1" dirty="0" smtClean="0">
                <a:latin typeface="+mj-lt"/>
              </a:rPr>
              <a:t>tre termini :</a:t>
            </a:r>
          </a:p>
          <a:p>
            <a:pPr algn="ctr"/>
            <a:r>
              <a:rPr lang="it-IT" b="1" i="1" dirty="0" smtClean="0">
                <a:latin typeface="+mj-lt"/>
              </a:rPr>
              <a:t> semplice, efficace e immediato. </a:t>
            </a:r>
          </a:p>
          <a:p>
            <a:endParaRPr lang="it-IT" b="1" dirty="0">
              <a:latin typeface="+mj-lt"/>
            </a:endParaRPr>
          </a:p>
          <a:p>
            <a:r>
              <a:rPr lang="it-IT" b="1" dirty="0" smtClean="0">
                <a:latin typeface="+mj-lt"/>
              </a:rPr>
              <a:t>Essa infatti è...</a:t>
            </a:r>
          </a:p>
          <a:p>
            <a:r>
              <a:rPr lang="it-IT" sz="2600" b="1" dirty="0" smtClean="0">
                <a:solidFill>
                  <a:srgbClr val="FFC000"/>
                </a:solidFill>
                <a:latin typeface="+mj-lt"/>
              </a:rPr>
              <a:t>Antidogmatica, deregolamentata</a:t>
            </a:r>
            <a:r>
              <a:rPr lang="it-IT" b="1" dirty="0" smtClean="0">
                <a:latin typeface="+mj-lt"/>
              </a:rPr>
              <a:t>: </a:t>
            </a:r>
            <a:r>
              <a:rPr lang="it-IT" b="1" dirty="0">
                <a:latin typeface="+mj-lt"/>
              </a:rPr>
              <a:t>non </a:t>
            </a:r>
            <a:r>
              <a:rPr lang="it-IT" b="1" dirty="0" smtClean="0">
                <a:latin typeface="+mj-lt"/>
              </a:rPr>
              <a:t>dogmi, essenzialità teologica: </a:t>
            </a:r>
            <a:r>
              <a:rPr lang="it-IT" b="1" dirty="0">
                <a:latin typeface="+mj-lt"/>
              </a:rPr>
              <a:t>soprattutto </a:t>
            </a:r>
            <a:r>
              <a:rPr lang="it-IT" b="1" dirty="0" smtClean="0">
                <a:latin typeface="+mj-lt"/>
              </a:rPr>
              <a:t>conversione </a:t>
            </a:r>
            <a:r>
              <a:rPr lang="it-IT" b="1" dirty="0">
                <a:latin typeface="+mj-lt"/>
              </a:rPr>
              <a:t>personale e rinnovamento della </a:t>
            </a:r>
            <a:r>
              <a:rPr lang="it-IT" b="1" dirty="0" smtClean="0">
                <a:latin typeface="+mj-lt"/>
              </a:rPr>
              <a:t>vita.</a:t>
            </a:r>
          </a:p>
          <a:p>
            <a:r>
              <a:rPr lang="it-IT" sz="2600" b="1" dirty="0">
                <a:solidFill>
                  <a:srgbClr val="FFC000"/>
                </a:solidFill>
                <a:latin typeface="+mj-lt"/>
              </a:rPr>
              <a:t>e</a:t>
            </a:r>
            <a:r>
              <a:rPr lang="it-IT" sz="2600" b="1" dirty="0" smtClean="0">
                <a:solidFill>
                  <a:srgbClr val="FFC000"/>
                </a:solidFill>
                <a:latin typeface="+mj-lt"/>
              </a:rPr>
              <a:t>fficace</a:t>
            </a:r>
            <a:r>
              <a:rPr lang="it-IT" b="1" dirty="0" smtClean="0">
                <a:latin typeface="+mj-lt"/>
              </a:rPr>
              <a:t>: il </a:t>
            </a:r>
            <a:r>
              <a:rPr lang="it-IT" b="1" dirty="0">
                <a:latin typeface="+mj-lt"/>
              </a:rPr>
              <a:t>circolo dei gruppi e  i predicatori laici itineranti  (come nei metodisti) prende il posto della parrocchia tradizionale favorendo </a:t>
            </a:r>
            <a:r>
              <a:rPr lang="it-IT" b="1" dirty="0" smtClean="0">
                <a:latin typeface="+mj-lt"/>
              </a:rPr>
              <a:t>però </a:t>
            </a:r>
            <a:r>
              <a:rPr lang="it-IT" b="1" dirty="0">
                <a:latin typeface="+mj-lt"/>
              </a:rPr>
              <a:t>la responsabilità dei fedeli.</a:t>
            </a:r>
          </a:p>
          <a:p>
            <a:r>
              <a:rPr lang="it-IT" sz="2600" b="1" dirty="0" smtClean="0">
                <a:solidFill>
                  <a:srgbClr val="FFC000"/>
                </a:solidFill>
                <a:latin typeface="+mj-lt"/>
              </a:rPr>
              <a:t>emozionale</a:t>
            </a:r>
            <a:r>
              <a:rPr lang="it-IT" b="1" dirty="0">
                <a:latin typeface="+mj-lt"/>
              </a:rPr>
              <a:t> </a:t>
            </a:r>
            <a:r>
              <a:rPr lang="it-IT" b="1" dirty="0" smtClean="0">
                <a:latin typeface="+mj-lt"/>
              </a:rPr>
              <a:t>(«il </a:t>
            </a:r>
            <a:r>
              <a:rPr lang="it-IT" b="1" dirty="0">
                <a:latin typeface="+mj-lt"/>
              </a:rPr>
              <a:t>mio cuore stranamente riscaldato alle ore </a:t>
            </a:r>
            <a:r>
              <a:rPr lang="it-IT" b="1" dirty="0" smtClean="0">
                <a:latin typeface="+mj-lt"/>
              </a:rPr>
              <a:t>20.45</a:t>
            </a:r>
            <a:r>
              <a:rPr lang="it-IT" b="1" dirty="0">
                <a:latin typeface="+mj-lt"/>
              </a:rPr>
              <a:t> il 24 maggio </a:t>
            </a:r>
            <a:r>
              <a:rPr lang="it-IT" b="1" dirty="0" smtClean="0">
                <a:latin typeface="+mj-lt"/>
              </a:rPr>
              <a:t>1738» </a:t>
            </a:r>
            <a:r>
              <a:rPr lang="it-IT" b="1" dirty="0">
                <a:latin typeface="+mj-lt"/>
              </a:rPr>
              <a:t>John </a:t>
            </a:r>
            <a:r>
              <a:rPr lang="it-IT" b="1" dirty="0" smtClean="0">
                <a:latin typeface="+mj-lt"/>
              </a:rPr>
              <a:t>Wesley); </a:t>
            </a:r>
            <a:r>
              <a:rPr lang="it-IT" b="1" dirty="0" err="1" smtClean="0">
                <a:latin typeface="+mj-lt"/>
              </a:rPr>
              <a:t>impotanza</a:t>
            </a:r>
            <a:r>
              <a:rPr lang="it-IT" b="1" dirty="0" smtClean="0">
                <a:latin typeface="+mj-lt"/>
              </a:rPr>
              <a:t> dei segni concreti: la guarigione</a:t>
            </a:r>
          </a:p>
          <a:p>
            <a:r>
              <a:rPr lang="it-IT" b="1" dirty="0" smtClean="0">
                <a:latin typeface="+mj-lt"/>
              </a:rPr>
              <a:t>Ritorna il genio </a:t>
            </a:r>
            <a:r>
              <a:rPr lang="it-IT" b="1" dirty="0">
                <a:latin typeface="+mj-lt"/>
              </a:rPr>
              <a:t>religioso romantico " senti te stesso e sentirai Dio in te " </a:t>
            </a:r>
            <a:r>
              <a:rPr lang="it-IT" b="1" dirty="0" smtClean="0">
                <a:latin typeface="+mj-lt"/>
              </a:rPr>
              <a:t>(</a:t>
            </a:r>
            <a:r>
              <a:rPr lang="it-IT" b="1" dirty="0" err="1" smtClean="0">
                <a:latin typeface="+mj-lt"/>
              </a:rPr>
              <a:t>Herder</a:t>
            </a:r>
            <a:r>
              <a:rPr lang="it-IT" b="1" dirty="0" smtClean="0">
                <a:latin typeface="+mj-lt"/>
              </a:rPr>
              <a:t>), Cristo </a:t>
            </a:r>
            <a:r>
              <a:rPr lang="it-IT" b="1" dirty="0">
                <a:latin typeface="+mj-lt"/>
              </a:rPr>
              <a:t>stesso </a:t>
            </a:r>
            <a:r>
              <a:rPr lang="it-IT" b="1" dirty="0" smtClean="0">
                <a:latin typeface="+mj-lt"/>
              </a:rPr>
              <a:t>è </a:t>
            </a:r>
            <a:r>
              <a:rPr lang="it-IT" b="1" dirty="0">
                <a:latin typeface="+mj-lt"/>
              </a:rPr>
              <a:t>il mediatore di forze divine che prendono possesso dell'essere umano per inserirlo nella vita </a:t>
            </a:r>
            <a:r>
              <a:rPr lang="it-IT" b="1" dirty="0" smtClean="0">
                <a:latin typeface="+mj-lt"/>
              </a:rPr>
              <a:t>di Dio.</a:t>
            </a:r>
            <a:r>
              <a:rPr lang="it-IT" b="1" dirty="0">
                <a:latin typeface="+mj-lt"/>
              </a:rPr>
              <a:t> </a:t>
            </a:r>
            <a:endParaRPr lang="it-IT" b="1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4415698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530352" y="2564904"/>
            <a:ext cx="7772400" cy="114288"/>
          </a:xfrm>
        </p:spPr>
        <p:txBody>
          <a:bodyPr/>
          <a:lstStyle/>
          <a:p>
            <a:r>
              <a:rPr lang="it-IT" sz="4400" dirty="0" smtClean="0"/>
              <a:t/>
            </a:r>
            <a:br>
              <a:rPr lang="it-IT" sz="4400" dirty="0" smtClean="0"/>
            </a:br>
            <a:r>
              <a:rPr lang="it-IT" sz="4400" dirty="0" smtClean="0"/>
              <a:t/>
            </a:r>
            <a:br>
              <a:rPr lang="it-IT" sz="4400" dirty="0" smtClean="0"/>
            </a:br>
            <a:r>
              <a:rPr lang="it-IT" sz="4400" dirty="0"/>
              <a:t/>
            </a:r>
            <a:br>
              <a:rPr lang="it-IT" sz="4400" dirty="0"/>
            </a:br>
            <a:r>
              <a:rPr lang="it-IT" sz="4400" dirty="0" smtClean="0"/>
              <a:t/>
            </a:r>
            <a:br>
              <a:rPr lang="it-IT" sz="4400" dirty="0" smtClean="0"/>
            </a:br>
            <a:r>
              <a:rPr lang="it-IT" sz="4400" dirty="0" smtClean="0"/>
              <a:t>«</a:t>
            </a:r>
            <a:r>
              <a:rPr lang="it-IT" sz="4400" i="1" dirty="0"/>
              <a:t>Credo in un essere supremo, ma non credo nella Chiesa</a:t>
            </a:r>
            <a:r>
              <a:rPr lang="it-IT" sz="4400" dirty="0"/>
              <a:t>»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type="body" idx="1"/>
          </p:nvPr>
        </p:nvSpPr>
        <p:spPr>
          <a:xfrm>
            <a:off x="539552" y="3068960"/>
            <a:ext cx="7772400" cy="2520280"/>
          </a:xfrm>
        </p:spPr>
        <p:txBody>
          <a:bodyPr>
            <a:normAutofit/>
          </a:bodyPr>
          <a:lstStyle/>
          <a:p>
            <a:pPr algn="ctr"/>
            <a:r>
              <a:rPr lang="it-IT" b="1" i="1" dirty="0" smtClean="0"/>
              <a:t> </a:t>
            </a:r>
            <a:endParaRPr lang="it-IT" b="1" dirty="0"/>
          </a:p>
          <a:p>
            <a:pPr algn="ctr"/>
            <a:r>
              <a:rPr lang="it-IT" b="1" dirty="0" smtClean="0">
                <a:latin typeface="+mj-lt"/>
              </a:rPr>
              <a:t>Nel </a:t>
            </a:r>
            <a:r>
              <a:rPr lang="it-IT" b="1" dirty="0">
                <a:latin typeface="+mj-lt"/>
              </a:rPr>
              <a:t>rapporto </a:t>
            </a:r>
            <a:r>
              <a:rPr lang="it-IT" b="1" i="1" dirty="0" err="1">
                <a:latin typeface="+mj-lt"/>
              </a:rPr>
              <a:t>Religion</a:t>
            </a:r>
            <a:r>
              <a:rPr lang="it-IT" b="1" dirty="0">
                <a:latin typeface="+mj-lt"/>
              </a:rPr>
              <a:t> dell'</a:t>
            </a:r>
            <a:r>
              <a:rPr lang="it-IT" b="1" dirty="0" err="1">
                <a:latin typeface="+mj-lt"/>
              </a:rPr>
              <a:t>Internazional</a:t>
            </a:r>
            <a:r>
              <a:rPr lang="it-IT" b="1" dirty="0">
                <a:latin typeface="+mj-lt"/>
              </a:rPr>
              <a:t> Social </a:t>
            </a:r>
            <a:r>
              <a:rPr lang="it-IT" b="1" dirty="0" err="1">
                <a:latin typeface="+mj-lt"/>
              </a:rPr>
              <a:t>Survey</a:t>
            </a:r>
            <a:r>
              <a:rPr lang="it-IT" b="1" dirty="0">
                <a:latin typeface="+mj-lt"/>
              </a:rPr>
              <a:t> Programma del 2012 è scritto che il 61% degli italiani dichiara di avere un rapporto personale con Dio senza passare per chiese e riti </a:t>
            </a:r>
            <a:endParaRPr lang="it-IT" b="1" dirty="0" smtClean="0">
              <a:latin typeface="+mj-lt"/>
            </a:endParaRPr>
          </a:p>
          <a:p>
            <a:endParaRPr lang="it-IT" b="1" dirty="0" smtClean="0"/>
          </a:p>
        </p:txBody>
      </p:sp>
    </p:spTree>
    <p:extLst>
      <p:ext uri="{BB962C8B-B14F-4D97-AF65-F5344CB8AC3E}">
        <p14:creationId xmlns:p14="http://schemas.microsoft.com/office/powerpoint/2010/main" val="34010569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55576" y="4725144"/>
            <a:ext cx="7772400" cy="1224136"/>
          </a:xfrm>
        </p:spPr>
        <p:txBody>
          <a:bodyPr/>
          <a:lstStyle/>
          <a:p>
            <a:r>
              <a:rPr lang="it-IT" sz="4000" dirty="0">
                <a:solidFill>
                  <a:schemeClr val="accent6">
                    <a:lumMod val="75000"/>
                  </a:schemeClr>
                </a:solidFill>
              </a:rPr>
              <a:t>Come interpella tutto questo le nostre comunità</a:t>
            </a:r>
            <a:r>
              <a:rPr lang="it-IT" sz="4000" dirty="0" smtClean="0">
                <a:solidFill>
                  <a:schemeClr val="accent6">
                    <a:lumMod val="75000"/>
                  </a:schemeClr>
                </a:solidFill>
              </a:rPr>
              <a:t>?</a:t>
            </a:r>
            <a:r>
              <a:rPr lang="it-IT" sz="4000" dirty="0" smtClean="0"/>
              <a:t> </a:t>
            </a:r>
            <a:br>
              <a:rPr lang="it-IT" sz="4000" dirty="0" smtClean="0"/>
            </a:br>
            <a:r>
              <a:rPr lang="it-IT" sz="4000" dirty="0" smtClean="0">
                <a:solidFill>
                  <a:srgbClr val="FF0000"/>
                </a:solidFill>
              </a:rPr>
              <a:t>Quali bisogni affiorano dalla religione de-regolamentata, dal movimento </a:t>
            </a:r>
            <a:r>
              <a:rPr lang="it-IT" sz="4000" dirty="0">
                <a:solidFill>
                  <a:srgbClr val="FF0000"/>
                </a:solidFill>
              </a:rPr>
              <a:t>carismatico, </a:t>
            </a:r>
            <a:r>
              <a:rPr lang="it-IT" sz="4000" dirty="0" smtClean="0">
                <a:solidFill>
                  <a:srgbClr val="FF0000"/>
                </a:solidFill>
              </a:rPr>
              <a:t>dalla </a:t>
            </a:r>
            <a:r>
              <a:rPr lang="it-IT" sz="4000" dirty="0">
                <a:solidFill>
                  <a:srgbClr val="FF0000"/>
                </a:solidFill>
              </a:rPr>
              <a:t>religiosità individuo-globale e </a:t>
            </a:r>
            <a:r>
              <a:rPr lang="it-IT" sz="4000" dirty="0" smtClean="0">
                <a:solidFill>
                  <a:srgbClr val="FF0000"/>
                </a:solidFill>
              </a:rPr>
              <a:t>dal </a:t>
            </a:r>
            <a:r>
              <a:rPr lang="it-IT" sz="4000" dirty="0">
                <a:solidFill>
                  <a:srgbClr val="FF0000"/>
                </a:solidFill>
              </a:rPr>
              <a:t>risveglio pentecostale?</a:t>
            </a:r>
            <a:r>
              <a:rPr lang="it-IT" dirty="0">
                <a:solidFill>
                  <a:srgbClr val="FF0000"/>
                </a:solidFill>
              </a:rPr>
              <a:t/>
            </a:r>
            <a:br>
              <a:rPr lang="it-IT" dirty="0">
                <a:solidFill>
                  <a:srgbClr val="FF0000"/>
                </a:solidFill>
              </a:rPr>
            </a:b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530352" y="3789040"/>
            <a:ext cx="7772400" cy="425336"/>
          </a:xfrm>
        </p:spPr>
        <p:txBody>
          <a:bodyPr>
            <a:normAutofit lnSpcReduction="10000"/>
          </a:bodyPr>
          <a:lstStyle/>
          <a:p>
            <a:endParaRPr lang="it-IT" dirty="0" smtClean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8739941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9552" y="2852936"/>
            <a:ext cx="7772400" cy="1362456"/>
          </a:xfrm>
        </p:spPr>
        <p:txBody>
          <a:bodyPr/>
          <a:lstStyle/>
          <a:p>
            <a:pPr algn="ctr"/>
            <a:r>
              <a:rPr lang="it-IT" dirty="0">
                <a:solidFill>
                  <a:schemeClr val="accent6">
                    <a:lumMod val="75000"/>
                  </a:schemeClr>
                </a:solidFill>
              </a:rPr>
              <a:t>Il laboratorio americano </a:t>
            </a:r>
            <a:r>
              <a:rPr lang="it-IT" dirty="0" smtClean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it-IT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it-IT" dirty="0" smtClean="0">
                <a:solidFill>
                  <a:schemeClr val="accent6">
                    <a:lumMod val="75000"/>
                  </a:schemeClr>
                </a:solidFill>
              </a:rPr>
              <a:t>è </a:t>
            </a:r>
            <a:r>
              <a:rPr lang="it-IT" dirty="0">
                <a:solidFill>
                  <a:schemeClr val="accent6">
                    <a:lumMod val="75000"/>
                  </a:schemeClr>
                </a:solidFill>
              </a:rPr>
              <a:t>solo oltre </a:t>
            </a:r>
            <a:r>
              <a:rPr lang="it-IT" dirty="0" smtClean="0">
                <a:solidFill>
                  <a:schemeClr val="accent6">
                    <a:lumMod val="75000"/>
                  </a:schemeClr>
                </a:solidFill>
              </a:rPr>
              <a:t>l’oceano</a:t>
            </a:r>
            <a:r>
              <a:rPr lang="it-IT" dirty="0">
                <a:solidFill>
                  <a:schemeClr val="accent6">
                    <a:lumMod val="75000"/>
                  </a:schemeClr>
                </a:solidFill>
              </a:rPr>
              <a:t>?</a:t>
            </a:r>
            <a:br>
              <a:rPr lang="it-IT" dirty="0">
                <a:solidFill>
                  <a:schemeClr val="accent6">
                    <a:lumMod val="75000"/>
                  </a:schemeClr>
                </a:solidFill>
              </a:rPr>
            </a:br>
            <a:endParaRPr lang="it-IT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539552" y="3645024"/>
            <a:ext cx="7772400" cy="1509712"/>
          </a:xfrm>
        </p:spPr>
        <p:txBody>
          <a:bodyPr/>
          <a:lstStyle/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7929623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611560" y="332656"/>
            <a:ext cx="7772400" cy="1392184"/>
          </a:xfrm>
        </p:spPr>
        <p:txBody>
          <a:bodyPr/>
          <a:lstStyle/>
          <a:p>
            <a:r>
              <a:rPr lang="it-IT" dirty="0" smtClean="0"/>
              <a:t>Una nuova religione?</a:t>
            </a:r>
            <a:r>
              <a:rPr lang="it-IT" dirty="0"/>
              <a:t> 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3028592"/>
          </a:xfrm>
        </p:spPr>
        <p:txBody>
          <a:bodyPr>
            <a:normAutofit fontScale="92500" lnSpcReduction="10000"/>
          </a:bodyPr>
          <a:lstStyle/>
          <a:p>
            <a:r>
              <a:rPr lang="it-IT" b="1" dirty="0">
                <a:latin typeface="+mj-lt"/>
              </a:rPr>
              <a:t>Dall’indigeno postmoderno (Candomblé) </a:t>
            </a:r>
            <a:endParaRPr lang="it-IT" b="1" dirty="0" smtClean="0">
              <a:latin typeface="+mj-lt"/>
            </a:endParaRPr>
          </a:p>
          <a:p>
            <a:r>
              <a:rPr lang="it-IT" b="1" dirty="0" smtClean="0">
                <a:latin typeface="+mj-lt"/>
              </a:rPr>
              <a:t>alla </a:t>
            </a:r>
            <a:r>
              <a:rPr lang="it-IT" b="1" dirty="0">
                <a:latin typeface="+mj-lt"/>
              </a:rPr>
              <a:t>saggezza </a:t>
            </a:r>
            <a:r>
              <a:rPr lang="it-IT" b="1" dirty="0" smtClean="0">
                <a:latin typeface="+mj-lt"/>
              </a:rPr>
              <a:t>e armonia </a:t>
            </a:r>
            <a:r>
              <a:rPr lang="it-IT" b="1" dirty="0">
                <a:latin typeface="+mj-lt"/>
              </a:rPr>
              <a:t>cosmica, ecologismo, esotismo (aborigeni, </a:t>
            </a:r>
            <a:r>
              <a:rPr lang="it-IT" b="1" dirty="0" smtClean="0">
                <a:latin typeface="+mj-lt"/>
              </a:rPr>
              <a:t>sciamanesimo, celti)</a:t>
            </a:r>
          </a:p>
          <a:p>
            <a:endParaRPr lang="it-IT" b="1" dirty="0">
              <a:latin typeface="+mj-lt"/>
            </a:endParaRPr>
          </a:p>
          <a:p>
            <a:r>
              <a:rPr lang="it-IT" sz="2400" b="1" dirty="0" smtClean="0">
                <a:latin typeface="+mj-lt"/>
              </a:rPr>
              <a:t>Nelle società occidentali prende sempre più forma una </a:t>
            </a:r>
            <a:r>
              <a:rPr lang="it-IT" sz="2400" b="1" dirty="0">
                <a:latin typeface="+mj-lt"/>
              </a:rPr>
              <a:t>religione </a:t>
            </a:r>
            <a:r>
              <a:rPr lang="it-IT" sz="2400" b="1" i="1" dirty="0">
                <a:latin typeface="+mj-lt"/>
              </a:rPr>
              <a:t>à la </a:t>
            </a:r>
            <a:r>
              <a:rPr lang="it-IT" sz="2400" b="1" i="1" dirty="0" smtClean="0">
                <a:latin typeface="+mj-lt"/>
              </a:rPr>
              <a:t>carte e un </a:t>
            </a:r>
            <a:r>
              <a:rPr lang="it-IT" sz="2400" b="1" dirty="0" smtClean="0">
                <a:latin typeface="+mj-lt"/>
              </a:rPr>
              <a:t>Dio tutto  </a:t>
            </a:r>
            <a:r>
              <a:rPr lang="it-IT" sz="2400" b="1" dirty="0">
                <a:latin typeface="+mj-lt"/>
              </a:rPr>
              <a:t>personale, </a:t>
            </a:r>
            <a:r>
              <a:rPr lang="it-IT" sz="2400" b="1" dirty="0" smtClean="0">
                <a:latin typeface="+mj-lt"/>
              </a:rPr>
              <a:t>quasi esclusivo</a:t>
            </a:r>
            <a:r>
              <a:rPr lang="it-IT" sz="2400" b="1" dirty="0">
                <a:latin typeface="+mj-lt"/>
              </a:rPr>
              <a:t>, diretto </a:t>
            </a:r>
            <a:r>
              <a:rPr lang="it-IT" sz="2400" b="1" dirty="0" smtClean="0">
                <a:latin typeface="+mj-lt"/>
              </a:rPr>
              <a:t> -senza intermediazioni istituzionali </a:t>
            </a:r>
            <a:r>
              <a:rPr lang="it-IT" sz="2000" dirty="0" smtClean="0">
                <a:latin typeface="+mj-lt"/>
              </a:rPr>
              <a:t>(</a:t>
            </a:r>
            <a:r>
              <a:rPr lang="it-IT" sz="2000" i="1" dirty="0" err="1" smtClean="0">
                <a:latin typeface="+mj-lt"/>
              </a:rPr>
              <a:t>Der</a:t>
            </a:r>
            <a:r>
              <a:rPr lang="it-IT" sz="2000" i="1" dirty="0" smtClean="0">
                <a:latin typeface="+mj-lt"/>
              </a:rPr>
              <a:t> </a:t>
            </a:r>
            <a:r>
              <a:rPr lang="it-IT" sz="2000" i="1" dirty="0" err="1">
                <a:latin typeface="+mj-lt"/>
              </a:rPr>
              <a:t>eigene</a:t>
            </a:r>
            <a:r>
              <a:rPr lang="it-IT" sz="2000" i="1" dirty="0">
                <a:latin typeface="+mj-lt"/>
              </a:rPr>
              <a:t> </a:t>
            </a:r>
            <a:r>
              <a:rPr lang="it-IT" sz="2000" i="1" dirty="0" err="1">
                <a:latin typeface="+mj-lt"/>
              </a:rPr>
              <a:t>Gott</a:t>
            </a:r>
            <a:r>
              <a:rPr lang="it-IT" sz="2000" i="1" dirty="0">
                <a:latin typeface="+mj-lt"/>
              </a:rPr>
              <a:t> </a:t>
            </a:r>
            <a:r>
              <a:rPr lang="it-IT" sz="2000" dirty="0">
                <a:latin typeface="+mj-lt"/>
              </a:rPr>
              <a:t>di U. Beck,  2013).</a:t>
            </a:r>
            <a:r>
              <a:rPr lang="it-IT" sz="2000" dirty="0"/>
              <a:t/>
            </a:r>
            <a:br>
              <a:rPr lang="it-IT" sz="2000" dirty="0"/>
            </a:br>
            <a:endParaRPr lang="it-IT" dirty="0"/>
          </a:p>
          <a:p>
            <a:endParaRPr lang="it-IT" b="1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457476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user\Desktop\downloa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3513" y="188640"/>
            <a:ext cx="3096344" cy="4023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95536" y="1196752"/>
            <a:ext cx="8208912" cy="5112568"/>
          </a:xfrm>
        </p:spPr>
        <p:txBody>
          <a:bodyPr/>
          <a:lstStyle/>
          <a:p>
            <a:r>
              <a:rPr lang="it-IT" sz="2800" dirty="0" smtClean="0">
                <a:solidFill>
                  <a:srgbClr val="FFC000"/>
                </a:solidFill>
                <a:effectLst/>
              </a:rPr>
              <a:t/>
            </a:r>
            <a:br>
              <a:rPr lang="it-IT" sz="2800" dirty="0" smtClean="0">
                <a:solidFill>
                  <a:srgbClr val="FFC000"/>
                </a:solidFill>
                <a:effectLst/>
              </a:rPr>
            </a:br>
            <a:r>
              <a:rPr lang="it-IT" sz="2800" dirty="0">
                <a:solidFill>
                  <a:srgbClr val="FFC000"/>
                </a:solidFill>
                <a:effectLst/>
              </a:rPr>
              <a:t/>
            </a:r>
            <a:br>
              <a:rPr lang="it-IT" sz="2800" dirty="0">
                <a:solidFill>
                  <a:srgbClr val="FFC000"/>
                </a:solidFill>
                <a:effectLst/>
              </a:rPr>
            </a:br>
            <a:r>
              <a:rPr lang="it-IT" sz="2800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/>
              </a:rPr>
              <a:t>Già</a:t>
            </a:r>
            <a:r>
              <a:rPr lang="it-IT" sz="2800" dirty="0">
                <a:solidFill>
                  <a:schemeClr val="accent3">
                    <a:lumMod val="60000"/>
                    <a:lumOff val="40000"/>
                  </a:schemeClr>
                </a:solidFill>
                <a:effectLst/>
              </a:rPr>
              <a:t> nel </a:t>
            </a:r>
            <a:r>
              <a:rPr lang="it-IT" sz="2800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/>
              </a:rPr>
              <a:t>Settecento Rousseau </a:t>
            </a:r>
            <a:br>
              <a:rPr lang="it-IT" sz="2800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/>
              </a:rPr>
            </a:br>
            <a:r>
              <a:rPr lang="it-IT" sz="2800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/>
              </a:rPr>
              <a:t>scriveva:</a:t>
            </a:r>
            <a:br>
              <a:rPr lang="it-IT" sz="2800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/>
              </a:rPr>
            </a:br>
            <a:r>
              <a:rPr lang="it-IT" sz="2800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/>
              </a:rPr>
              <a:t/>
            </a:r>
            <a:br>
              <a:rPr lang="it-IT" sz="2800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/>
              </a:rPr>
            </a:br>
            <a:r>
              <a:rPr lang="it-IT" sz="2800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/>
              </a:rPr>
              <a:t>  molti </a:t>
            </a:r>
            <a:r>
              <a:rPr lang="it-IT" sz="2800" dirty="0">
                <a:solidFill>
                  <a:schemeClr val="accent3">
                    <a:lumMod val="60000"/>
                    <a:lumOff val="40000"/>
                  </a:schemeClr>
                </a:solidFill>
                <a:effectLst/>
              </a:rPr>
              <a:t>si distaccano dal </a:t>
            </a:r>
            <a:r>
              <a:rPr lang="it-IT" sz="2800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/>
              </a:rPr>
              <a:t>Cristianesimo perché </a:t>
            </a:r>
            <a:r>
              <a:rPr lang="it-IT" sz="2800" dirty="0">
                <a:solidFill>
                  <a:schemeClr val="accent3">
                    <a:lumMod val="60000"/>
                    <a:lumOff val="40000"/>
                  </a:schemeClr>
                </a:solidFill>
                <a:effectLst/>
              </a:rPr>
              <a:t> </a:t>
            </a:r>
            <a:r>
              <a:rPr lang="it-IT" sz="2800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/>
              </a:rPr>
              <a:t/>
            </a:r>
            <a:br>
              <a:rPr lang="it-IT" sz="2800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/>
              </a:rPr>
            </a:br>
            <a:r>
              <a:rPr lang="it-IT" sz="2800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/>
              </a:rPr>
              <a:t>nessuno </a:t>
            </a:r>
            <a:r>
              <a:rPr lang="it-IT" sz="2800" dirty="0">
                <a:solidFill>
                  <a:schemeClr val="accent3">
                    <a:lumMod val="60000"/>
                    <a:lumOff val="40000"/>
                  </a:schemeClr>
                </a:solidFill>
                <a:effectLst/>
              </a:rPr>
              <a:t>li ha </a:t>
            </a:r>
            <a:r>
              <a:rPr lang="it-IT" sz="2800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/>
              </a:rPr>
              <a:t>ascoltati, accompagnati, </a:t>
            </a:r>
            <a:r>
              <a:rPr lang="it-IT" sz="2800" dirty="0">
                <a:solidFill>
                  <a:schemeClr val="accent3">
                    <a:lumMod val="60000"/>
                    <a:lumOff val="40000"/>
                  </a:schemeClr>
                </a:solidFill>
                <a:effectLst/>
              </a:rPr>
              <a:t>nessuno si è fatto piccolo per mettersi alla loro </a:t>
            </a:r>
            <a:r>
              <a:rPr lang="it-IT" sz="2800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/>
              </a:rPr>
              <a:t>portata; non hanno mai trovato né</a:t>
            </a:r>
            <a:r>
              <a:rPr lang="it-IT" sz="2800" dirty="0">
                <a:solidFill>
                  <a:schemeClr val="accent3">
                    <a:lumMod val="60000"/>
                    <a:lumOff val="40000"/>
                  </a:schemeClr>
                </a:solidFill>
                <a:effectLst/>
              </a:rPr>
              <a:t> </a:t>
            </a:r>
            <a:r>
              <a:rPr lang="it-IT" sz="2800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/>
              </a:rPr>
              <a:t>maestri né testimoni.</a:t>
            </a:r>
            <a:endParaRPr lang="it-IT" sz="2800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539552" y="-7386"/>
            <a:ext cx="7772400" cy="1509712"/>
          </a:xfrm>
        </p:spPr>
        <p:txBody>
          <a:bodyPr/>
          <a:lstStyle/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357064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C:\Users\user\Desktop\downloa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7605" y="0"/>
            <a:ext cx="1876425" cy="243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0352" y="764704"/>
            <a:ext cx="7772400" cy="5184576"/>
          </a:xfrm>
        </p:spPr>
        <p:txBody>
          <a:bodyPr/>
          <a:lstStyle/>
          <a:p>
            <a:pPr algn="ctr"/>
            <a:r>
              <a:rPr lang="it-IT" sz="3600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/>
              </a:rPr>
              <a:t>La religione </a:t>
            </a:r>
            <a:r>
              <a:rPr lang="it-IT" sz="3600" dirty="0">
                <a:solidFill>
                  <a:schemeClr val="accent3">
                    <a:lumMod val="60000"/>
                    <a:lumOff val="40000"/>
                  </a:schemeClr>
                </a:solidFill>
                <a:effectLst/>
              </a:rPr>
              <a:t>del </a:t>
            </a:r>
            <a:r>
              <a:rPr lang="it-IT" sz="3600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/>
              </a:rPr>
              <a:t>cuore</a:t>
            </a:r>
            <a:br>
              <a:rPr lang="it-IT" sz="3600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/>
              </a:rPr>
            </a:br>
            <a:r>
              <a:rPr lang="it-IT" sz="3200" dirty="0">
                <a:solidFill>
                  <a:schemeClr val="accent3">
                    <a:lumMod val="60000"/>
                    <a:lumOff val="40000"/>
                  </a:schemeClr>
                </a:solidFill>
                <a:effectLst/>
              </a:rPr>
              <a:t> </a:t>
            </a:r>
            <a:r>
              <a:rPr lang="it-IT" sz="3200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/>
              </a:rPr>
              <a:t/>
            </a:r>
            <a:br>
              <a:rPr lang="it-IT" sz="3200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/>
              </a:rPr>
            </a:br>
            <a:r>
              <a:rPr lang="it-IT" sz="2400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/>
              </a:rPr>
              <a:t>Molti trovano </a:t>
            </a:r>
            <a:r>
              <a:rPr lang="it-IT" sz="2400" dirty="0">
                <a:solidFill>
                  <a:schemeClr val="accent3">
                    <a:lumMod val="60000"/>
                    <a:lumOff val="40000"/>
                  </a:schemeClr>
                </a:solidFill>
                <a:effectLst/>
              </a:rPr>
              <a:t>rifugio </a:t>
            </a:r>
            <a:r>
              <a:rPr lang="it-IT" sz="2400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/>
              </a:rPr>
              <a:t>nell’agnosticismo,</a:t>
            </a:r>
            <a:br>
              <a:rPr lang="it-IT" sz="2400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/>
              </a:rPr>
            </a:br>
            <a:r>
              <a:rPr lang="it-IT" sz="2400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/>
              </a:rPr>
              <a:t> </a:t>
            </a:r>
            <a:r>
              <a:rPr lang="it-IT" sz="2400" dirty="0">
                <a:solidFill>
                  <a:schemeClr val="accent3">
                    <a:lumMod val="60000"/>
                    <a:lumOff val="40000"/>
                  </a:schemeClr>
                </a:solidFill>
                <a:effectLst/>
              </a:rPr>
              <a:t> </a:t>
            </a:r>
            <a:r>
              <a:rPr lang="it-IT" sz="2400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/>
              </a:rPr>
              <a:t>altri invece</a:t>
            </a:r>
            <a:r>
              <a:rPr lang="it-IT" sz="2400" dirty="0">
                <a:solidFill>
                  <a:schemeClr val="accent3">
                    <a:lumMod val="60000"/>
                    <a:lumOff val="40000"/>
                  </a:schemeClr>
                </a:solidFill>
                <a:effectLst/>
              </a:rPr>
              <a:t> </a:t>
            </a:r>
            <a:r>
              <a:rPr lang="it-IT" sz="2400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/>
              </a:rPr>
              <a:t>si rivolgono al </a:t>
            </a:r>
            <a:r>
              <a:rPr lang="it-IT" sz="2400" dirty="0">
                <a:solidFill>
                  <a:schemeClr val="accent3">
                    <a:lumMod val="60000"/>
                    <a:lumOff val="40000"/>
                  </a:schemeClr>
                </a:solidFill>
                <a:effectLst/>
              </a:rPr>
              <a:t>lume </a:t>
            </a:r>
            <a:r>
              <a:rPr lang="it-IT" sz="2400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/>
              </a:rPr>
              <a:t>interiore. Esso  </a:t>
            </a:r>
            <a:r>
              <a:rPr lang="it-IT" sz="2400" dirty="0">
                <a:solidFill>
                  <a:schemeClr val="accent3">
                    <a:lumMod val="60000"/>
                    <a:lumOff val="40000"/>
                  </a:schemeClr>
                </a:solidFill>
                <a:effectLst/>
              </a:rPr>
              <a:t>attesta alcune verità </a:t>
            </a:r>
            <a:r>
              <a:rPr lang="it-IT" sz="2400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/>
              </a:rPr>
              <a:t>semplici, verità </a:t>
            </a:r>
            <a:r>
              <a:rPr lang="it-IT" sz="2400" dirty="0">
                <a:solidFill>
                  <a:schemeClr val="accent3">
                    <a:lumMod val="60000"/>
                    <a:lumOff val="40000"/>
                  </a:schemeClr>
                </a:solidFill>
                <a:effectLst/>
              </a:rPr>
              <a:t>che vengono </a:t>
            </a:r>
            <a:r>
              <a:rPr lang="it-IT" sz="2400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/>
              </a:rPr>
              <a:t>dalle natura delle cose (esempio: il moto e il divenire </a:t>
            </a:r>
            <a:r>
              <a:rPr lang="it-IT" sz="1800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/>
              </a:rPr>
              <a:t>attestano che </a:t>
            </a:r>
            <a:r>
              <a:rPr lang="it-IT" sz="1800" dirty="0">
                <a:solidFill>
                  <a:schemeClr val="accent3">
                    <a:lumMod val="60000"/>
                    <a:lumOff val="40000"/>
                  </a:schemeClr>
                </a:solidFill>
                <a:effectLst/>
              </a:rPr>
              <a:t>essi hanno una qualche causa esterna  che non è nella materia ma bisogna risalire a qualche volontà per prima </a:t>
            </a:r>
            <a:r>
              <a:rPr lang="it-IT" sz="1800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/>
              </a:rPr>
              <a:t>causa).</a:t>
            </a:r>
            <a:br>
              <a:rPr lang="it-IT" sz="1800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/>
              </a:rPr>
            </a:br>
            <a:r>
              <a:rPr lang="it-IT" sz="2400" dirty="0">
                <a:solidFill>
                  <a:schemeClr val="accent3">
                    <a:lumMod val="60000"/>
                    <a:lumOff val="40000"/>
                  </a:schemeClr>
                </a:solidFill>
                <a:effectLst/>
              </a:rPr>
              <a:t/>
            </a:r>
            <a:br>
              <a:rPr lang="it-IT" sz="2400" dirty="0">
                <a:solidFill>
                  <a:schemeClr val="accent3">
                    <a:lumMod val="60000"/>
                    <a:lumOff val="40000"/>
                  </a:schemeClr>
                </a:solidFill>
                <a:effectLst/>
              </a:rPr>
            </a:br>
            <a:r>
              <a:rPr lang="it-IT" sz="2400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/>
              </a:rPr>
              <a:t> La </a:t>
            </a:r>
            <a:r>
              <a:rPr lang="it-IT" sz="2400" dirty="0">
                <a:solidFill>
                  <a:schemeClr val="accent3">
                    <a:lumMod val="60000"/>
                    <a:lumOff val="40000"/>
                  </a:schemeClr>
                </a:solidFill>
                <a:effectLst/>
              </a:rPr>
              <a:t>prima verità che </a:t>
            </a:r>
            <a:r>
              <a:rPr lang="it-IT" sz="2400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/>
              </a:rPr>
              <a:t>scorgo:</a:t>
            </a:r>
            <a:br>
              <a:rPr lang="it-IT" sz="2400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/>
              </a:rPr>
            </a:br>
            <a:r>
              <a:rPr lang="it-IT" sz="2400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/>
              </a:rPr>
              <a:t> </a:t>
            </a:r>
            <a:r>
              <a:rPr lang="it-IT" sz="4000" dirty="0">
                <a:solidFill>
                  <a:schemeClr val="accent3">
                    <a:lumMod val="60000"/>
                    <a:lumOff val="40000"/>
                  </a:schemeClr>
                </a:solidFill>
                <a:effectLst/>
              </a:rPr>
              <a:t>una volontà muove l'universo</a:t>
            </a:r>
            <a:endParaRPr lang="it-IT" sz="4000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88431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C:\Users\user\Desktop\downloa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67575" y="0"/>
            <a:ext cx="1876425" cy="243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11560" y="404664"/>
            <a:ext cx="7772400" cy="1362456"/>
          </a:xfrm>
        </p:spPr>
        <p:txBody>
          <a:bodyPr/>
          <a:lstStyle/>
          <a:p>
            <a:r>
              <a:rPr lang="it-IT" sz="48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/>
            </a:r>
            <a:br>
              <a:rPr lang="it-IT" sz="48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</a:br>
            <a:r>
              <a:rPr lang="it-IT" sz="48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DAPPERTUTTO E IN ME</a:t>
            </a:r>
            <a:endParaRPr lang="it-IT" sz="4800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323528" y="2564904"/>
            <a:ext cx="8424936" cy="3816424"/>
          </a:xfrm>
        </p:spPr>
        <p:txBody>
          <a:bodyPr>
            <a:normAutofit/>
          </a:bodyPr>
          <a:lstStyle/>
          <a:p>
            <a:pPr algn="ctr"/>
            <a:r>
              <a:rPr lang="it-IT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+mj-lt"/>
              </a:rPr>
              <a:t>L‘Essere è anche suprema intelligenza. </a:t>
            </a:r>
          </a:p>
          <a:p>
            <a:endParaRPr lang="it-IT" b="1" dirty="0" smtClean="0">
              <a:solidFill>
                <a:schemeClr val="accent3">
                  <a:lumMod val="60000"/>
                  <a:lumOff val="40000"/>
                </a:schemeClr>
              </a:solidFill>
              <a:latin typeface="+mj-lt"/>
            </a:endParaRPr>
          </a:p>
          <a:p>
            <a:r>
              <a:rPr lang="it-IT" sz="18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+mj-lt"/>
              </a:rPr>
              <a:t>Donde proviene, se è eterna o creata, questo</a:t>
            </a:r>
            <a:r>
              <a:rPr lang="it-IT" sz="1800" dirty="0">
                <a:solidFill>
                  <a:schemeClr val="accent3">
                    <a:lumMod val="60000"/>
                    <a:lumOff val="40000"/>
                  </a:schemeClr>
                </a:solidFill>
                <a:latin typeface="+mj-lt"/>
              </a:rPr>
              <a:t> va oltre le nostre possibilità di </a:t>
            </a:r>
            <a:r>
              <a:rPr lang="it-IT" sz="18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+mj-lt"/>
              </a:rPr>
              <a:t>risposta. </a:t>
            </a:r>
          </a:p>
          <a:p>
            <a:endParaRPr lang="it-IT" b="1" dirty="0">
              <a:solidFill>
                <a:schemeClr val="accent3">
                  <a:lumMod val="60000"/>
                  <a:lumOff val="40000"/>
                </a:schemeClr>
              </a:solidFill>
              <a:latin typeface="+mj-lt"/>
            </a:endParaRPr>
          </a:p>
          <a:p>
            <a:pPr algn="ctr"/>
            <a:r>
              <a:rPr lang="it-IT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+mj-lt"/>
              </a:rPr>
              <a:t>Questo Essere </a:t>
            </a:r>
            <a:r>
              <a:rPr lang="it-IT" b="1" dirty="0">
                <a:solidFill>
                  <a:schemeClr val="accent3">
                    <a:lumMod val="60000"/>
                    <a:lumOff val="40000"/>
                  </a:schemeClr>
                </a:solidFill>
                <a:latin typeface="+mj-lt"/>
              </a:rPr>
              <a:t> </a:t>
            </a:r>
            <a:r>
              <a:rPr lang="it-IT" b="1" dirty="0" err="1" smtClean="0">
                <a:solidFill>
                  <a:schemeClr val="accent3">
                    <a:lumMod val="60000"/>
                    <a:lumOff val="40000"/>
                  </a:schemeClr>
                </a:solidFill>
                <a:latin typeface="+mj-lt"/>
              </a:rPr>
              <a:t>Rousseu</a:t>
            </a:r>
            <a:r>
              <a:rPr lang="it-IT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+mj-lt"/>
              </a:rPr>
              <a:t> </a:t>
            </a:r>
            <a:r>
              <a:rPr lang="it-IT" b="1" dirty="0">
                <a:solidFill>
                  <a:schemeClr val="accent3">
                    <a:lumMod val="60000"/>
                    <a:lumOff val="40000"/>
                  </a:schemeClr>
                </a:solidFill>
                <a:latin typeface="+mj-lt"/>
              </a:rPr>
              <a:t>la chiama </a:t>
            </a:r>
            <a:r>
              <a:rPr lang="it-IT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+mj-lt"/>
              </a:rPr>
              <a:t>Dio.</a:t>
            </a:r>
          </a:p>
          <a:p>
            <a:pPr algn="ctr"/>
            <a:r>
              <a:rPr lang="it-IT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+mj-lt"/>
              </a:rPr>
              <a:t> </a:t>
            </a:r>
            <a:r>
              <a:rPr lang="it-IT" sz="28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+mj-lt"/>
              </a:rPr>
              <a:t>Scorgo Dio dappertutto, </a:t>
            </a:r>
            <a:r>
              <a:rPr lang="it-IT" sz="2800" b="1" dirty="0">
                <a:solidFill>
                  <a:schemeClr val="accent3">
                    <a:lumMod val="60000"/>
                    <a:lumOff val="40000"/>
                  </a:schemeClr>
                </a:solidFill>
                <a:latin typeface="+mj-lt"/>
              </a:rPr>
              <a:t>nelle sue opere lo vedo intorno a </a:t>
            </a:r>
            <a:r>
              <a:rPr lang="it-IT" sz="28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+mj-lt"/>
              </a:rPr>
              <a:t>me, </a:t>
            </a:r>
            <a:r>
              <a:rPr lang="it-IT" sz="2800" b="1" dirty="0">
                <a:solidFill>
                  <a:schemeClr val="accent3">
                    <a:lumMod val="60000"/>
                    <a:lumOff val="40000"/>
                  </a:schemeClr>
                </a:solidFill>
                <a:latin typeface="+mj-lt"/>
              </a:rPr>
              <a:t>lo sento </a:t>
            </a:r>
            <a:r>
              <a:rPr lang="it-IT" sz="28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+mj-lt"/>
              </a:rPr>
              <a:t>in me.</a:t>
            </a:r>
            <a:endParaRPr lang="it-IT" sz="2800" dirty="0">
              <a:solidFill>
                <a:schemeClr val="accent3">
                  <a:lumMod val="60000"/>
                  <a:lumOff val="40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7405909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C:\Users\user\Desktop\downloa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67575" y="620688"/>
            <a:ext cx="1876425" cy="243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L'Essere </a:t>
            </a:r>
            <a:r>
              <a:rPr lang="it-IT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Supremo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539552" y="3048559"/>
            <a:ext cx="7772400" cy="3388632"/>
          </a:xfrm>
        </p:spPr>
        <p:txBody>
          <a:bodyPr>
            <a:normAutofit lnSpcReduction="10000"/>
          </a:bodyPr>
          <a:lstStyle/>
          <a:p>
            <a:pPr algn="ctr"/>
            <a:r>
              <a:rPr lang="it-IT" b="1" dirty="0">
                <a:solidFill>
                  <a:schemeClr val="accent3">
                    <a:lumMod val="60000"/>
                    <a:lumOff val="40000"/>
                  </a:schemeClr>
                </a:solidFill>
                <a:latin typeface="+mj-lt"/>
              </a:rPr>
              <a:t>Non posso però stabilire </a:t>
            </a:r>
            <a:endParaRPr lang="it-IT" b="1" dirty="0" smtClean="0">
              <a:solidFill>
                <a:schemeClr val="accent3">
                  <a:lumMod val="60000"/>
                  <a:lumOff val="40000"/>
                </a:schemeClr>
              </a:solidFill>
              <a:latin typeface="+mj-lt"/>
            </a:endParaRPr>
          </a:p>
          <a:p>
            <a:pPr algn="ctr"/>
            <a:r>
              <a:rPr lang="it-IT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+mj-lt"/>
              </a:rPr>
              <a:t>la </a:t>
            </a:r>
            <a:r>
              <a:rPr lang="it-IT" b="1" dirty="0">
                <a:solidFill>
                  <a:schemeClr val="accent3">
                    <a:lumMod val="60000"/>
                    <a:lumOff val="40000"/>
                  </a:schemeClr>
                </a:solidFill>
                <a:latin typeface="+mj-lt"/>
              </a:rPr>
              <a:t>natura dell'Essere </a:t>
            </a:r>
            <a:endParaRPr lang="it-IT" b="1" dirty="0" smtClean="0">
              <a:solidFill>
                <a:schemeClr val="accent3">
                  <a:lumMod val="60000"/>
                  <a:lumOff val="40000"/>
                </a:schemeClr>
              </a:solidFill>
              <a:latin typeface="+mj-lt"/>
            </a:endParaRPr>
          </a:p>
          <a:p>
            <a:pPr algn="ctr"/>
            <a:r>
              <a:rPr lang="it-IT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+mj-lt"/>
              </a:rPr>
              <a:t>Supremo.</a:t>
            </a:r>
          </a:p>
          <a:p>
            <a:endParaRPr lang="it-IT" b="1" dirty="0">
              <a:solidFill>
                <a:schemeClr val="accent3">
                  <a:lumMod val="60000"/>
                  <a:lumOff val="40000"/>
                </a:schemeClr>
              </a:solidFill>
              <a:latin typeface="+mj-lt"/>
            </a:endParaRPr>
          </a:p>
          <a:p>
            <a:r>
              <a:rPr lang="it-IT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+mj-lt"/>
              </a:rPr>
              <a:t>Anche l’idea di creazione, come quella di eternità,  </a:t>
            </a:r>
            <a:r>
              <a:rPr lang="it-IT" b="1" dirty="0">
                <a:solidFill>
                  <a:schemeClr val="accent3">
                    <a:lumMod val="60000"/>
                    <a:lumOff val="40000"/>
                  </a:schemeClr>
                </a:solidFill>
                <a:latin typeface="+mj-lt"/>
              </a:rPr>
              <a:t>supera la mia </a:t>
            </a:r>
            <a:r>
              <a:rPr lang="it-IT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+mj-lt"/>
              </a:rPr>
              <a:t>intelligenza.</a:t>
            </a:r>
          </a:p>
          <a:p>
            <a:endParaRPr lang="it-IT" b="1" dirty="0">
              <a:solidFill>
                <a:schemeClr val="accent3">
                  <a:lumMod val="60000"/>
                  <a:lumOff val="40000"/>
                </a:schemeClr>
              </a:solidFill>
              <a:latin typeface="+mj-lt"/>
            </a:endParaRPr>
          </a:p>
          <a:p>
            <a:pPr algn="ctr"/>
            <a:r>
              <a:rPr lang="it-IT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+mj-lt"/>
              </a:rPr>
              <a:t>So </a:t>
            </a:r>
            <a:r>
              <a:rPr lang="it-IT" b="1" dirty="0">
                <a:solidFill>
                  <a:schemeClr val="accent3">
                    <a:lumMod val="60000"/>
                    <a:lumOff val="40000"/>
                  </a:schemeClr>
                </a:solidFill>
                <a:latin typeface="+mj-lt"/>
              </a:rPr>
              <a:t>solo che Dio </a:t>
            </a:r>
            <a:r>
              <a:rPr lang="it-IT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+mj-lt"/>
              </a:rPr>
              <a:t>è avanti </a:t>
            </a:r>
            <a:r>
              <a:rPr lang="it-IT" b="1" dirty="0">
                <a:solidFill>
                  <a:schemeClr val="accent3">
                    <a:lumMod val="60000"/>
                    <a:lumOff val="40000"/>
                  </a:schemeClr>
                </a:solidFill>
                <a:latin typeface="+mj-lt"/>
              </a:rPr>
              <a:t>alle cose </a:t>
            </a:r>
            <a:r>
              <a:rPr lang="it-IT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+mj-lt"/>
              </a:rPr>
              <a:t>e </a:t>
            </a:r>
            <a:r>
              <a:rPr lang="it-IT" b="1" dirty="0">
                <a:solidFill>
                  <a:schemeClr val="accent3">
                    <a:lumMod val="60000"/>
                    <a:lumOff val="40000"/>
                  </a:schemeClr>
                </a:solidFill>
                <a:latin typeface="+mj-lt"/>
              </a:rPr>
              <a:t>v</a:t>
            </a:r>
            <a:r>
              <a:rPr lang="it-IT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+mj-lt"/>
              </a:rPr>
              <a:t>i starà </a:t>
            </a:r>
            <a:r>
              <a:rPr lang="it-IT" b="1" dirty="0">
                <a:solidFill>
                  <a:schemeClr val="accent3">
                    <a:lumMod val="60000"/>
                    <a:lumOff val="40000"/>
                  </a:schemeClr>
                </a:solidFill>
                <a:latin typeface="+mj-lt"/>
              </a:rPr>
              <a:t>fino a quando </a:t>
            </a:r>
            <a:r>
              <a:rPr lang="it-IT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+mj-lt"/>
              </a:rPr>
              <a:t>esse sussisteranno.</a:t>
            </a:r>
            <a:endParaRPr lang="it-IT" dirty="0">
              <a:solidFill>
                <a:schemeClr val="accent3">
                  <a:lumMod val="60000"/>
                  <a:lumOff val="40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714826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sz="4400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Il solo culto che Dio </a:t>
            </a:r>
            <a:r>
              <a:rPr lang="it-IT" sz="44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comanda</a:t>
            </a:r>
            <a:r>
              <a:rPr lang="it-IT" sz="4400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/>
            </a:r>
            <a:br>
              <a:rPr lang="it-IT" sz="4400" dirty="0">
                <a:solidFill>
                  <a:schemeClr val="accent3">
                    <a:lumMod val="60000"/>
                    <a:lumOff val="40000"/>
                  </a:schemeClr>
                </a:solidFill>
              </a:rPr>
            </a:br>
            <a:endParaRPr lang="it-IT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323528" y="3068960"/>
            <a:ext cx="8568952" cy="3240360"/>
          </a:xfrm>
        </p:spPr>
        <p:txBody>
          <a:bodyPr>
            <a:normAutofit/>
          </a:bodyPr>
          <a:lstStyle/>
          <a:p>
            <a:r>
              <a:rPr lang="it-IT" b="1" dirty="0">
                <a:solidFill>
                  <a:schemeClr val="accent3">
                    <a:lumMod val="60000"/>
                    <a:lumOff val="40000"/>
                  </a:schemeClr>
                </a:solidFill>
                <a:latin typeface="+mj-lt"/>
              </a:rPr>
              <a:t>Il </a:t>
            </a:r>
            <a:r>
              <a:rPr lang="it-IT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+mj-lt"/>
              </a:rPr>
              <a:t>primo </a:t>
            </a:r>
            <a:r>
              <a:rPr lang="it-IT" b="1" dirty="0">
                <a:solidFill>
                  <a:schemeClr val="accent3">
                    <a:lumMod val="60000"/>
                    <a:lumOff val="40000"/>
                  </a:schemeClr>
                </a:solidFill>
                <a:latin typeface="+mj-lt"/>
              </a:rPr>
              <a:t>omaggio alla </a:t>
            </a:r>
            <a:r>
              <a:rPr lang="it-IT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+mj-lt"/>
              </a:rPr>
              <a:t>Divinità </a:t>
            </a:r>
            <a:r>
              <a:rPr lang="it-IT" b="1" dirty="0">
                <a:solidFill>
                  <a:schemeClr val="accent3">
                    <a:lumMod val="60000"/>
                    <a:lumOff val="40000"/>
                  </a:schemeClr>
                </a:solidFill>
                <a:latin typeface="+mj-lt"/>
              </a:rPr>
              <a:t> è il sentimento </a:t>
            </a:r>
            <a:r>
              <a:rPr lang="it-IT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+mj-lt"/>
              </a:rPr>
              <a:t>nel </a:t>
            </a:r>
            <a:r>
              <a:rPr lang="it-IT" b="1" dirty="0">
                <a:solidFill>
                  <a:schemeClr val="accent3">
                    <a:lumMod val="60000"/>
                    <a:lumOff val="40000"/>
                  </a:schemeClr>
                </a:solidFill>
                <a:latin typeface="+mj-lt"/>
              </a:rPr>
              <a:t>mio </a:t>
            </a:r>
            <a:r>
              <a:rPr lang="it-IT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+mj-lt"/>
              </a:rPr>
              <a:t>cuore di </a:t>
            </a:r>
            <a:r>
              <a:rPr lang="it-IT" b="1" dirty="0">
                <a:solidFill>
                  <a:schemeClr val="accent3">
                    <a:lumMod val="60000"/>
                    <a:lumOff val="40000"/>
                  </a:schemeClr>
                </a:solidFill>
                <a:latin typeface="+mj-lt"/>
              </a:rPr>
              <a:t>riconoscenza e benedizione per </a:t>
            </a:r>
            <a:r>
              <a:rPr lang="it-IT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+mj-lt"/>
              </a:rPr>
              <a:t>l‘Autore.</a:t>
            </a:r>
          </a:p>
          <a:p>
            <a:r>
              <a:rPr lang="it-IT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+mj-lt"/>
              </a:rPr>
              <a:t>Questo </a:t>
            </a:r>
            <a:r>
              <a:rPr lang="it-IT" b="1" dirty="0">
                <a:solidFill>
                  <a:schemeClr val="accent3">
                    <a:lumMod val="60000"/>
                    <a:lumOff val="40000"/>
                  </a:schemeClr>
                </a:solidFill>
                <a:latin typeface="+mj-lt"/>
              </a:rPr>
              <a:t>culto non deve essermi insegnato perché </a:t>
            </a:r>
            <a:r>
              <a:rPr lang="it-IT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+mj-lt"/>
              </a:rPr>
              <a:t>è dettato </a:t>
            </a:r>
            <a:r>
              <a:rPr lang="it-IT" b="1" dirty="0">
                <a:solidFill>
                  <a:schemeClr val="accent3">
                    <a:lumMod val="60000"/>
                    <a:lumOff val="40000"/>
                  </a:schemeClr>
                </a:solidFill>
                <a:latin typeface="+mj-lt"/>
              </a:rPr>
              <a:t>dalla natura </a:t>
            </a:r>
            <a:r>
              <a:rPr lang="it-IT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+mj-lt"/>
              </a:rPr>
              <a:t>stessa.</a:t>
            </a:r>
            <a:r>
              <a:rPr lang="it-IT" b="1" dirty="0">
                <a:solidFill>
                  <a:schemeClr val="accent3">
                    <a:lumMod val="60000"/>
                    <a:lumOff val="40000"/>
                  </a:schemeClr>
                </a:solidFill>
                <a:latin typeface="+mj-lt"/>
              </a:rPr>
              <a:t> </a:t>
            </a:r>
            <a:endParaRPr lang="it-IT" b="1" dirty="0" smtClean="0">
              <a:solidFill>
                <a:schemeClr val="accent3">
                  <a:lumMod val="60000"/>
                  <a:lumOff val="40000"/>
                </a:schemeClr>
              </a:solidFill>
              <a:latin typeface="+mj-lt"/>
            </a:endParaRPr>
          </a:p>
          <a:p>
            <a:endParaRPr lang="it-IT" b="1" dirty="0" smtClean="0">
              <a:latin typeface="+mj-lt"/>
            </a:endParaRPr>
          </a:p>
        </p:txBody>
      </p:sp>
      <p:pic>
        <p:nvPicPr>
          <p:cNvPr id="10242" name="Picture 2" descr="C:\Users\user\Desktop\downloa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67575" y="-5993"/>
            <a:ext cx="1876425" cy="243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822104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Le massime </a:t>
            </a:r>
            <a:br>
              <a:rPr lang="it-IT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</a:br>
            <a:r>
              <a:rPr lang="it-IT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della condotta</a:t>
            </a:r>
            <a:endParaRPr lang="it-IT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" name="Segnaposto testo 4"/>
          <p:cNvSpPr>
            <a:spLocks noGrp="1"/>
          </p:cNvSpPr>
          <p:nvPr>
            <p:ph type="body" idx="1"/>
          </p:nvPr>
        </p:nvSpPr>
        <p:spPr>
          <a:xfrm>
            <a:off x="530352" y="2996952"/>
            <a:ext cx="7772400" cy="2880320"/>
          </a:xfrm>
        </p:spPr>
        <p:txBody>
          <a:bodyPr>
            <a:normAutofit fontScale="77500" lnSpcReduction="20000"/>
          </a:bodyPr>
          <a:lstStyle/>
          <a:p>
            <a:pPr algn="ctr"/>
            <a:r>
              <a:rPr lang="it-IT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+mj-lt"/>
              </a:rPr>
              <a:t>Anche le </a:t>
            </a:r>
            <a:r>
              <a:rPr lang="it-IT" b="1" dirty="0">
                <a:solidFill>
                  <a:schemeClr val="accent3">
                    <a:lumMod val="60000"/>
                    <a:lumOff val="40000"/>
                  </a:schemeClr>
                </a:solidFill>
                <a:latin typeface="+mj-lt"/>
              </a:rPr>
              <a:t>massime della </a:t>
            </a:r>
            <a:r>
              <a:rPr lang="it-IT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+mj-lt"/>
              </a:rPr>
              <a:t>condotta </a:t>
            </a:r>
            <a:r>
              <a:rPr lang="it-IT" b="1" dirty="0">
                <a:solidFill>
                  <a:schemeClr val="accent3">
                    <a:lumMod val="60000"/>
                    <a:lumOff val="40000"/>
                  </a:schemeClr>
                </a:solidFill>
                <a:latin typeface="+mj-lt"/>
              </a:rPr>
              <a:t>le trovo in fondo al mio </a:t>
            </a:r>
            <a:r>
              <a:rPr lang="it-IT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+mj-lt"/>
              </a:rPr>
              <a:t>cuore, </a:t>
            </a:r>
            <a:r>
              <a:rPr lang="it-IT" b="1" dirty="0">
                <a:solidFill>
                  <a:schemeClr val="accent3">
                    <a:lumMod val="60000"/>
                    <a:lumOff val="40000"/>
                  </a:schemeClr>
                </a:solidFill>
                <a:latin typeface="+mj-lt"/>
              </a:rPr>
              <a:t>scritte dalla natura in caratteri </a:t>
            </a:r>
            <a:r>
              <a:rPr lang="it-IT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+mj-lt"/>
              </a:rPr>
              <a:t>indelebili.</a:t>
            </a:r>
          </a:p>
          <a:p>
            <a:pPr algn="ctr"/>
            <a:r>
              <a:rPr lang="it-IT" sz="36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+mj-lt"/>
              </a:rPr>
              <a:t>La </a:t>
            </a:r>
            <a:r>
              <a:rPr lang="it-IT" sz="3600" b="1" dirty="0">
                <a:solidFill>
                  <a:schemeClr val="accent3">
                    <a:lumMod val="60000"/>
                    <a:lumOff val="40000"/>
                  </a:schemeClr>
                </a:solidFill>
                <a:latin typeface="+mj-lt"/>
              </a:rPr>
              <a:t>coscienza </a:t>
            </a:r>
            <a:r>
              <a:rPr lang="it-IT" sz="36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+mj-lt"/>
              </a:rPr>
              <a:t>è </a:t>
            </a:r>
            <a:r>
              <a:rPr lang="it-IT" sz="3600" b="1" dirty="0">
                <a:solidFill>
                  <a:schemeClr val="accent3">
                    <a:lumMod val="60000"/>
                    <a:lumOff val="40000"/>
                  </a:schemeClr>
                </a:solidFill>
                <a:latin typeface="+mj-lt"/>
              </a:rPr>
              <a:t>la vera guida </a:t>
            </a:r>
            <a:r>
              <a:rPr lang="it-IT" sz="36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+mj-lt"/>
              </a:rPr>
              <a:t>dell'uomo.</a:t>
            </a:r>
          </a:p>
          <a:p>
            <a:endParaRPr lang="it-IT" b="1" dirty="0">
              <a:solidFill>
                <a:schemeClr val="accent3">
                  <a:lumMod val="60000"/>
                  <a:lumOff val="40000"/>
                </a:schemeClr>
              </a:solidFill>
              <a:latin typeface="+mj-lt"/>
            </a:endParaRPr>
          </a:p>
          <a:p>
            <a:pPr algn="ctr"/>
            <a:r>
              <a:rPr lang="it-IT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+mj-lt"/>
              </a:rPr>
              <a:t>Vi è dunque al </a:t>
            </a:r>
            <a:r>
              <a:rPr lang="it-IT" b="1" dirty="0">
                <a:solidFill>
                  <a:schemeClr val="accent3">
                    <a:lumMod val="60000"/>
                    <a:lumOff val="40000"/>
                  </a:schemeClr>
                </a:solidFill>
                <a:latin typeface="+mj-lt"/>
              </a:rPr>
              <a:t>fondo delle </a:t>
            </a:r>
            <a:r>
              <a:rPr lang="it-IT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+mj-lt"/>
              </a:rPr>
              <a:t>anime un principio universale </a:t>
            </a:r>
          </a:p>
          <a:p>
            <a:pPr algn="ctr"/>
            <a:r>
              <a:rPr lang="it-IT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+mj-lt"/>
              </a:rPr>
              <a:t>innato di giustizia e di virtù.</a:t>
            </a:r>
            <a:r>
              <a:rPr lang="it-IT" b="1" dirty="0">
                <a:solidFill>
                  <a:schemeClr val="accent3">
                    <a:lumMod val="60000"/>
                    <a:lumOff val="40000"/>
                  </a:schemeClr>
                </a:solidFill>
                <a:latin typeface="+mj-lt"/>
              </a:rPr>
              <a:t> </a:t>
            </a:r>
            <a:endParaRPr lang="it-IT" b="1" dirty="0" smtClean="0">
              <a:solidFill>
                <a:schemeClr val="accent3">
                  <a:lumMod val="60000"/>
                  <a:lumOff val="40000"/>
                </a:schemeClr>
              </a:solidFill>
              <a:latin typeface="+mj-lt"/>
            </a:endParaRPr>
          </a:p>
          <a:p>
            <a:pPr algn="ctr"/>
            <a:endParaRPr lang="it-IT" b="1" dirty="0">
              <a:solidFill>
                <a:schemeClr val="accent3">
                  <a:lumMod val="60000"/>
                  <a:lumOff val="40000"/>
                </a:schemeClr>
              </a:solidFill>
              <a:latin typeface="+mj-lt"/>
            </a:endParaRPr>
          </a:p>
          <a:p>
            <a:pPr algn="ctr"/>
            <a:r>
              <a:rPr lang="it-IT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+mj-lt"/>
              </a:rPr>
              <a:t>Se</a:t>
            </a:r>
            <a:r>
              <a:rPr lang="it-IT" b="1" dirty="0">
                <a:solidFill>
                  <a:schemeClr val="accent3">
                    <a:lumMod val="60000"/>
                    <a:lumOff val="40000"/>
                  </a:schemeClr>
                </a:solidFill>
                <a:latin typeface="+mj-lt"/>
              </a:rPr>
              <a:t> l'uomo è libero nelle sue </a:t>
            </a:r>
            <a:r>
              <a:rPr lang="it-IT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+mj-lt"/>
              </a:rPr>
              <a:t>azioni (non </a:t>
            </a:r>
            <a:r>
              <a:rPr lang="it-IT" b="1" dirty="0">
                <a:solidFill>
                  <a:schemeClr val="accent3">
                    <a:lumMod val="60000"/>
                    <a:lumOff val="40000"/>
                  </a:schemeClr>
                </a:solidFill>
                <a:latin typeface="+mj-lt"/>
              </a:rPr>
              <a:t>può darsi libertà senza </a:t>
            </a:r>
            <a:r>
              <a:rPr lang="it-IT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+mj-lt"/>
              </a:rPr>
              <a:t>volontà), </a:t>
            </a:r>
            <a:r>
              <a:rPr lang="it-IT" b="1" dirty="0">
                <a:solidFill>
                  <a:schemeClr val="accent3">
                    <a:lumMod val="60000"/>
                    <a:lumOff val="40000"/>
                  </a:schemeClr>
                </a:solidFill>
                <a:latin typeface="+mj-lt"/>
              </a:rPr>
              <a:t>è lui </a:t>
            </a:r>
            <a:r>
              <a:rPr lang="it-IT" sz="2800" b="1" dirty="0">
                <a:solidFill>
                  <a:schemeClr val="accent3">
                    <a:lumMod val="60000"/>
                    <a:lumOff val="40000"/>
                  </a:schemeClr>
                </a:solidFill>
                <a:latin typeface="+mj-lt"/>
              </a:rPr>
              <a:t>il responsabile del male  </a:t>
            </a:r>
            <a:r>
              <a:rPr lang="it-IT" b="1" dirty="0">
                <a:solidFill>
                  <a:schemeClr val="accent3">
                    <a:lumMod val="60000"/>
                    <a:lumOff val="40000"/>
                  </a:schemeClr>
                </a:solidFill>
                <a:latin typeface="+mj-lt"/>
              </a:rPr>
              <a:t>e non il sistema ordinato dalla Provvidenza dall‘Essere supremo.</a:t>
            </a:r>
            <a:endParaRPr lang="it-IT" dirty="0">
              <a:solidFill>
                <a:schemeClr val="accent3">
                  <a:lumMod val="60000"/>
                  <a:lumOff val="40000"/>
                </a:schemeClr>
              </a:solidFill>
              <a:latin typeface="+mj-lt"/>
            </a:endParaRPr>
          </a:p>
          <a:p>
            <a:pPr algn="ctr"/>
            <a:endParaRPr lang="it-IT" dirty="0"/>
          </a:p>
        </p:txBody>
      </p:sp>
      <p:pic>
        <p:nvPicPr>
          <p:cNvPr id="9218" name="Picture 2" descr="C:\Users\user\Desktop\downloa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67575" y="0"/>
            <a:ext cx="1876425" cy="243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126397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nozio">
  <a:themeElements>
    <a:clrScheme name="Galassia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Office classico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nozi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310</TotalTime>
  <Words>330</Words>
  <Application>Microsoft Office PowerPoint</Application>
  <PresentationFormat>Presentazione su schermo (4:3)</PresentationFormat>
  <Paragraphs>104</Paragraphs>
  <Slides>21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21</vt:i4>
      </vt:variant>
    </vt:vector>
  </HeadingPairs>
  <TitlesOfParts>
    <vt:vector size="22" baseType="lpstr">
      <vt:lpstr>Equinozio</vt:lpstr>
      <vt:lpstr>11</vt:lpstr>
      <vt:lpstr>    «Credo in un essere supremo, ma non credo nella Chiesa» </vt:lpstr>
      <vt:lpstr>Una nuova religione? </vt:lpstr>
      <vt:lpstr>  Già nel Settecento Rousseau  scriveva:    molti si distaccano dal Cristianesimo perché   nessuno li ha ascoltati, accompagnati, nessuno si è fatto piccolo per mettersi alla loro portata; non hanno mai trovato né maestri né testimoni.</vt:lpstr>
      <vt:lpstr>La religione del cuore   Molti trovano rifugio nell’agnosticismo,   altri invece si rivolgono al lume interiore. Esso  attesta alcune verità semplici, verità che vengono dalle natura delle cose (esempio: il moto e il divenire attestano che essi hanno una qualche causa esterna  che non è nella materia ma bisogna risalire a qualche volontà per prima causa).   La prima verità che scorgo:  una volontà muove l'universo</vt:lpstr>
      <vt:lpstr> DAPPERTUTTO E IN ME</vt:lpstr>
      <vt:lpstr>L'Essere Supremo</vt:lpstr>
      <vt:lpstr>Il solo culto che Dio comanda </vt:lpstr>
      <vt:lpstr>Le massime  della condotta</vt:lpstr>
      <vt:lpstr>La vera preghiera</vt:lpstr>
      <vt:lpstr>Rivelazioni e dogmi</vt:lpstr>
      <vt:lpstr>Le religioni </vt:lpstr>
      <vt:lpstr>Il laboratorio americano e la religione individuale nella globalizzazione </vt:lpstr>
      <vt:lpstr>La religione dell'individuo-e le religioni tradizionali</vt:lpstr>
      <vt:lpstr>IL PENTACOSTAL MOVEMENT «una nuova religione per il nuovo secolo»</vt:lpstr>
      <vt:lpstr>Pentecostal movement</vt:lpstr>
      <vt:lpstr>  Confluiscono nel Pentecostalismo... </vt:lpstr>
      <vt:lpstr>Confluiscono nel Pentecostalismo... </vt:lpstr>
      <vt:lpstr>SEMPLICE, EFFICACE E IMMEDIATO</vt:lpstr>
      <vt:lpstr>Come interpella tutto questo le nostre comunità?  Quali bisogni affiorano dalla religione de-regolamentata, dal movimento carismatico, dalla religiosità individuo-globale e dal risveglio pentecostale? </vt:lpstr>
      <vt:lpstr>Il laboratorio americano  è solo oltre l’oceano?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user</dc:creator>
  <cp:lastModifiedBy>Beatrice</cp:lastModifiedBy>
  <cp:revision>33</cp:revision>
  <dcterms:created xsi:type="dcterms:W3CDTF">2016-12-15T12:56:12Z</dcterms:created>
  <dcterms:modified xsi:type="dcterms:W3CDTF">2016-12-29T11:48:41Z</dcterms:modified>
</cp:coreProperties>
</file>