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78" r:id="rId4"/>
    <p:sldId id="257" r:id="rId5"/>
    <p:sldId id="260" r:id="rId6"/>
    <p:sldId id="267" r:id="rId7"/>
    <p:sldId id="269" r:id="rId8"/>
    <p:sldId id="270" r:id="rId9"/>
    <p:sldId id="271" r:id="rId10"/>
    <p:sldId id="275" r:id="rId11"/>
    <p:sldId id="272" r:id="rId12"/>
    <p:sldId id="263" r:id="rId13"/>
    <p:sldId id="274" r:id="rId14"/>
    <p:sldId id="273" r:id="rId15"/>
    <p:sldId id="276" r:id="rId16"/>
    <p:sldId id="277" r:id="rId17"/>
    <p:sldId id="280" r:id="rId18"/>
    <p:sldId id="279" r:id="rId19"/>
    <p:sldId id="281" r:id="rId2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194" y="-28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C003B507-36F4-49A8-B412-48641268F54E}" type="datetimeFigureOut">
              <a:rPr lang="it-IT" smtClean="0"/>
              <a:t>29/12/2016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6F16670-F70E-4ECC-BA08-12F637EFF9EB}" type="slidenum">
              <a:rPr lang="it-IT" smtClean="0"/>
              <a:t>‹N›</a:t>
            </a:fld>
            <a:endParaRPr lang="it-IT"/>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C003B507-36F4-49A8-B412-48641268F54E}" type="datetimeFigureOut">
              <a:rPr lang="it-IT" smtClean="0"/>
              <a:t>29/12/2016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6F16670-F70E-4ECC-BA08-12F637EFF9EB}"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C003B507-36F4-49A8-B412-48641268F54E}" type="datetimeFigureOut">
              <a:rPr lang="it-IT" smtClean="0"/>
              <a:t>29/12/2016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6F16670-F70E-4ECC-BA08-12F637EFF9EB}"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C003B507-36F4-49A8-B412-48641268F54E}" type="datetimeFigureOut">
              <a:rPr lang="it-IT" smtClean="0"/>
              <a:t>29/12/2016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6F16670-F70E-4ECC-BA08-12F637EFF9EB}"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95" name="Title 94"/>
          <p:cNvSpPr>
            <a:spLocks noGrp="1"/>
          </p:cNvSpPr>
          <p:nvPr>
            <p:ph type="title"/>
          </p:nvPr>
        </p:nvSpPr>
        <p:spPr>
          <a:xfrm>
            <a:off x="457200" y="4463568"/>
            <a:ext cx="8305800" cy="1143000"/>
          </a:xfrm>
        </p:spPr>
        <p:txBody>
          <a:bodyPr/>
          <a:lstStyle/>
          <a:p>
            <a:r>
              <a:rPr lang="it-IT" smtClean="0"/>
              <a:t>Fare clic per modificare lo stile del titolo</a:t>
            </a:r>
            <a:endParaRPr lang="en-US"/>
          </a:p>
        </p:txBody>
      </p:sp>
      <p:sp>
        <p:nvSpPr>
          <p:cNvPr id="2" name="Date Placeholder 1"/>
          <p:cNvSpPr>
            <a:spLocks noGrp="1"/>
          </p:cNvSpPr>
          <p:nvPr>
            <p:ph type="dt" sz="half" idx="10"/>
          </p:nvPr>
        </p:nvSpPr>
        <p:spPr/>
        <p:txBody>
          <a:bodyPr/>
          <a:lstStyle/>
          <a:p>
            <a:fld id="{C003B507-36F4-49A8-B412-48641268F54E}" type="datetimeFigureOut">
              <a:rPr lang="it-IT" smtClean="0"/>
              <a:t>29/12/2016</a:t>
            </a:fld>
            <a:endParaRPr lang="it-IT"/>
          </a:p>
        </p:txBody>
      </p:sp>
      <p:sp>
        <p:nvSpPr>
          <p:cNvPr id="91" name="Footer Placeholder 90"/>
          <p:cNvSpPr>
            <a:spLocks noGrp="1"/>
          </p:cNvSpPr>
          <p:nvPr>
            <p:ph type="ftr" sz="quarter" idx="11"/>
          </p:nvPr>
        </p:nvSpPr>
        <p:spPr/>
        <p:txBody>
          <a:bodyPr/>
          <a:lstStyle/>
          <a:p>
            <a:endParaRPr lang="it-IT"/>
          </a:p>
        </p:txBody>
      </p:sp>
      <p:sp>
        <p:nvSpPr>
          <p:cNvPr id="92" name="Slide Number Placeholder 91"/>
          <p:cNvSpPr>
            <a:spLocks noGrp="1"/>
          </p:cNvSpPr>
          <p:nvPr>
            <p:ph type="sldNum" sz="quarter" idx="12"/>
          </p:nvPr>
        </p:nvSpPr>
        <p:spPr/>
        <p:txBody>
          <a:bodyPr/>
          <a:lstStyle/>
          <a:p>
            <a:fld id="{C6F16670-F70E-4ECC-BA08-12F637EFF9EB}"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Date Placeholder 4"/>
          <p:cNvSpPr>
            <a:spLocks noGrp="1"/>
          </p:cNvSpPr>
          <p:nvPr>
            <p:ph type="dt" sz="half" idx="10"/>
          </p:nvPr>
        </p:nvSpPr>
        <p:spPr/>
        <p:txBody>
          <a:bodyPr/>
          <a:lstStyle/>
          <a:p>
            <a:fld id="{C003B507-36F4-49A8-B412-48641268F54E}" type="datetimeFigureOut">
              <a:rPr lang="it-IT" smtClean="0"/>
              <a:t>29/12/2016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C6F16670-F70E-4ECC-BA08-12F637EFF9EB}"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6"/>
          <p:cNvSpPr>
            <a:spLocks noGrp="1"/>
          </p:cNvSpPr>
          <p:nvPr>
            <p:ph type="dt" sz="half" idx="10"/>
          </p:nvPr>
        </p:nvSpPr>
        <p:spPr/>
        <p:txBody>
          <a:bodyPr/>
          <a:lstStyle/>
          <a:p>
            <a:fld id="{C003B507-36F4-49A8-B412-48641268F54E}" type="datetimeFigureOut">
              <a:rPr lang="it-IT" smtClean="0"/>
              <a:t>29/12/2016</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C6F16670-F70E-4ECC-BA08-12F637EFF9EB}"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C003B507-36F4-49A8-B412-48641268F54E}" type="datetimeFigureOut">
              <a:rPr lang="it-IT" smtClean="0"/>
              <a:t>29/12/2016</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C6F16670-F70E-4ECC-BA08-12F637EFF9EB}"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03B507-36F4-49A8-B412-48641268F54E}" type="datetimeFigureOut">
              <a:rPr lang="it-IT" smtClean="0"/>
              <a:t>29/12/2016</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C6F16670-F70E-4ECC-BA08-12F637EFF9EB}"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C003B507-36F4-49A8-B412-48641268F54E}" type="datetimeFigureOut">
              <a:rPr lang="it-IT" smtClean="0"/>
              <a:t>29/12/2016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C6F16670-F70E-4ECC-BA08-12F637EFF9EB}" type="slidenum">
              <a:rPr lang="it-IT" smtClean="0"/>
              <a:t>‹N›</a:t>
            </a:fld>
            <a:endParaRPr lang="it-IT"/>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a:p>
        </p:txBody>
      </p:sp>
      <p:sp>
        <p:nvSpPr>
          <p:cNvPr id="5" name="Date Placeholder 4"/>
          <p:cNvSpPr>
            <a:spLocks noGrp="1"/>
          </p:cNvSpPr>
          <p:nvPr>
            <p:ph type="dt" sz="half" idx="10"/>
          </p:nvPr>
        </p:nvSpPr>
        <p:spPr/>
        <p:txBody>
          <a:bodyPr/>
          <a:lstStyle/>
          <a:p>
            <a:fld id="{C003B507-36F4-49A8-B412-48641268F54E}" type="datetimeFigureOut">
              <a:rPr lang="it-IT" smtClean="0"/>
              <a:t>29/12/2016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C6F16670-F70E-4ECC-BA08-12F637EFF9EB}" type="slidenum">
              <a:rPr lang="it-IT" smtClean="0"/>
              <a:t>‹N›</a:t>
            </a:fld>
            <a:endParaRPr lang="it-IT"/>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C003B507-36F4-49A8-B412-48641268F54E}" type="datetimeFigureOut">
              <a:rPr lang="it-IT" smtClean="0"/>
              <a:t>29/12/2016</a:t>
            </a:fld>
            <a:endParaRPr lang="it-IT"/>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it-IT"/>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C6F16670-F70E-4ECC-BA08-12F637EFF9EB}" type="slidenum">
              <a:rPr lang="it-IT" smtClean="0"/>
              <a:t>‹N›</a:t>
            </a:fld>
            <a:endParaRPr lang="it-IT"/>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hyperlink" Target="http://www.sciamanesimo.org/eventi/index.php?e=eventi4#subscribe"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http://www.abakab.com/images/fotorubriche/popoli/aborigeni6.jpg"/>
          <p:cNvPicPr/>
          <p:nvPr/>
        </p:nvPicPr>
        <p:blipFill>
          <a:blip r:embed="rId2">
            <a:extLst>
              <a:ext uri="{28A0092B-C50C-407E-A947-70E740481C1C}">
                <a14:useLocalDpi xmlns:a14="http://schemas.microsoft.com/office/drawing/2010/main" val="0"/>
              </a:ext>
            </a:extLst>
          </a:blip>
          <a:srcRect/>
          <a:stretch>
            <a:fillRect/>
          </a:stretch>
        </p:blipFill>
        <p:spPr bwMode="auto">
          <a:xfrm>
            <a:off x="1403648" y="548680"/>
            <a:ext cx="6336703" cy="5832648"/>
          </a:xfrm>
          <a:prstGeom prst="rect">
            <a:avLst/>
          </a:prstGeom>
          <a:noFill/>
          <a:ln>
            <a:noFill/>
          </a:ln>
        </p:spPr>
      </p:pic>
      <p:sp>
        <p:nvSpPr>
          <p:cNvPr id="2" name="Titolo 1"/>
          <p:cNvSpPr>
            <a:spLocks noGrp="1"/>
          </p:cNvSpPr>
          <p:nvPr>
            <p:ph type="title"/>
          </p:nvPr>
        </p:nvSpPr>
        <p:spPr>
          <a:xfrm>
            <a:off x="457200" y="274638"/>
            <a:ext cx="8229600" cy="2074242"/>
          </a:xfrm>
        </p:spPr>
        <p:txBody>
          <a:bodyPr>
            <a:normAutofit/>
          </a:bodyPr>
          <a:lstStyle/>
          <a:p>
            <a:pPr algn="ctr"/>
            <a:r>
              <a:rPr lang="it-IT" sz="6000" dirty="0" smtClean="0"/>
              <a:t>Religioni primitive</a:t>
            </a:r>
            <a:endParaRPr lang="it-IT" sz="6000" dirty="0"/>
          </a:p>
        </p:txBody>
      </p:sp>
      <p:sp>
        <p:nvSpPr>
          <p:cNvPr id="3" name="Sottotitolo 2"/>
          <p:cNvSpPr>
            <a:spLocks noGrp="1"/>
          </p:cNvSpPr>
          <p:nvPr>
            <p:ph type="subTitle" idx="4294967295"/>
          </p:nvPr>
        </p:nvSpPr>
        <p:spPr>
          <a:xfrm>
            <a:off x="1403648" y="2564904"/>
            <a:ext cx="6400800" cy="2976562"/>
          </a:xfrm>
        </p:spPr>
        <p:txBody>
          <a:bodyPr>
            <a:normAutofit fontScale="77500" lnSpcReduction="20000"/>
          </a:bodyPr>
          <a:lstStyle/>
          <a:p>
            <a:pPr marL="0" indent="0" algn="ctr">
              <a:buNone/>
            </a:pPr>
            <a:r>
              <a:rPr lang="it-IT" sz="28700" dirty="0" smtClean="0"/>
              <a:t>10</a:t>
            </a:r>
            <a:endParaRPr lang="it-IT" sz="9600" dirty="0"/>
          </a:p>
        </p:txBody>
      </p:sp>
    </p:spTree>
    <p:extLst>
      <p:ext uri="{BB962C8B-B14F-4D97-AF65-F5344CB8AC3E}">
        <p14:creationId xmlns:p14="http://schemas.microsoft.com/office/powerpoint/2010/main" val="3153164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91776-004-A5232D8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6428" y="114442"/>
            <a:ext cx="4707607" cy="3226851"/>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p:cNvSpPr>
            <a:spLocks noGrp="1"/>
          </p:cNvSpPr>
          <p:nvPr>
            <p:ph type="title"/>
          </p:nvPr>
        </p:nvSpPr>
        <p:spPr>
          <a:xfrm>
            <a:off x="323528" y="274638"/>
            <a:ext cx="8363272" cy="6250706"/>
          </a:xfrm>
        </p:spPr>
        <p:txBody>
          <a:bodyPr>
            <a:noAutofit/>
          </a:bodyPr>
          <a:lstStyle/>
          <a:p>
            <a:pPr>
              <a:tabLst>
                <a:tab pos="3830638" algn="l"/>
                <a:tab pos="7805738" algn="l"/>
              </a:tabLst>
            </a:pPr>
            <a:r>
              <a:rPr lang="it-IT" b="0" dirty="0" err="1">
                <a:solidFill>
                  <a:srgbClr val="FFC000"/>
                </a:solidFill>
                <a:latin typeface="Arial Black" pitchFamily="34" charset="0"/>
              </a:rPr>
              <a:t>Uluru</a:t>
            </a:r>
            <a:r>
              <a:rPr lang="it-IT" sz="2000" b="0" dirty="0">
                <a:latin typeface="Arial Black" pitchFamily="34" charset="0"/>
              </a:rPr>
              <a:t> </a:t>
            </a:r>
            <a:r>
              <a:rPr lang="it-IT" sz="2000" b="0" dirty="0" smtClean="0">
                <a:latin typeface="Arial Black" pitchFamily="34" charset="0"/>
              </a:rPr>
              <a:t/>
            </a:r>
            <a:br>
              <a:rPr lang="it-IT" sz="2000" b="0" dirty="0" smtClean="0">
                <a:latin typeface="Arial Black" pitchFamily="34" charset="0"/>
              </a:rPr>
            </a:br>
            <a:r>
              <a:rPr lang="it-IT" sz="2000" b="0" dirty="0">
                <a:latin typeface="Arial Black" pitchFamily="34" charset="0"/>
              </a:rPr>
              <a:t>Il grande masso monolitico </a:t>
            </a:r>
            <a:r>
              <a:rPr lang="it-IT" sz="2000" dirty="0">
                <a:latin typeface="Arial Black" pitchFamily="34" charset="0"/>
              </a:rPr>
              <a:t/>
            </a:r>
            <a:br>
              <a:rPr lang="it-IT" sz="2000" dirty="0">
                <a:latin typeface="Arial Black" pitchFamily="34" charset="0"/>
              </a:rPr>
            </a:br>
            <a:r>
              <a:rPr lang="it-IT" sz="2000" b="0" dirty="0">
                <a:latin typeface="Arial Black" pitchFamily="34" charset="0"/>
              </a:rPr>
              <a:t>conficcato nel centro </a:t>
            </a:r>
            <a:r>
              <a:rPr lang="it-IT" sz="2000" b="0" dirty="0" smtClean="0">
                <a:latin typeface="Arial Black" pitchFamily="34" charset="0"/>
              </a:rPr>
              <a:t/>
            </a:r>
            <a:br>
              <a:rPr lang="it-IT" sz="2000" b="0" dirty="0" smtClean="0">
                <a:latin typeface="Arial Black" pitchFamily="34" charset="0"/>
              </a:rPr>
            </a:br>
            <a:r>
              <a:rPr lang="it-IT" sz="2000" b="0" dirty="0" smtClean="0">
                <a:latin typeface="Arial Black" pitchFamily="34" charset="0"/>
              </a:rPr>
              <a:t>dell'Australia è </a:t>
            </a:r>
            <a:r>
              <a:rPr lang="it-IT" sz="2000" b="0" dirty="0">
                <a:latin typeface="Arial Black" pitchFamily="34" charset="0"/>
              </a:rPr>
              <a:t>il loro </a:t>
            </a:r>
            <a:r>
              <a:rPr lang="it-IT" sz="2000" b="0" dirty="0" smtClean="0">
                <a:latin typeface="Arial Black" pitchFamily="34" charset="0"/>
              </a:rPr>
              <a:t/>
            </a:r>
            <a:br>
              <a:rPr lang="it-IT" sz="2000" b="0" dirty="0" smtClean="0">
                <a:latin typeface="Arial Black" pitchFamily="34" charset="0"/>
              </a:rPr>
            </a:br>
            <a:r>
              <a:rPr lang="it-IT" sz="2000" b="0" dirty="0" smtClean="0">
                <a:latin typeface="Arial Black" pitchFamily="34" charset="0"/>
              </a:rPr>
              <a:t>santuario</a:t>
            </a:r>
            <a:r>
              <a:rPr lang="it-IT" sz="2000" b="0" dirty="0">
                <a:latin typeface="Arial Black" pitchFamily="34" charset="0"/>
              </a:rPr>
              <a:t>, </a:t>
            </a:r>
            <a:r>
              <a:rPr lang="it-IT" sz="2000" b="0" dirty="0" smtClean="0">
                <a:latin typeface="Arial Black" pitchFamily="34" charset="0"/>
              </a:rPr>
              <a:t>un’entità </a:t>
            </a:r>
            <a:r>
              <a:rPr lang="it-IT" sz="2000" b="0" dirty="0">
                <a:latin typeface="Arial Black" pitchFamily="34" charset="0"/>
              </a:rPr>
              <a:t>vivente, </a:t>
            </a:r>
            <a:r>
              <a:rPr lang="it-IT" sz="2000" b="0" dirty="0" smtClean="0">
                <a:latin typeface="Arial Black" pitchFamily="34" charset="0"/>
              </a:rPr>
              <a:t/>
            </a:r>
            <a:br>
              <a:rPr lang="it-IT" sz="2000" b="0" dirty="0" smtClean="0">
                <a:latin typeface="Arial Black" pitchFamily="34" charset="0"/>
              </a:rPr>
            </a:br>
            <a:r>
              <a:rPr lang="it-IT" sz="2000" b="0" dirty="0" smtClean="0">
                <a:latin typeface="Arial Black" pitchFamily="34" charset="0"/>
              </a:rPr>
              <a:t>un </a:t>
            </a:r>
            <a:r>
              <a:rPr lang="it-IT" sz="2000" b="0" dirty="0">
                <a:latin typeface="Arial Black" pitchFamily="34" charset="0"/>
              </a:rPr>
              <a:t>luogo sacro, provvisto </a:t>
            </a:r>
            <a:r>
              <a:rPr lang="it-IT" sz="2000" b="0" dirty="0" smtClean="0">
                <a:latin typeface="Arial Black" pitchFamily="34" charset="0"/>
              </a:rPr>
              <a:t/>
            </a:r>
            <a:br>
              <a:rPr lang="it-IT" sz="2000" b="0" dirty="0" smtClean="0">
                <a:latin typeface="Arial Black" pitchFamily="34" charset="0"/>
              </a:rPr>
            </a:br>
            <a:r>
              <a:rPr lang="it-IT" sz="2000" b="0" dirty="0" smtClean="0">
                <a:latin typeface="Arial Black" pitchFamily="34" charset="0"/>
              </a:rPr>
              <a:t>di </a:t>
            </a:r>
            <a:r>
              <a:rPr lang="it-IT" sz="2000" b="0" dirty="0">
                <a:latin typeface="Arial Black" pitchFamily="34" charset="0"/>
              </a:rPr>
              <a:t>caverne decorate </a:t>
            </a:r>
            <a:r>
              <a:rPr lang="it-IT" sz="2000" b="0" dirty="0" smtClean="0">
                <a:latin typeface="Arial Black" pitchFamily="34" charset="0"/>
              </a:rPr>
              <a:t/>
            </a:r>
            <a:br>
              <a:rPr lang="it-IT" sz="2000" b="0" dirty="0" smtClean="0">
                <a:latin typeface="Arial Black" pitchFamily="34" charset="0"/>
              </a:rPr>
            </a:br>
            <a:r>
              <a:rPr lang="it-IT" sz="2000" b="0" dirty="0" smtClean="0">
                <a:latin typeface="Arial Black" pitchFamily="34" charset="0"/>
              </a:rPr>
              <a:t>con </a:t>
            </a:r>
            <a:r>
              <a:rPr lang="it-IT" sz="2000" b="0" dirty="0">
                <a:latin typeface="Arial Black" pitchFamily="34" charset="0"/>
              </a:rPr>
              <a:t>suggestivi graffiti</a:t>
            </a:r>
            <a:r>
              <a:rPr lang="it-IT" sz="2000" b="0" dirty="0" smtClean="0">
                <a:latin typeface="Arial Black" pitchFamily="34" charset="0"/>
              </a:rPr>
              <a:t>.</a:t>
            </a:r>
            <a:br>
              <a:rPr lang="it-IT" sz="2000" b="0" dirty="0" smtClean="0">
                <a:latin typeface="Arial Black" pitchFamily="34" charset="0"/>
              </a:rPr>
            </a:br>
            <a:r>
              <a:rPr lang="it-IT" sz="2000" dirty="0">
                <a:latin typeface="Arial Black" pitchFamily="34" charset="0"/>
              </a:rPr>
              <a:t/>
            </a:r>
            <a:br>
              <a:rPr lang="it-IT" sz="2000" dirty="0">
                <a:latin typeface="Arial Black" pitchFamily="34" charset="0"/>
              </a:rPr>
            </a:br>
            <a:r>
              <a:rPr lang="it-IT" sz="2000" dirty="0" smtClean="0">
                <a:latin typeface="Arial Black" pitchFamily="34" charset="0"/>
              </a:rPr>
              <a:t>Per g</a:t>
            </a:r>
            <a:r>
              <a:rPr lang="it-IT" sz="1800" b="0" dirty="0" smtClean="0">
                <a:latin typeface="Arial Black" pitchFamily="34" charset="0"/>
              </a:rPr>
              <a:t>li Aborigeni</a:t>
            </a:r>
            <a:br>
              <a:rPr lang="it-IT" sz="1800" b="0" dirty="0" smtClean="0">
                <a:latin typeface="Arial Black" pitchFamily="34" charset="0"/>
              </a:rPr>
            </a:br>
            <a:r>
              <a:rPr lang="it-IT" sz="1800" b="0" dirty="0" smtClean="0">
                <a:latin typeface="Arial Black" pitchFamily="34" charset="0"/>
              </a:rPr>
              <a:t>i</a:t>
            </a:r>
            <a:r>
              <a:rPr lang="it-IT" sz="1800" dirty="0" smtClean="0">
                <a:latin typeface="Arial Black" pitchFamily="34" charset="0"/>
              </a:rPr>
              <a:t>l </a:t>
            </a:r>
            <a:r>
              <a:rPr lang="it-IT" sz="1800" b="0" dirty="0" smtClean="0">
                <a:latin typeface="Arial Black" pitchFamily="34" charset="0"/>
              </a:rPr>
              <a:t>territorio è una </a:t>
            </a:r>
            <a:br>
              <a:rPr lang="it-IT" sz="1800" b="0" dirty="0" smtClean="0">
                <a:latin typeface="Arial Black" pitchFamily="34" charset="0"/>
              </a:rPr>
            </a:br>
            <a:r>
              <a:rPr lang="it-IT" sz="1800" b="0" dirty="0" smtClean="0">
                <a:latin typeface="Arial Black" pitchFamily="34" charset="0"/>
              </a:rPr>
              <a:t>grande </a:t>
            </a:r>
            <a:r>
              <a:rPr lang="it-IT" sz="1800" b="0" dirty="0">
                <a:latin typeface="Arial Black" pitchFamily="34" charset="0"/>
              </a:rPr>
              <a:t>mappa sulla quale </a:t>
            </a:r>
            <a:r>
              <a:rPr lang="it-IT" sz="1800" b="0" dirty="0" smtClean="0">
                <a:latin typeface="Arial Black" pitchFamily="34" charset="0"/>
              </a:rPr>
              <a:t/>
            </a:r>
            <a:br>
              <a:rPr lang="it-IT" sz="1800" b="0" dirty="0" smtClean="0">
                <a:latin typeface="Arial Black" pitchFamily="34" charset="0"/>
              </a:rPr>
            </a:br>
            <a:r>
              <a:rPr lang="it-IT" sz="1800" b="0" dirty="0" smtClean="0">
                <a:latin typeface="Arial Black" pitchFamily="34" charset="0"/>
              </a:rPr>
              <a:t>sono </a:t>
            </a:r>
            <a:r>
              <a:rPr lang="it-IT" sz="1800" b="0" dirty="0">
                <a:latin typeface="Arial Black" pitchFamily="34" charset="0"/>
              </a:rPr>
              <a:t>immortalati </a:t>
            </a:r>
            <a:r>
              <a:rPr lang="it-IT" sz="1800" dirty="0">
                <a:latin typeface="Arial Black" pitchFamily="34" charset="0"/>
              </a:rPr>
              <a:t/>
            </a:r>
            <a:br>
              <a:rPr lang="it-IT" sz="1800" dirty="0">
                <a:latin typeface="Arial Black" pitchFamily="34" charset="0"/>
              </a:rPr>
            </a:br>
            <a:r>
              <a:rPr lang="it-IT" sz="1800" b="0" dirty="0">
                <a:latin typeface="Arial Black" pitchFamily="34" charset="0"/>
              </a:rPr>
              <a:t>i percorsi e le </a:t>
            </a:r>
            <a:r>
              <a:rPr lang="it-IT" sz="1800" b="0" dirty="0" smtClean="0">
                <a:latin typeface="Arial Black" pitchFamily="34" charset="0"/>
              </a:rPr>
              <a:t>azioni, il  passaggio e le </a:t>
            </a:r>
            <a:r>
              <a:rPr lang="it-IT" sz="1800" b="0" dirty="0">
                <a:latin typeface="Arial Black" pitchFamily="34" charset="0"/>
              </a:rPr>
              <a:t>testimonianze </a:t>
            </a:r>
            <a:br>
              <a:rPr lang="it-IT" sz="1800" b="0" dirty="0">
                <a:latin typeface="Arial Black" pitchFamily="34" charset="0"/>
              </a:rPr>
            </a:br>
            <a:r>
              <a:rPr lang="it-IT" sz="1800" b="0" dirty="0" smtClean="0">
                <a:latin typeface="Arial Black" pitchFamily="34" charset="0"/>
              </a:rPr>
              <a:t>di </a:t>
            </a:r>
            <a:r>
              <a:rPr lang="it-IT" sz="1800" b="0" dirty="0">
                <a:latin typeface="Arial Black" pitchFamily="34" charset="0"/>
              </a:rPr>
              <a:t>esseri ancestrali</a:t>
            </a:r>
            <a:r>
              <a:rPr lang="it-IT" sz="1800" b="0" dirty="0" smtClean="0">
                <a:latin typeface="Arial Black" pitchFamily="34" charset="0"/>
              </a:rPr>
              <a:t>. </a:t>
            </a:r>
            <a:br>
              <a:rPr lang="it-IT" sz="1800" b="0" dirty="0" smtClean="0">
                <a:latin typeface="Arial Black" pitchFamily="34" charset="0"/>
              </a:rPr>
            </a:br>
            <a:r>
              <a:rPr lang="it-IT" sz="1800" b="0" dirty="0" smtClean="0">
                <a:latin typeface="Arial Black" pitchFamily="34" charset="0"/>
              </a:rPr>
              <a:t>Di conseguenza, anche </a:t>
            </a:r>
            <a:r>
              <a:rPr lang="it-IT" sz="1800" b="0" dirty="0">
                <a:latin typeface="Arial Black" pitchFamily="34" charset="0"/>
              </a:rPr>
              <a:t>un singolo </a:t>
            </a:r>
            <a:r>
              <a:rPr lang="it-IT" sz="1800" b="0" dirty="0" smtClean="0">
                <a:latin typeface="Arial Black" pitchFamily="34" charset="0"/>
              </a:rPr>
              <a:t>sasso </a:t>
            </a:r>
            <a:r>
              <a:rPr lang="it-IT" sz="1800" b="0" dirty="0">
                <a:latin typeface="Arial Black" pitchFamily="34" charset="0"/>
              </a:rPr>
              <a:t>può avere una storia da raccontare; </a:t>
            </a:r>
            <a:r>
              <a:rPr lang="it-IT" sz="1800" b="0" dirty="0" smtClean="0">
                <a:latin typeface="Arial Black" pitchFamily="34" charset="0"/>
              </a:rPr>
              <a:t>è parte vitale dell’anima </a:t>
            </a:r>
            <a:r>
              <a:rPr lang="it-IT" sz="1800" b="0" dirty="0">
                <a:latin typeface="Arial Black" pitchFamily="34" charset="0"/>
              </a:rPr>
              <a:t>di quegli uomini </a:t>
            </a:r>
            <a:r>
              <a:rPr lang="it-IT" sz="1800" b="0" dirty="0" smtClean="0">
                <a:latin typeface="Arial Black" pitchFamily="34" charset="0"/>
              </a:rPr>
              <a:t>ai </a:t>
            </a:r>
            <a:r>
              <a:rPr lang="it-IT" sz="1800" b="0" dirty="0">
                <a:latin typeface="Arial Black" pitchFamily="34" charset="0"/>
              </a:rPr>
              <a:t>quali appartiene la terra dove esso è posto. </a:t>
            </a:r>
            <a:r>
              <a:rPr lang="it-IT" sz="1800" dirty="0">
                <a:latin typeface="Arial Black" pitchFamily="34" charset="0"/>
              </a:rPr>
              <a:t/>
            </a:r>
            <a:br>
              <a:rPr lang="it-IT" sz="1800" dirty="0">
                <a:latin typeface="Arial Black" pitchFamily="34" charset="0"/>
              </a:rPr>
            </a:br>
            <a:endParaRPr lang="it-IT" sz="2000" dirty="0">
              <a:latin typeface="Arial Black" pitchFamily="34" charset="0"/>
            </a:endParaRPr>
          </a:p>
        </p:txBody>
      </p:sp>
    </p:spTree>
    <p:extLst>
      <p:ext uri="{BB962C8B-B14F-4D97-AF65-F5344CB8AC3E}">
        <p14:creationId xmlns:p14="http://schemas.microsoft.com/office/powerpoint/2010/main" val="28330828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Desktop\woomera_photo_.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188640"/>
            <a:ext cx="4283099" cy="2231961"/>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p:cNvSpPr>
            <a:spLocks noGrp="1"/>
          </p:cNvSpPr>
          <p:nvPr>
            <p:ph type="title"/>
          </p:nvPr>
        </p:nvSpPr>
        <p:spPr>
          <a:xfrm>
            <a:off x="457200" y="274638"/>
            <a:ext cx="8229600" cy="5026570"/>
          </a:xfrm>
        </p:spPr>
        <p:txBody>
          <a:bodyPr>
            <a:normAutofit fontScale="90000"/>
          </a:bodyPr>
          <a:lstStyle/>
          <a:p>
            <a:pPr algn="ctr"/>
            <a:r>
              <a:rPr lang="it-IT" sz="4000" dirty="0" smtClean="0">
                <a:solidFill>
                  <a:srgbClr val="FFC000"/>
                </a:solidFill>
              </a:rPr>
              <a:t>Tutto è interconnesso</a:t>
            </a:r>
            <a:br>
              <a:rPr lang="it-IT" sz="4000" dirty="0" smtClean="0">
                <a:solidFill>
                  <a:srgbClr val="FFC000"/>
                </a:solidFill>
              </a:rPr>
            </a:br>
            <a:r>
              <a:rPr lang="it-IT" sz="4000" dirty="0" smtClean="0">
                <a:solidFill>
                  <a:srgbClr val="FFC000"/>
                </a:solidFill>
              </a:rPr>
              <a:t/>
            </a:r>
            <a:br>
              <a:rPr lang="it-IT" sz="4000" dirty="0" smtClean="0">
                <a:solidFill>
                  <a:srgbClr val="FFC000"/>
                </a:solidFill>
              </a:rPr>
            </a:br>
            <a:r>
              <a:rPr lang="it-IT" dirty="0" smtClean="0"/>
              <a:t>Ferire </a:t>
            </a:r>
            <a:r>
              <a:rPr lang="it-IT" dirty="0"/>
              <a:t>la terra è ferire </a:t>
            </a:r>
            <a:r>
              <a:rPr lang="it-IT" dirty="0" smtClean="0"/>
              <a:t>se stessi.</a:t>
            </a:r>
            <a:br>
              <a:rPr lang="it-IT" dirty="0" smtClean="0"/>
            </a:br>
            <a:r>
              <a:rPr lang="it-IT" sz="2400" dirty="0"/>
              <a:t/>
            </a:r>
            <a:br>
              <a:rPr lang="it-IT" sz="2400" dirty="0"/>
            </a:br>
            <a:r>
              <a:rPr lang="it-IT" sz="2400" dirty="0" smtClean="0"/>
              <a:t>La terra </a:t>
            </a:r>
            <a:r>
              <a:rPr lang="it-IT" sz="2400" b="0" dirty="0" smtClean="0"/>
              <a:t>deve </a:t>
            </a:r>
            <a:r>
              <a:rPr lang="it-IT" sz="2400" b="0" dirty="0"/>
              <a:t>rimanere </a:t>
            </a:r>
            <a:r>
              <a:rPr lang="it-IT" sz="2400" b="0" dirty="0" smtClean="0"/>
              <a:t>intatta, </a:t>
            </a:r>
            <a:r>
              <a:rPr lang="it-IT" sz="2400" b="0" dirty="0"/>
              <a:t>com'era al Tempo del Sogno, </a:t>
            </a:r>
            <a:r>
              <a:rPr lang="it-IT" sz="2400" dirty="0"/>
              <a:t/>
            </a:r>
            <a:br>
              <a:rPr lang="it-IT" sz="2400" dirty="0"/>
            </a:br>
            <a:r>
              <a:rPr lang="it-IT" sz="2400" b="0" dirty="0"/>
              <a:t>quando gli antenati col loro canto crearono il </a:t>
            </a:r>
            <a:r>
              <a:rPr lang="it-IT" sz="2400" b="0" dirty="0" smtClean="0"/>
              <a:t>mondo e gli </a:t>
            </a:r>
            <a:r>
              <a:rPr lang="it-IT" sz="2400" b="0" dirty="0"/>
              <a:t>aborigeni si muovevano sulla terra con passo </a:t>
            </a:r>
            <a:r>
              <a:rPr lang="it-IT" sz="2400" b="0" dirty="0" smtClean="0"/>
              <a:t>leggero:</a:t>
            </a:r>
            <a:r>
              <a:rPr lang="it-IT" sz="2400" b="0" dirty="0"/>
              <a:t> </a:t>
            </a:r>
            <a:r>
              <a:rPr lang="it-IT" sz="2400" dirty="0"/>
              <a:t/>
            </a:r>
            <a:br>
              <a:rPr lang="it-IT" sz="2400" dirty="0"/>
            </a:br>
            <a:r>
              <a:rPr lang="it-IT" sz="2400" dirty="0" smtClean="0"/>
              <a:t>«</a:t>
            </a:r>
            <a:r>
              <a:rPr lang="it-IT" sz="2400" b="0" dirty="0" smtClean="0"/>
              <a:t>meno </a:t>
            </a:r>
            <a:r>
              <a:rPr lang="it-IT" sz="2400" b="0" dirty="0"/>
              <a:t>prendevano dalla terra, meno dovevano restituirle</a:t>
            </a:r>
            <a:r>
              <a:rPr lang="it-IT" sz="2400" b="0" dirty="0" smtClean="0"/>
              <a:t>....»</a:t>
            </a:r>
            <a:br>
              <a:rPr lang="it-IT" sz="2400" b="0" dirty="0" smtClean="0"/>
            </a:br>
            <a:r>
              <a:rPr lang="it-IT" sz="2400" b="0" dirty="0"/>
              <a:t/>
            </a:r>
            <a:br>
              <a:rPr lang="it-IT" sz="2400" b="0" dirty="0"/>
            </a:br>
            <a:r>
              <a:rPr lang="it-IT" sz="2400" b="0" dirty="0" smtClean="0"/>
              <a:t/>
            </a:r>
            <a:br>
              <a:rPr lang="it-IT" sz="2400" b="0" dirty="0" smtClean="0"/>
            </a:br>
            <a:r>
              <a:rPr lang="it-IT" sz="2400" b="0" dirty="0" smtClean="0"/>
              <a:t/>
            </a:r>
            <a:br>
              <a:rPr lang="it-IT" sz="2400" b="0" dirty="0" smtClean="0"/>
            </a:br>
            <a:endParaRPr lang="it-IT" sz="2400" dirty="0"/>
          </a:p>
        </p:txBody>
      </p:sp>
      <p:pic>
        <p:nvPicPr>
          <p:cNvPr id="2051" name="Picture 3" descr="C:\Users\user\Desktop\images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6763" y="4365104"/>
            <a:ext cx="3994406" cy="1512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22785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Desktop\oceania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60648"/>
            <a:ext cx="2543175" cy="2686050"/>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p:cNvSpPr>
            <a:spLocks noGrp="1"/>
          </p:cNvSpPr>
          <p:nvPr>
            <p:ph type="title"/>
          </p:nvPr>
        </p:nvSpPr>
        <p:spPr>
          <a:xfrm>
            <a:off x="457200" y="274638"/>
            <a:ext cx="8229600" cy="6106690"/>
          </a:xfrm>
        </p:spPr>
        <p:txBody>
          <a:bodyPr>
            <a:normAutofit fontScale="90000"/>
          </a:bodyPr>
          <a:lstStyle/>
          <a:p>
            <a:pPr algn="ctr"/>
            <a:r>
              <a:rPr lang="it-IT" sz="1800" dirty="0">
                <a:solidFill>
                  <a:schemeClr val="tx1"/>
                </a:solidFill>
              </a:rPr>
              <a:t/>
            </a:r>
            <a:br>
              <a:rPr lang="it-IT" sz="1800" dirty="0">
                <a:solidFill>
                  <a:schemeClr val="tx1"/>
                </a:solidFill>
              </a:rPr>
            </a:br>
            <a:r>
              <a:rPr lang="it-IT" sz="1800" dirty="0">
                <a:solidFill>
                  <a:schemeClr val="tx1"/>
                </a:solidFill>
              </a:rPr>
              <a:t/>
            </a:r>
            <a:br>
              <a:rPr lang="it-IT" sz="1800" dirty="0">
                <a:solidFill>
                  <a:schemeClr val="tx1"/>
                </a:solidFill>
              </a:rPr>
            </a:br>
            <a:r>
              <a:rPr lang="it-IT" sz="1800" dirty="0">
                <a:solidFill>
                  <a:schemeClr val="tx1"/>
                </a:solidFill>
              </a:rPr>
              <a:t/>
            </a:r>
            <a:br>
              <a:rPr lang="it-IT" sz="1800" dirty="0">
                <a:solidFill>
                  <a:schemeClr val="tx1"/>
                </a:solidFill>
              </a:rPr>
            </a:br>
            <a:r>
              <a:rPr lang="it-IT" sz="1800" dirty="0">
                <a:solidFill>
                  <a:schemeClr val="tx1"/>
                </a:solidFill>
              </a:rPr>
              <a:t/>
            </a:r>
            <a:br>
              <a:rPr lang="it-IT" sz="1800" dirty="0">
                <a:solidFill>
                  <a:schemeClr val="tx1"/>
                </a:solidFill>
              </a:rPr>
            </a:br>
            <a:r>
              <a:rPr lang="it-IT" sz="1800" dirty="0">
                <a:solidFill>
                  <a:schemeClr val="tx1"/>
                </a:solidFill>
              </a:rPr>
              <a:t/>
            </a:r>
            <a:br>
              <a:rPr lang="it-IT" sz="1800" dirty="0">
                <a:solidFill>
                  <a:schemeClr val="tx1"/>
                </a:solidFill>
              </a:rPr>
            </a:br>
            <a:r>
              <a:rPr lang="it-IT" dirty="0" smtClean="0">
                <a:solidFill>
                  <a:srgbClr val="FFC000"/>
                </a:solidFill>
              </a:rPr>
              <a:t>Il </a:t>
            </a:r>
            <a:r>
              <a:rPr lang="it-IT" dirty="0">
                <a:solidFill>
                  <a:srgbClr val="FFC000"/>
                </a:solidFill>
              </a:rPr>
              <a:t>Concilio Vaticano </a:t>
            </a:r>
            <a:r>
              <a:rPr lang="it-IT" dirty="0" smtClean="0">
                <a:solidFill>
                  <a:srgbClr val="FFC000"/>
                </a:solidFill>
              </a:rPr>
              <a:t>II</a:t>
            </a:r>
            <a:br>
              <a:rPr lang="it-IT" dirty="0" smtClean="0">
                <a:solidFill>
                  <a:srgbClr val="FFC000"/>
                </a:solidFill>
              </a:rPr>
            </a:br>
            <a:r>
              <a:rPr lang="it-IT" dirty="0" smtClean="0">
                <a:solidFill>
                  <a:srgbClr val="FFC000"/>
                </a:solidFill>
              </a:rPr>
              <a:t/>
            </a:r>
            <a:br>
              <a:rPr lang="it-IT" dirty="0" smtClean="0">
                <a:solidFill>
                  <a:srgbClr val="FFC000"/>
                </a:solidFill>
              </a:rPr>
            </a:br>
            <a:r>
              <a:rPr lang="it-IT" dirty="0" smtClean="0">
                <a:solidFill>
                  <a:srgbClr val="FFC000"/>
                </a:solidFill>
              </a:rPr>
              <a:t>C</a:t>
            </a:r>
            <a:r>
              <a:rPr lang="it-IT" sz="2000" dirty="0" smtClean="0">
                <a:solidFill>
                  <a:schemeClr val="tx1"/>
                </a:solidFill>
              </a:rPr>
              <a:t>onsiderazione </a:t>
            </a:r>
            <a:r>
              <a:rPr lang="it-IT" sz="2000" dirty="0">
                <a:solidFill>
                  <a:schemeClr val="tx1"/>
                </a:solidFill>
              </a:rPr>
              <a:t>positiva delle religioni </a:t>
            </a:r>
            <a:r>
              <a:rPr lang="it-IT" sz="2000" dirty="0" smtClean="0">
                <a:solidFill>
                  <a:schemeClr val="tx1"/>
                </a:solidFill>
              </a:rPr>
              <a:t>primitive.</a:t>
            </a:r>
            <a:br>
              <a:rPr lang="it-IT" sz="2000" dirty="0" smtClean="0">
                <a:solidFill>
                  <a:schemeClr val="tx1"/>
                </a:solidFill>
              </a:rPr>
            </a:br>
            <a:r>
              <a:rPr lang="it-IT" sz="2000" dirty="0">
                <a:solidFill>
                  <a:schemeClr val="tx1"/>
                </a:solidFill>
              </a:rPr>
              <a:t/>
            </a:r>
            <a:br>
              <a:rPr lang="it-IT" sz="2000" dirty="0">
                <a:solidFill>
                  <a:schemeClr val="tx1"/>
                </a:solidFill>
              </a:rPr>
            </a:br>
            <a:r>
              <a:rPr lang="it-IT" sz="2000" dirty="0" smtClean="0">
                <a:solidFill>
                  <a:schemeClr val="tx1"/>
                </a:solidFill>
              </a:rPr>
              <a:t>Per </a:t>
            </a:r>
            <a:r>
              <a:rPr lang="it-IT" sz="2000" dirty="0" smtClean="0">
                <a:solidFill>
                  <a:srgbClr val="FFC000"/>
                </a:solidFill>
              </a:rPr>
              <a:t>Paolo </a:t>
            </a:r>
            <a:r>
              <a:rPr lang="it-IT" sz="2000" dirty="0">
                <a:solidFill>
                  <a:srgbClr val="FFC000"/>
                </a:solidFill>
              </a:rPr>
              <a:t>VI </a:t>
            </a:r>
            <a:r>
              <a:rPr lang="it-IT" sz="2000" dirty="0" smtClean="0">
                <a:solidFill>
                  <a:schemeClr val="tx1"/>
                </a:solidFill>
              </a:rPr>
              <a:t>(1967) caratteri </a:t>
            </a:r>
            <a:r>
              <a:rPr lang="it-IT" sz="2000" dirty="0">
                <a:solidFill>
                  <a:schemeClr val="tx1"/>
                </a:solidFill>
              </a:rPr>
              <a:t>della religione </a:t>
            </a:r>
            <a:r>
              <a:rPr lang="it-IT" sz="2000" dirty="0" smtClean="0">
                <a:solidFill>
                  <a:schemeClr val="tx1"/>
                </a:solidFill>
              </a:rPr>
              <a:t>primitiva sono: </a:t>
            </a:r>
            <a:br>
              <a:rPr lang="it-IT" sz="2000" dirty="0" smtClean="0">
                <a:solidFill>
                  <a:schemeClr val="tx1"/>
                </a:solidFill>
              </a:rPr>
            </a:br>
            <a:r>
              <a:rPr lang="it-IT" sz="2000" dirty="0">
                <a:solidFill>
                  <a:schemeClr val="tx1"/>
                </a:solidFill>
              </a:rPr>
              <a:t/>
            </a:r>
            <a:br>
              <a:rPr lang="it-IT" sz="2000" dirty="0">
                <a:solidFill>
                  <a:schemeClr val="tx1"/>
                </a:solidFill>
              </a:rPr>
            </a:br>
            <a:r>
              <a:rPr lang="it-IT" sz="2000" dirty="0" smtClean="0">
                <a:solidFill>
                  <a:schemeClr val="tx1"/>
                </a:solidFill>
              </a:rPr>
              <a:t>§ concezione </a:t>
            </a:r>
            <a:r>
              <a:rPr lang="it-IT" sz="2000" dirty="0">
                <a:solidFill>
                  <a:schemeClr val="tx1"/>
                </a:solidFill>
              </a:rPr>
              <a:t>spirituale della vita -più vasta della concezione cosiddetta </a:t>
            </a:r>
            <a:r>
              <a:rPr lang="it-IT" sz="2000" dirty="0" smtClean="0">
                <a:solidFill>
                  <a:schemeClr val="tx1"/>
                </a:solidFill>
              </a:rPr>
              <a:t>animista;</a:t>
            </a:r>
            <a:r>
              <a:rPr lang="it-IT" sz="2000" dirty="0">
                <a:solidFill>
                  <a:schemeClr val="tx1"/>
                </a:solidFill>
              </a:rPr>
              <a:t/>
            </a:r>
            <a:br>
              <a:rPr lang="it-IT" sz="2000" dirty="0">
                <a:solidFill>
                  <a:schemeClr val="tx1"/>
                </a:solidFill>
              </a:rPr>
            </a:br>
            <a:r>
              <a:rPr lang="it-IT" sz="2000" dirty="0" smtClean="0">
                <a:solidFill>
                  <a:schemeClr val="tx1"/>
                </a:solidFill>
              </a:rPr>
              <a:t>§ tutti </a:t>
            </a:r>
            <a:r>
              <a:rPr lang="it-IT" sz="2000" dirty="0">
                <a:solidFill>
                  <a:schemeClr val="tx1"/>
                </a:solidFill>
              </a:rPr>
              <a:t>gli esseri sono legati al mondo </a:t>
            </a:r>
            <a:r>
              <a:rPr lang="it-IT" sz="2000" dirty="0" smtClean="0">
                <a:solidFill>
                  <a:schemeClr val="tx1"/>
                </a:solidFill>
              </a:rPr>
              <a:t>dell'invisibile;</a:t>
            </a:r>
            <a:r>
              <a:rPr lang="it-IT" sz="2000" dirty="0">
                <a:solidFill>
                  <a:schemeClr val="tx1"/>
                </a:solidFill>
              </a:rPr>
              <a:t/>
            </a:r>
            <a:br>
              <a:rPr lang="it-IT" sz="2000" dirty="0">
                <a:solidFill>
                  <a:schemeClr val="tx1"/>
                </a:solidFill>
              </a:rPr>
            </a:br>
            <a:r>
              <a:rPr lang="it-IT" sz="2000" dirty="0" smtClean="0">
                <a:solidFill>
                  <a:schemeClr val="tx1"/>
                </a:solidFill>
              </a:rPr>
              <a:t>§ idea </a:t>
            </a:r>
            <a:r>
              <a:rPr lang="it-IT" sz="2000" dirty="0">
                <a:solidFill>
                  <a:schemeClr val="tx1"/>
                </a:solidFill>
              </a:rPr>
              <a:t>di Dio </a:t>
            </a:r>
            <a:r>
              <a:rPr lang="it-IT" sz="2000" dirty="0" smtClean="0">
                <a:solidFill>
                  <a:schemeClr val="tx1"/>
                </a:solidFill>
              </a:rPr>
              <a:t>– pur tenendo conto che tale idea tiene </a:t>
            </a:r>
            <a:r>
              <a:rPr lang="it-IT" sz="2000" dirty="0">
                <a:solidFill>
                  <a:schemeClr val="tx1"/>
                </a:solidFill>
              </a:rPr>
              <a:t>unite suggestioni molteplici, diversificate, spesso lontane dalla nostra cultura </a:t>
            </a:r>
            <a:r>
              <a:rPr lang="it-IT" sz="2000" dirty="0" smtClean="0">
                <a:solidFill>
                  <a:schemeClr val="tx1"/>
                </a:solidFill>
              </a:rPr>
              <a:t>occidentale;</a:t>
            </a:r>
            <a:r>
              <a:rPr lang="it-IT" sz="2000" dirty="0">
                <a:solidFill>
                  <a:schemeClr val="tx1"/>
                </a:solidFill>
              </a:rPr>
              <a:t/>
            </a:r>
            <a:br>
              <a:rPr lang="it-IT" sz="2000" dirty="0">
                <a:solidFill>
                  <a:schemeClr val="tx1"/>
                </a:solidFill>
              </a:rPr>
            </a:br>
            <a:r>
              <a:rPr lang="it-IT" sz="2000" dirty="0" smtClean="0">
                <a:solidFill>
                  <a:schemeClr val="tx1"/>
                </a:solidFill>
              </a:rPr>
              <a:t>§ dignità dell'uomo; </a:t>
            </a:r>
            <a:r>
              <a:rPr lang="it-IT" sz="2000" dirty="0">
                <a:solidFill>
                  <a:schemeClr val="tx1"/>
                </a:solidFill>
              </a:rPr>
              <a:t/>
            </a:r>
            <a:br>
              <a:rPr lang="it-IT" sz="2000" dirty="0">
                <a:solidFill>
                  <a:schemeClr val="tx1"/>
                </a:solidFill>
              </a:rPr>
            </a:br>
            <a:r>
              <a:rPr lang="it-IT" sz="2000" dirty="0" smtClean="0">
                <a:solidFill>
                  <a:schemeClr val="tx1"/>
                </a:solidFill>
              </a:rPr>
              <a:t>§ autorità</a:t>
            </a:r>
            <a:r>
              <a:rPr lang="it-IT" sz="2000" dirty="0">
                <a:solidFill>
                  <a:schemeClr val="tx1"/>
                </a:solidFill>
              </a:rPr>
              <a:t> </a:t>
            </a:r>
            <a:r>
              <a:rPr lang="it-IT" sz="2000" dirty="0" smtClean="0">
                <a:solidFill>
                  <a:schemeClr val="tx1"/>
                </a:solidFill>
              </a:rPr>
              <a:t>del </a:t>
            </a:r>
            <a:r>
              <a:rPr lang="it-IT" sz="2000" dirty="0">
                <a:solidFill>
                  <a:schemeClr val="tx1"/>
                </a:solidFill>
              </a:rPr>
              <a:t>padre </a:t>
            </a:r>
            <a:r>
              <a:rPr lang="it-IT" sz="2000" dirty="0" smtClean="0">
                <a:solidFill>
                  <a:schemeClr val="tx1"/>
                </a:solidFill>
              </a:rPr>
              <a:t>- in </a:t>
            </a:r>
            <a:r>
              <a:rPr lang="it-IT" sz="2000" dirty="0">
                <a:solidFill>
                  <a:schemeClr val="tx1"/>
                </a:solidFill>
              </a:rPr>
              <a:t>quanto sacerdote e mediatore tra vivi e </a:t>
            </a:r>
            <a:r>
              <a:rPr lang="it-IT" sz="2000" dirty="0" smtClean="0">
                <a:solidFill>
                  <a:schemeClr val="tx1"/>
                </a:solidFill>
              </a:rPr>
              <a:t>antenati; </a:t>
            </a:r>
            <a:r>
              <a:rPr lang="it-IT" sz="2000" dirty="0">
                <a:solidFill>
                  <a:schemeClr val="tx1"/>
                </a:solidFill>
              </a:rPr>
              <a:t/>
            </a:r>
            <a:br>
              <a:rPr lang="it-IT" sz="2000" dirty="0">
                <a:solidFill>
                  <a:schemeClr val="tx1"/>
                </a:solidFill>
              </a:rPr>
            </a:br>
            <a:r>
              <a:rPr lang="it-IT" sz="2000" dirty="0" smtClean="0">
                <a:solidFill>
                  <a:schemeClr val="tx1"/>
                </a:solidFill>
              </a:rPr>
              <a:t>§ spirito comunitario.</a:t>
            </a:r>
            <a:r>
              <a:rPr lang="it-IT" sz="2000" dirty="0"/>
              <a:t/>
            </a:r>
            <a:br>
              <a:rPr lang="it-IT" sz="2000" dirty="0"/>
            </a:br>
            <a:r>
              <a:rPr lang="it-IT" sz="1300" dirty="0"/>
              <a:t/>
            </a:r>
            <a:br>
              <a:rPr lang="it-IT" sz="1300" dirty="0"/>
            </a:br>
            <a:r>
              <a:rPr lang="it-IT" sz="800" dirty="0"/>
              <a:t/>
            </a:r>
            <a:br>
              <a:rPr lang="it-IT" sz="800" dirty="0"/>
            </a:br>
            <a:endParaRPr lang="it-IT" sz="800" dirty="0"/>
          </a:p>
        </p:txBody>
      </p:sp>
    </p:spTree>
    <p:extLst>
      <p:ext uri="{BB962C8B-B14F-4D97-AF65-F5344CB8AC3E}">
        <p14:creationId xmlns:p14="http://schemas.microsoft.com/office/powerpoint/2010/main" val="39252245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234482"/>
          </a:xfrm>
        </p:spPr>
        <p:txBody>
          <a:bodyPr>
            <a:normAutofit fontScale="90000"/>
          </a:bodyPr>
          <a:lstStyle/>
          <a:p>
            <a:r>
              <a:rPr lang="it-IT" dirty="0" smtClean="0">
                <a:solidFill>
                  <a:srgbClr val="FFC000"/>
                </a:solidFill>
              </a:rPr>
              <a:t>Le società arcaiche, ancestrali, sono davvero un ricordo del passato?</a:t>
            </a:r>
            <a:br>
              <a:rPr lang="it-IT" dirty="0" smtClean="0">
                <a:solidFill>
                  <a:srgbClr val="FFC000"/>
                </a:solidFill>
              </a:rPr>
            </a:br>
            <a:r>
              <a:rPr lang="it-IT" dirty="0" smtClean="0"/>
              <a:t>tatuaggi</a:t>
            </a:r>
            <a:br>
              <a:rPr lang="it-IT" dirty="0" smtClean="0"/>
            </a:br>
            <a:r>
              <a:rPr lang="it-IT" dirty="0" smtClean="0"/>
              <a:t>certa arte </a:t>
            </a:r>
            <a:r>
              <a:rPr lang="it-IT" dirty="0" err="1" smtClean="0"/>
              <a:t>contempornea</a:t>
            </a:r>
            <a:r>
              <a:rPr lang="it-IT" dirty="0" smtClean="0"/>
              <a:t/>
            </a:r>
            <a:br>
              <a:rPr lang="it-IT" dirty="0" smtClean="0"/>
            </a:br>
            <a:r>
              <a:rPr lang="it-IT" dirty="0" smtClean="0"/>
              <a:t>discoteca</a:t>
            </a:r>
            <a:br>
              <a:rPr lang="it-IT" dirty="0" smtClean="0"/>
            </a:br>
            <a:r>
              <a:rPr lang="it-IT" dirty="0" smtClean="0"/>
              <a:t>vegetarismo</a:t>
            </a:r>
            <a:br>
              <a:rPr lang="it-IT" dirty="0" smtClean="0"/>
            </a:br>
            <a:r>
              <a:rPr lang="it-IT" dirty="0" err="1" smtClean="0"/>
              <a:t>neosciamanesimo</a:t>
            </a:r>
            <a:r>
              <a:rPr lang="it-IT" dirty="0" smtClean="0"/>
              <a:t>?</a:t>
            </a:r>
            <a:br>
              <a:rPr lang="it-IT" dirty="0" smtClean="0"/>
            </a:br>
            <a:endParaRPr lang="it-IT" dirty="0"/>
          </a:p>
        </p:txBody>
      </p:sp>
      <p:pic>
        <p:nvPicPr>
          <p:cNvPr id="5122" name="Picture 2" descr="C:\Users\user\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1556792"/>
            <a:ext cx="2238375" cy="2038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60569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user\Desktop\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9" y="260649"/>
            <a:ext cx="2664712" cy="1584176"/>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p:cNvSpPr>
            <a:spLocks noGrp="1"/>
          </p:cNvSpPr>
          <p:nvPr>
            <p:ph type="title"/>
          </p:nvPr>
        </p:nvSpPr>
        <p:spPr>
          <a:xfrm>
            <a:off x="251520" y="836712"/>
            <a:ext cx="8640960" cy="5688631"/>
          </a:xfrm>
        </p:spPr>
        <p:txBody>
          <a:bodyPr>
            <a:normAutofit fontScale="90000"/>
          </a:bodyPr>
          <a:lstStyle/>
          <a:p>
            <a:pPr algn="ctr"/>
            <a:r>
              <a:rPr lang="it-IT" sz="5300" dirty="0" smtClean="0">
                <a:solidFill>
                  <a:srgbClr val="FFC000"/>
                </a:solidFill>
              </a:rPr>
              <a:t/>
            </a:r>
            <a:br>
              <a:rPr lang="it-IT" sz="5300" dirty="0" smtClean="0">
                <a:solidFill>
                  <a:srgbClr val="FFC000"/>
                </a:solidFill>
              </a:rPr>
            </a:br>
            <a:r>
              <a:rPr lang="it-IT" sz="5300" dirty="0" smtClean="0">
                <a:solidFill>
                  <a:srgbClr val="FFC000"/>
                </a:solidFill>
              </a:rPr>
              <a:t/>
            </a:r>
            <a:br>
              <a:rPr lang="it-IT" sz="5300" dirty="0" smtClean="0">
                <a:solidFill>
                  <a:srgbClr val="FFC000"/>
                </a:solidFill>
              </a:rPr>
            </a:br>
            <a:r>
              <a:rPr lang="it-IT" sz="5300" dirty="0" smtClean="0">
                <a:solidFill>
                  <a:srgbClr val="FFC000"/>
                </a:solidFill>
              </a:rPr>
              <a:t>Lo sciamano e il Serpente</a:t>
            </a:r>
            <a:r>
              <a:rPr lang="it-IT" dirty="0" smtClean="0"/>
              <a:t/>
            </a:r>
            <a:br>
              <a:rPr lang="it-IT" dirty="0" smtClean="0"/>
            </a:br>
            <a:r>
              <a:rPr lang="it-IT" dirty="0"/>
              <a:t/>
            </a:r>
            <a:br>
              <a:rPr lang="it-IT" dirty="0"/>
            </a:br>
            <a:r>
              <a:rPr lang="it-IT" sz="2200" dirty="0" smtClean="0"/>
              <a:t>Molti gruppi aborigeni condividono un mito comune:</a:t>
            </a:r>
            <a:r>
              <a:rPr lang="it-IT" sz="2200" dirty="0"/>
              <a:t> </a:t>
            </a:r>
            <a:r>
              <a:rPr lang="it-IT" sz="2200" dirty="0" smtClean="0"/>
              <a:t>il «Serpente Arcobaleno», mentre </a:t>
            </a:r>
            <a:r>
              <a:rPr lang="it-IT" sz="2200" dirty="0"/>
              <a:t>si muove attraverso acque e pioggia, </a:t>
            </a:r>
            <a:r>
              <a:rPr lang="it-IT" sz="2200" dirty="0" smtClean="0"/>
              <a:t>dà </a:t>
            </a:r>
            <a:r>
              <a:rPr lang="it-IT" sz="2200" dirty="0"/>
              <a:t>forma ai paesaggi, </a:t>
            </a:r>
            <a:r>
              <a:rPr lang="it-IT" sz="2200" dirty="0" smtClean="0"/>
              <a:t>cita e canta </a:t>
            </a:r>
            <a:r>
              <a:rPr lang="it-IT" sz="2200" dirty="0"/>
              <a:t>di luoghi, </a:t>
            </a:r>
            <a:r>
              <a:rPr lang="it-IT" sz="2200" dirty="0" smtClean="0"/>
              <a:t>ingoia </a:t>
            </a:r>
            <a:r>
              <a:rPr lang="it-IT" sz="2200" dirty="0"/>
              <a:t>e spesso </a:t>
            </a:r>
            <a:r>
              <a:rPr lang="it-IT" sz="2200" dirty="0" smtClean="0"/>
              <a:t>annega persone. </a:t>
            </a:r>
            <a:br>
              <a:rPr lang="it-IT" sz="2200" dirty="0" smtClean="0"/>
            </a:br>
            <a:r>
              <a:rPr lang="it-IT" sz="2200" dirty="0" smtClean="0"/>
              <a:t/>
            </a:r>
            <a:br>
              <a:rPr lang="it-IT" sz="2200" dirty="0" smtClean="0"/>
            </a:br>
            <a:r>
              <a:rPr lang="it-IT" sz="2200" dirty="0"/>
              <a:t>il «Serpente </a:t>
            </a:r>
            <a:r>
              <a:rPr lang="it-IT" sz="2200" dirty="0" err="1" smtClean="0"/>
              <a:t>Arcobaleno»dà</a:t>
            </a:r>
            <a:r>
              <a:rPr lang="it-IT" sz="2200" dirty="0" smtClean="0"/>
              <a:t> allo </a:t>
            </a:r>
            <a:r>
              <a:rPr lang="it-IT" sz="3100" dirty="0" smtClean="0">
                <a:solidFill>
                  <a:srgbClr val="FFC000"/>
                </a:solidFill>
              </a:rPr>
              <a:t>sciamano</a:t>
            </a:r>
            <a:r>
              <a:rPr lang="it-IT" sz="2200" dirty="0" smtClean="0"/>
              <a:t> il </a:t>
            </a:r>
            <a:r>
              <a:rPr lang="it-IT" sz="2200" dirty="0"/>
              <a:t>potere di far piovere e </a:t>
            </a:r>
            <a:r>
              <a:rPr lang="it-IT" sz="2200" dirty="0" smtClean="0"/>
              <a:t>guarire e castiga </a:t>
            </a:r>
            <a:r>
              <a:rPr lang="it-IT" sz="2200" dirty="0"/>
              <a:t>gli altri con ferite, </a:t>
            </a:r>
            <a:r>
              <a:rPr lang="it-IT" sz="2200" dirty="0" smtClean="0"/>
              <a:t>malattia </a:t>
            </a:r>
            <a:r>
              <a:rPr lang="it-IT" sz="2200" dirty="0"/>
              <a:t>e </a:t>
            </a:r>
            <a:r>
              <a:rPr lang="it-IT" sz="2200" smtClean="0"/>
              <a:t>morte</a:t>
            </a:r>
            <a:r>
              <a:rPr lang="it-IT" smtClean="0"/>
              <a:t>.</a:t>
            </a:r>
            <a:br>
              <a:rPr lang="it-IT" smtClean="0"/>
            </a:br>
            <a:endParaRPr lang="it-IT" dirty="0"/>
          </a:p>
        </p:txBody>
      </p:sp>
    </p:spTree>
    <p:extLst>
      <p:ext uri="{BB962C8B-B14F-4D97-AF65-F5344CB8AC3E}">
        <p14:creationId xmlns:p14="http://schemas.microsoft.com/office/powerpoint/2010/main" val="5639262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412776"/>
            <a:ext cx="8229600" cy="1143000"/>
          </a:xfrm>
        </p:spPr>
        <p:txBody>
          <a:bodyPr>
            <a:normAutofit fontScale="90000"/>
          </a:bodyPr>
          <a:lstStyle/>
          <a:p>
            <a:pPr lvl="0"/>
            <a:r>
              <a:rPr lang="it-IT" dirty="0" smtClean="0"/>
              <a:t/>
            </a:r>
            <a:br>
              <a:rPr lang="it-IT" dirty="0" smtClean="0"/>
            </a:br>
            <a:r>
              <a:rPr lang="it-IT" dirty="0"/>
              <a:t/>
            </a:r>
            <a:br>
              <a:rPr lang="it-IT" dirty="0"/>
            </a:br>
            <a:r>
              <a:rPr lang="it-IT" dirty="0" smtClean="0"/>
              <a:t/>
            </a:r>
            <a:br>
              <a:rPr lang="it-IT" dirty="0" smtClean="0"/>
            </a:br>
            <a:r>
              <a:rPr lang="it-IT" dirty="0" smtClean="0"/>
              <a:t>IL NEOTRIBALISMO 2.0</a:t>
            </a:r>
            <a:br>
              <a:rPr lang="it-IT" dirty="0" smtClean="0"/>
            </a:br>
            <a:r>
              <a:rPr lang="it-IT" dirty="0" smtClean="0"/>
              <a:t>I RITI OFFERTI SU SCIAMANO.COM</a:t>
            </a:r>
            <a:r>
              <a:rPr lang="it-IT" dirty="0"/>
              <a:t/>
            </a:r>
            <a:br>
              <a:rPr lang="it-IT" dirty="0"/>
            </a:br>
            <a:endParaRPr lang="it-IT" dirty="0"/>
          </a:p>
        </p:txBody>
      </p:sp>
      <p:sp>
        <p:nvSpPr>
          <p:cNvPr id="3" name="Rettangolo 2"/>
          <p:cNvSpPr/>
          <p:nvPr/>
        </p:nvSpPr>
        <p:spPr>
          <a:xfrm>
            <a:off x="2195736" y="2924944"/>
            <a:ext cx="6030416" cy="2862322"/>
          </a:xfrm>
          <a:prstGeom prst="rect">
            <a:avLst/>
          </a:prstGeom>
        </p:spPr>
        <p:txBody>
          <a:bodyPr wrap="square">
            <a:spAutoFit/>
          </a:bodyPr>
          <a:lstStyle/>
          <a:p>
            <a:r>
              <a:rPr lang="it-IT" dirty="0" smtClean="0"/>
              <a:t>Con i Riti </a:t>
            </a:r>
            <a:r>
              <a:rPr lang="it-IT" dirty="0" smtClean="0">
                <a:solidFill>
                  <a:srgbClr val="FFC000"/>
                </a:solidFill>
              </a:rPr>
              <a:t>si </a:t>
            </a:r>
            <a:r>
              <a:rPr lang="it-IT" dirty="0">
                <a:solidFill>
                  <a:srgbClr val="FFC000"/>
                </a:solidFill>
              </a:rPr>
              <a:t>entra in contatto </a:t>
            </a:r>
            <a:r>
              <a:rPr lang="it-IT" dirty="0"/>
              <a:t>con Spiriti molto potenti di Altri Mondi (solitamente i Mondi Celesti o i Mondi Sotto le Acque) secondo modalità antiche e collaudate. </a:t>
            </a:r>
            <a:endParaRPr lang="it-IT" dirty="0" smtClean="0"/>
          </a:p>
          <a:p>
            <a:r>
              <a:rPr lang="it-IT" dirty="0"/>
              <a:t/>
            </a:r>
            <a:br>
              <a:rPr lang="it-IT" dirty="0"/>
            </a:br>
            <a:r>
              <a:rPr lang="it-IT" dirty="0">
                <a:solidFill>
                  <a:srgbClr val="FFC000"/>
                </a:solidFill>
              </a:rPr>
              <a:t>Funzione di un Rito </a:t>
            </a:r>
            <a:r>
              <a:rPr lang="it-IT" dirty="0"/>
              <a:t>è riequilibrare se stessi, la propria comunità e il Cosmo, ripristinando l'armonia </a:t>
            </a:r>
            <a:r>
              <a:rPr lang="it-IT" dirty="0" smtClean="0"/>
              <a:t>oppure </a:t>
            </a:r>
            <a:r>
              <a:rPr lang="it-IT" dirty="0"/>
              <a:t>permettere a sé e agli altri un aumento di </a:t>
            </a:r>
            <a:r>
              <a:rPr lang="it-IT" dirty="0" smtClean="0"/>
              <a:t>Potere ...si </a:t>
            </a:r>
            <a:r>
              <a:rPr lang="it-IT" dirty="0"/>
              <a:t>entra in contatto con uno Spirito Potente che da quel momento diventa tuo Amico ed Aiutante. </a:t>
            </a:r>
            <a:br>
              <a:rPr lang="it-IT" dirty="0"/>
            </a:br>
            <a:endParaRPr lang="it-IT" dirty="0"/>
          </a:p>
        </p:txBody>
      </p:sp>
    </p:spTree>
    <p:extLst>
      <p:ext uri="{BB962C8B-B14F-4D97-AF65-F5344CB8AC3E}">
        <p14:creationId xmlns:p14="http://schemas.microsoft.com/office/powerpoint/2010/main" val="25228855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3789040"/>
            <a:ext cx="8424936" cy="1143000"/>
          </a:xfrm>
        </p:spPr>
        <p:txBody>
          <a:bodyPr>
            <a:normAutofit fontScale="90000"/>
          </a:bodyPr>
          <a:lstStyle/>
          <a:p>
            <a:r>
              <a:rPr lang="it-IT" sz="2200" i="1" dirty="0">
                <a:solidFill>
                  <a:srgbClr val="FFC000"/>
                </a:solidFill>
              </a:rPr>
              <a:t>IL CERCHIO DI TAMBURO</a:t>
            </a:r>
            <a:r>
              <a:rPr lang="it-IT" sz="1800" dirty="0"/>
              <a:t/>
            </a:r>
            <a:br>
              <a:rPr lang="it-IT" sz="1800" dirty="0"/>
            </a:br>
            <a:r>
              <a:rPr lang="it-IT" sz="1800" dirty="0" smtClean="0"/>
              <a:t>È una </a:t>
            </a:r>
            <a:r>
              <a:rPr lang="it-IT" sz="1800" dirty="0"/>
              <a:t>riunione di persone che praticano la sciamanesimo e formano in questo modo una </a:t>
            </a:r>
            <a:r>
              <a:rPr lang="it-IT" sz="1800" dirty="0">
                <a:solidFill>
                  <a:srgbClr val="FFC000"/>
                </a:solidFill>
              </a:rPr>
              <a:t>comunità </a:t>
            </a:r>
            <a:r>
              <a:rPr lang="it-IT" sz="1800" dirty="0" smtClean="0">
                <a:solidFill>
                  <a:srgbClr val="FFC000"/>
                </a:solidFill>
              </a:rPr>
              <a:t>sciamanica</a:t>
            </a:r>
            <a:r>
              <a:rPr lang="it-IT" sz="1800" dirty="0" smtClean="0"/>
              <a:t>.</a:t>
            </a:r>
            <a:r>
              <a:rPr lang="it-IT" sz="1800" dirty="0"/>
              <a:t> </a:t>
            </a:r>
            <a:br>
              <a:rPr lang="it-IT" sz="1800" dirty="0"/>
            </a:br>
            <a:r>
              <a:rPr lang="it-IT" sz="1800" dirty="0"/>
              <a:t>Nello sciamanesimo tradizionale infatti </a:t>
            </a:r>
            <a:r>
              <a:rPr lang="it-IT" sz="1800" dirty="0" smtClean="0"/>
              <a:t>tutta </a:t>
            </a:r>
            <a:r>
              <a:rPr lang="it-IT" sz="1800" dirty="0"/>
              <a:t>la comunità </a:t>
            </a:r>
            <a:r>
              <a:rPr lang="it-IT" sz="1800" dirty="0" smtClean="0"/>
              <a:t>partecipa </a:t>
            </a:r>
            <a:r>
              <a:rPr lang="it-IT" sz="1800" dirty="0"/>
              <a:t>attivamente ai rituali</a:t>
            </a:r>
            <a:r>
              <a:rPr lang="it-IT" sz="1800" dirty="0" smtClean="0"/>
              <a:t>.</a:t>
            </a:r>
            <a:br>
              <a:rPr lang="it-IT" sz="1800" dirty="0" smtClean="0"/>
            </a:br>
            <a:r>
              <a:rPr lang="it-IT" sz="1800" dirty="0"/>
              <a:t> </a:t>
            </a:r>
            <a:br>
              <a:rPr lang="it-IT" sz="1800" dirty="0"/>
            </a:br>
            <a:r>
              <a:rPr lang="it-IT" sz="1800" dirty="0" smtClean="0"/>
              <a:t>Ma </a:t>
            </a:r>
            <a:r>
              <a:rPr lang="it-IT" sz="1800" dirty="0"/>
              <a:t>soprattutto l'esistenza di una comunità </a:t>
            </a:r>
            <a:r>
              <a:rPr lang="it-IT" sz="1800" dirty="0" smtClean="0"/>
              <a:t>sciamanica contribuisce </a:t>
            </a:r>
            <a:r>
              <a:rPr lang="it-IT" sz="1800" dirty="0"/>
              <a:t>a rendere "più reali" </a:t>
            </a:r>
            <a:r>
              <a:rPr lang="it-IT" sz="1800" dirty="0" smtClean="0"/>
              <a:t>gli </a:t>
            </a:r>
            <a:r>
              <a:rPr lang="it-IT" sz="1800" dirty="0"/>
              <a:t>Spiriti nella nostra Realtà e ad accrescerne enormemente il Potere. </a:t>
            </a:r>
            <a:br>
              <a:rPr lang="it-IT" sz="1800" dirty="0"/>
            </a:br>
            <a:r>
              <a:rPr lang="it-IT" sz="1800" dirty="0"/>
              <a:t>Senza una comunità sciamanica, il potere degli sciamani, anche tribali trapiantati qui, rischia di restare basso</a:t>
            </a:r>
            <a:r>
              <a:rPr lang="it-IT" sz="1800" dirty="0" smtClean="0"/>
              <a:t>.</a:t>
            </a:r>
            <a:br>
              <a:rPr lang="it-IT" sz="1800" dirty="0" smtClean="0"/>
            </a:br>
            <a:r>
              <a:rPr lang="it-IT" sz="1800" dirty="0" smtClean="0"/>
              <a:t/>
            </a:r>
            <a:br>
              <a:rPr lang="it-IT" sz="1800" dirty="0" smtClean="0"/>
            </a:br>
            <a:r>
              <a:rPr lang="it-IT" sz="1800" dirty="0" smtClean="0"/>
              <a:t>Dalla </a:t>
            </a:r>
            <a:r>
              <a:rPr lang="it-IT" sz="1800" dirty="0"/>
              <a:t>comunità sciamanica emergono nel tempo nuovi sciamani per i quali il lavoro nel Cerchio rappresenta una parte essenziale </a:t>
            </a:r>
            <a:r>
              <a:rPr lang="it-IT" sz="1800" dirty="0" smtClean="0"/>
              <a:t>dell’apprendistato. </a:t>
            </a:r>
            <a:r>
              <a:rPr lang="it-IT" sz="1800" dirty="0"/>
              <a:t/>
            </a:r>
            <a:br>
              <a:rPr lang="it-IT" sz="1800" dirty="0"/>
            </a:br>
            <a:r>
              <a:rPr lang="it-IT" sz="1800" dirty="0" smtClean="0"/>
              <a:t/>
            </a:r>
            <a:br>
              <a:rPr lang="it-IT" sz="1800" dirty="0" smtClean="0"/>
            </a:br>
            <a:r>
              <a:rPr lang="it-IT" sz="1800" dirty="0" smtClean="0"/>
              <a:t>Attualmente </a:t>
            </a:r>
            <a:r>
              <a:rPr lang="it-IT" sz="1800" dirty="0"/>
              <a:t>la maggioranza delle riunioni del nostro Cerchio sono riservate, solo alcune possono essere limitatamente aperte al pubblico.</a:t>
            </a:r>
            <a:br>
              <a:rPr lang="it-IT" sz="1800" dirty="0"/>
            </a:br>
            <a:endParaRPr lang="it-IT" sz="1800" dirty="0"/>
          </a:p>
        </p:txBody>
      </p:sp>
    </p:spTree>
    <p:extLst>
      <p:ext uri="{BB962C8B-B14F-4D97-AF65-F5344CB8AC3E}">
        <p14:creationId xmlns:p14="http://schemas.microsoft.com/office/powerpoint/2010/main" val="37975801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3501008"/>
            <a:ext cx="8229600" cy="1143000"/>
          </a:xfrm>
        </p:spPr>
        <p:txBody>
          <a:bodyPr>
            <a:normAutofit fontScale="90000"/>
          </a:bodyPr>
          <a:lstStyle/>
          <a:p>
            <a:r>
              <a:rPr lang="it-IT" sz="2700" i="1" dirty="0">
                <a:solidFill>
                  <a:srgbClr val="FFC000"/>
                </a:solidFill>
              </a:rPr>
              <a:t>LA MADRE </a:t>
            </a:r>
            <a:r>
              <a:rPr lang="it-IT" sz="2700" i="1" dirty="0" smtClean="0">
                <a:solidFill>
                  <a:srgbClr val="FFC000"/>
                </a:solidFill>
              </a:rPr>
              <a:t>ANIMALE</a:t>
            </a:r>
            <a:br>
              <a:rPr lang="it-IT" sz="2700" i="1" dirty="0" smtClean="0">
                <a:solidFill>
                  <a:srgbClr val="FFC000"/>
                </a:solidFill>
              </a:rPr>
            </a:br>
            <a:r>
              <a:rPr lang="it-IT" sz="1800" i="1" dirty="0"/>
              <a:t/>
            </a:r>
            <a:br>
              <a:rPr lang="it-IT" sz="1800" i="1" dirty="0"/>
            </a:br>
            <a:r>
              <a:rPr lang="it-IT" sz="1800" dirty="0"/>
              <a:t>Secondo varie culture sciamaniche, alla nostra nascita prende parte, oltre ai genitori umani, uno Spirito Animale, detto Madre Animale, che porta il Potere vitale e di Visione che agli uomini manca</a:t>
            </a:r>
            <a:r>
              <a:rPr lang="it-IT" sz="1800" dirty="0" smtClean="0"/>
              <a:t>.</a:t>
            </a:r>
            <a:br>
              <a:rPr lang="it-IT" sz="1800" dirty="0" smtClean="0"/>
            </a:br>
            <a:r>
              <a:rPr lang="it-IT" sz="1800" b="0" dirty="0"/>
              <a:t/>
            </a:r>
            <a:br>
              <a:rPr lang="it-IT" sz="1800" b="0" dirty="0"/>
            </a:br>
            <a:r>
              <a:rPr lang="it-IT" sz="1800" dirty="0"/>
              <a:t>La Madre Animale rimane col bambino fino all'inizio della pubertà, quando - come ogni madre in Natura - lo lascia perché prosegua per la sua strada</a:t>
            </a:r>
            <a:r>
              <a:rPr lang="it-IT" sz="1800" dirty="0" smtClean="0"/>
              <a:t>.</a:t>
            </a:r>
            <a:br>
              <a:rPr lang="it-IT" sz="1800" dirty="0" smtClean="0"/>
            </a:br>
            <a:r>
              <a:rPr lang="it-IT" sz="1800" dirty="0"/>
              <a:t/>
            </a:r>
            <a:br>
              <a:rPr lang="it-IT" sz="1800" dirty="0"/>
            </a:br>
            <a:r>
              <a:rPr lang="it-IT" sz="1800" dirty="0" smtClean="0"/>
              <a:t>Molti Poteri </a:t>
            </a:r>
            <a:r>
              <a:rPr lang="it-IT" sz="1800" dirty="0"/>
              <a:t>che i bambini hanno </a:t>
            </a:r>
            <a:r>
              <a:rPr lang="it-IT" sz="1800" dirty="0" smtClean="0"/>
              <a:t>-preveggenza</a:t>
            </a:r>
            <a:r>
              <a:rPr lang="it-IT" sz="1800" dirty="0"/>
              <a:t>, doti extrasensoriali, capacità di influenzare la realtà </a:t>
            </a:r>
            <a:r>
              <a:rPr lang="it-IT" sz="1800" dirty="0" err="1"/>
              <a:t>sciamanicamente</a:t>
            </a:r>
            <a:r>
              <a:rPr lang="it-IT" sz="1800" dirty="0"/>
              <a:t> etc., provengono dalla Madre </a:t>
            </a:r>
            <a:r>
              <a:rPr lang="it-IT" sz="1800" dirty="0" smtClean="0"/>
              <a:t>Animale.</a:t>
            </a:r>
            <a:r>
              <a:rPr lang="it-IT" sz="1800" dirty="0"/>
              <a:t/>
            </a:r>
            <a:br>
              <a:rPr lang="it-IT" sz="1800" dirty="0"/>
            </a:br>
            <a:r>
              <a:rPr lang="it-IT" sz="1800" dirty="0"/>
              <a:t/>
            </a:r>
            <a:br>
              <a:rPr lang="it-IT" sz="1800" dirty="0"/>
            </a:br>
            <a:r>
              <a:rPr lang="it-IT" sz="1800" dirty="0" smtClean="0"/>
              <a:t>Per ritrovare la Madre Animale occorre </a:t>
            </a:r>
            <a:r>
              <a:rPr lang="it-IT" sz="1800" i="1" dirty="0" smtClean="0"/>
              <a:t>uno </a:t>
            </a:r>
            <a:r>
              <a:rPr lang="it-IT" sz="1800" i="1" dirty="0"/>
              <a:t>speciale rito di Rinascita.</a:t>
            </a:r>
            <a:r>
              <a:rPr lang="it-IT" sz="1800" dirty="0"/>
              <a:t/>
            </a:r>
            <a:br>
              <a:rPr lang="it-IT" sz="1800" dirty="0"/>
            </a:br>
            <a:r>
              <a:rPr lang="it-IT" sz="1800" dirty="0"/>
              <a:t>È quel che faremo in questo weekend di fine gennaio.</a:t>
            </a:r>
            <a:br>
              <a:rPr lang="it-IT" sz="1800" dirty="0"/>
            </a:br>
            <a:r>
              <a:rPr lang="it-IT" sz="1800" dirty="0">
                <a:hlinkClick r:id="rId2" tooltip="Per iscriversi"/>
              </a:rPr>
              <a:t>Per iscriversi</a:t>
            </a:r>
            <a:endParaRPr lang="it-IT" sz="1800" dirty="0"/>
          </a:p>
        </p:txBody>
      </p:sp>
    </p:spTree>
    <p:extLst>
      <p:ext uri="{BB962C8B-B14F-4D97-AF65-F5344CB8AC3E}">
        <p14:creationId xmlns:p14="http://schemas.microsoft.com/office/powerpoint/2010/main" val="2223056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738538"/>
          </a:xfrm>
        </p:spPr>
        <p:txBody>
          <a:bodyPr>
            <a:normAutofit/>
          </a:bodyPr>
          <a:lstStyle/>
          <a:p>
            <a:r>
              <a:rPr lang="it-IT" sz="1600" dirty="0" smtClean="0"/>
              <a:t/>
            </a:r>
            <a:br>
              <a:rPr lang="it-IT" sz="1600" dirty="0" smtClean="0"/>
            </a:br>
            <a:r>
              <a:rPr lang="it-IT" sz="1600" dirty="0"/>
              <a:t/>
            </a:r>
            <a:br>
              <a:rPr lang="it-IT" sz="1600" dirty="0"/>
            </a:br>
            <a:r>
              <a:rPr lang="it-IT" sz="2200" i="1" dirty="0" smtClean="0">
                <a:solidFill>
                  <a:srgbClr val="FFC000"/>
                </a:solidFill>
              </a:rPr>
              <a:t>I POTERI DELLA MADRE ANIMALE</a:t>
            </a:r>
            <a:r>
              <a:rPr lang="it-IT" sz="2200" dirty="0" smtClean="0">
                <a:solidFill>
                  <a:srgbClr val="FFC000"/>
                </a:solidFill>
              </a:rPr>
              <a:t/>
            </a:r>
            <a:br>
              <a:rPr lang="it-IT" sz="2200" dirty="0" smtClean="0">
                <a:solidFill>
                  <a:srgbClr val="FFC000"/>
                </a:solidFill>
              </a:rPr>
            </a:br>
            <a:r>
              <a:rPr lang="it-IT" sz="1600" dirty="0"/>
              <a:t/>
            </a:r>
            <a:br>
              <a:rPr lang="it-IT" sz="1600" dirty="0"/>
            </a:br>
            <a:r>
              <a:rPr lang="it-IT" sz="1600" dirty="0"/>
              <a:t>Molti Poteri sono occulti </a:t>
            </a:r>
            <a:r>
              <a:rPr lang="it-IT" sz="1600" dirty="0" smtClean="0"/>
              <a:t>: </a:t>
            </a:r>
            <a:br>
              <a:rPr lang="it-IT" sz="1600" dirty="0" smtClean="0"/>
            </a:br>
            <a:r>
              <a:rPr lang="it-IT" sz="1600" dirty="0" smtClean="0"/>
              <a:t>la </a:t>
            </a:r>
            <a:r>
              <a:rPr lang="it-IT" sz="1600" dirty="0"/>
              <a:t>capacità </a:t>
            </a:r>
            <a:r>
              <a:rPr lang="it-IT" sz="1600" dirty="0" smtClean="0"/>
              <a:t>di </a:t>
            </a:r>
            <a:r>
              <a:rPr lang="it-IT" sz="1600" dirty="0"/>
              <a:t>recarsi in forma di animale a grande distanza - o perfino nel </a:t>
            </a:r>
            <a:r>
              <a:rPr lang="it-IT" sz="1600" dirty="0" smtClean="0"/>
              <a:t>futuro </a:t>
            </a:r>
            <a:r>
              <a:rPr lang="it-IT" sz="1600" dirty="0"/>
              <a:t>e vedere cosa vi accada.</a:t>
            </a:r>
            <a:br>
              <a:rPr lang="it-IT" sz="1600" dirty="0"/>
            </a:br>
            <a:r>
              <a:rPr lang="it-IT" sz="1600" dirty="0" smtClean="0"/>
              <a:t>chiaroveggenza</a:t>
            </a:r>
            <a:r>
              <a:rPr lang="it-IT" sz="1600" dirty="0"/>
              <a:t>, </a:t>
            </a:r>
            <a:r>
              <a:rPr lang="it-IT" sz="1600" dirty="0" smtClean="0"/>
              <a:t/>
            </a:r>
            <a:br>
              <a:rPr lang="it-IT" sz="1600" dirty="0" smtClean="0"/>
            </a:br>
            <a:r>
              <a:rPr lang="it-IT" sz="1600" dirty="0" smtClean="0"/>
              <a:t>precognizione </a:t>
            </a:r>
            <a:r>
              <a:rPr lang="it-IT" sz="1600" dirty="0"/>
              <a:t>e </a:t>
            </a:r>
            <a:r>
              <a:rPr lang="it-IT" sz="1600" dirty="0" smtClean="0"/>
              <a:t>influenza della </a:t>
            </a:r>
            <a:r>
              <a:rPr lang="it-IT" sz="1600" dirty="0"/>
              <a:t>realtà </a:t>
            </a:r>
            <a:r>
              <a:rPr lang="it-IT" sz="1600" dirty="0" smtClean="0"/>
              <a:t>con </a:t>
            </a:r>
            <a:r>
              <a:rPr lang="it-IT" sz="1600" dirty="0"/>
              <a:t>i nostri desideri.</a:t>
            </a:r>
            <a:br>
              <a:rPr lang="it-IT" sz="1600" dirty="0"/>
            </a:br>
            <a:r>
              <a:rPr lang="it-IT" sz="1600" dirty="0" smtClean="0"/>
              <a:t/>
            </a:r>
            <a:br>
              <a:rPr lang="it-IT" sz="1600" dirty="0" smtClean="0"/>
            </a:br>
            <a:r>
              <a:rPr lang="it-IT" sz="1600" dirty="0" smtClean="0"/>
              <a:t>Oltre </a:t>
            </a:r>
            <a:r>
              <a:rPr lang="it-IT" sz="1600" dirty="0"/>
              <a:t>ai Poteri occulti, la Madre Animale ritrovandoci ci trasmette Poteri a livello fisico, psichico e spirituale. </a:t>
            </a:r>
            <a:br>
              <a:rPr lang="it-IT" sz="1600" dirty="0"/>
            </a:br>
            <a:r>
              <a:rPr lang="it-IT" sz="1600" dirty="0"/>
              <a:t>Sul piano </a:t>
            </a:r>
            <a:r>
              <a:rPr lang="it-IT" sz="1600" dirty="0">
                <a:solidFill>
                  <a:srgbClr val="92D050"/>
                </a:solidFill>
              </a:rPr>
              <a:t>fisico</a:t>
            </a:r>
            <a:r>
              <a:rPr lang="it-IT" sz="1600" dirty="0"/>
              <a:t>, ci reca forza vitale, vigore, capacità di recupero e buona salute. </a:t>
            </a:r>
            <a:r>
              <a:rPr lang="it-IT" sz="1600" dirty="0" smtClean="0"/>
              <a:t/>
            </a:r>
            <a:br>
              <a:rPr lang="it-IT" sz="1600" dirty="0" smtClean="0"/>
            </a:br>
            <a:r>
              <a:rPr lang="it-IT" sz="1600" dirty="0" smtClean="0"/>
              <a:t>Sul </a:t>
            </a:r>
            <a:r>
              <a:rPr lang="it-IT" sz="1600" dirty="0"/>
              <a:t>piano </a:t>
            </a:r>
            <a:r>
              <a:rPr lang="it-IT" sz="1600" dirty="0">
                <a:solidFill>
                  <a:srgbClr val="FFFF00"/>
                </a:solidFill>
              </a:rPr>
              <a:t>psichico</a:t>
            </a:r>
            <a:r>
              <a:rPr lang="it-IT" sz="1600" dirty="0"/>
              <a:t> </a:t>
            </a:r>
            <a:r>
              <a:rPr lang="it-IT" sz="1600" dirty="0" smtClean="0"/>
              <a:t>trasmette </a:t>
            </a:r>
            <a:r>
              <a:rPr lang="it-IT" sz="1600" dirty="0"/>
              <a:t>la vitalità </a:t>
            </a:r>
            <a:r>
              <a:rPr lang="it-IT" sz="1600" dirty="0" smtClean="0"/>
              <a:t>dell'infanzia.</a:t>
            </a:r>
            <a:r>
              <a:rPr lang="it-IT" sz="1600" dirty="0"/>
              <a:t> </a:t>
            </a:r>
            <a:br>
              <a:rPr lang="it-IT" sz="1600" dirty="0"/>
            </a:br>
            <a:r>
              <a:rPr lang="it-IT" sz="1600" dirty="0"/>
              <a:t>Sul piano </a:t>
            </a:r>
            <a:r>
              <a:rPr lang="it-IT" sz="1600" dirty="0">
                <a:solidFill>
                  <a:srgbClr val="C00000"/>
                </a:solidFill>
              </a:rPr>
              <a:t>spirituale</a:t>
            </a:r>
            <a:r>
              <a:rPr lang="it-IT" sz="1600" dirty="0"/>
              <a:t>, ci dà chiarezza di visione, capacità di vedere un senso nella vita umana e nella nostra personale esistenza.</a:t>
            </a:r>
            <a:br>
              <a:rPr lang="it-IT" sz="1600" dirty="0"/>
            </a:br>
            <a:endParaRPr lang="it-IT" sz="1600" dirty="0"/>
          </a:p>
        </p:txBody>
      </p:sp>
    </p:spTree>
    <p:extLst>
      <p:ext uri="{BB962C8B-B14F-4D97-AF65-F5344CB8AC3E}">
        <p14:creationId xmlns:p14="http://schemas.microsoft.com/office/powerpoint/2010/main" val="38578500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492896"/>
            <a:ext cx="8229600" cy="2376264"/>
          </a:xfrm>
        </p:spPr>
        <p:txBody>
          <a:bodyPr>
            <a:normAutofit fontScale="90000"/>
          </a:bodyPr>
          <a:lstStyle/>
          <a:p>
            <a:r>
              <a:rPr lang="it-IT" sz="2700" i="1" dirty="0">
                <a:solidFill>
                  <a:srgbClr val="FFC000"/>
                </a:solidFill>
              </a:rPr>
              <a:t>APPRENDISTATO SCIAMANICO </a:t>
            </a:r>
            <a:r>
              <a:rPr lang="it-IT" sz="2700" i="1">
                <a:solidFill>
                  <a:srgbClr val="FFC000"/>
                </a:solidFill>
              </a:rPr>
              <a:t>A </a:t>
            </a:r>
            <a:r>
              <a:rPr lang="it-IT" sz="2700" i="1" smtClean="0">
                <a:solidFill>
                  <a:srgbClr val="FFC000"/>
                </a:solidFill>
              </a:rPr>
              <a:t>DISTANZA</a:t>
            </a:r>
            <a:br>
              <a:rPr lang="it-IT" sz="2700" i="1" smtClean="0">
                <a:solidFill>
                  <a:srgbClr val="FFC000"/>
                </a:solidFill>
              </a:rPr>
            </a:br>
            <a:r>
              <a:rPr lang="it-IT" sz="1800">
                <a:solidFill>
                  <a:srgbClr val="FFC000"/>
                </a:solidFill>
              </a:rPr>
              <a:t/>
            </a:r>
            <a:br>
              <a:rPr lang="it-IT" sz="1800">
                <a:solidFill>
                  <a:srgbClr val="FFC000"/>
                </a:solidFill>
              </a:rPr>
            </a:br>
            <a:r>
              <a:rPr lang="it-IT" sz="1800" smtClean="0"/>
              <a:t>È </a:t>
            </a:r>
            <a:r>
              <a:rPr lang="it-IT" sz="1800" dirty="0" smtClean="0"/>
              <a:t>un </a:t>
            </a:r>
            <a:r>
              <a:rPr lang="it-IT" sz="1800" dirty="0"/>
              <a:t>vero apprendistato </a:t>
            </a:r>
            <a:r>
              <a:rPr lang="it-IT" sz="1800" i="1" dirty="0" smtClean="0"/>
              <a:t>individuale</a:t>
            </a:r>
            <a:r>
              <a:rPr lang="it-IT" sz="1800" dirty="0"/>
              <a:t> dove si ottengono le conoscenze e i Poteri necessari a diventare sciamano. </a:t>
            </a:r>
            <a:br>
              <a:rPr lang="it-IT" sz="1800" dirty="0"/>
            </a:br>
            <a:r>
              <a:rPr lang="it-IT" sz="1800" dirty="0"/>
              <a:t>Lo offro a tutti coloro che si sentono chiamati a essere sciamani. </a:t>
            </a:r>
            <a:br>
              <a:rPr lang="it-IT" sz="1800" dirty="0"/>
            </a:br>
            <a:r>
              <a:rPr lang="it-IT" sz="1800" dirty="0" smtClean="0"/>
              <a:t>Consisterà </a:t>
            </a:r>
            <a:r>
              <a:rPr lang="it-IT" sz="1800" dirty="0"/>
              <a:t>in numerose "lezioni" visibili in un'area riservata di questo sito, in verifiche e insegnamenti diretti da parte mia, attraverso email e, quando necessario, telefonate. </a:t>
            </a:r>
            <a:br>
              <a:rPr lang="it-IT" sz="1800" dirty="0"/>
            </a:br>
            <a:r>
              <a:rPr lang="it-IT" sz="1800" dirty="0"/>
              <a:t>Al termine dell'apprendistato non si diventa automaticamente sciamani, poiché per questo è necessario un cambiamento della visione del mondo che non in tutti accade: dipende dalle resistenze personali e da una decisione finale degli Spiriti più alti. </a:t>
            </a:r>
            <a:br>
              <a:rPr lang="it-IT" sz="1800" dirty="0"/>
            </a:br>
            <a:r>
              <a:rPr lang="it-IT" sz="1800" dirty="0"/>
              <a:t>Una volta ultimato con successo il corso, l'</a:t>
            </a:r>
            <a:r>
              <a:rPr lang="it-IT" sz="1800" i="1" dirty="0"/>
              <a:t>apprendista</a:t>
            </a:r>
            <a:r>
              <a:rPr lang="it-IT" sz="1800" dirty="0"/>
              <a:t> mi incontrerà personalmente per un "esame" dove potrà dimostrare i suoi Poteri e capacità sciamaniche, lavorando con me in una guarigione, una visione dell'ignoto e altro (vedi sotto per i dettagli). </a:t>
            </a:r>
            <a:br>
              <a:rPr lang="it-IT" sz="1800" dirty="0"/>
            </a:br>
            <a:r>
              <a:rPr lang="it-IT" sz="1800" dirty="0"/>
              <a:t>Se il cambiamento di visione del mondo sarà verificato, gli/le impartirò un'iniziazione e sarà da quel giorno </a:t>
            </a:r>
            <a:r>
              <a:rPr lang="it-IT" sz="1800" i="1" dirty="0"/>
              <a:t>sciamano e </a:t>
            </a:r>
            <a:r>
              <a:rPr lang="it-IT" sz="1800" i="1" dirty="0" err="1"/>
              <a:t>curandero</a:t>
            </a:r>
            <a:r>
              <a:rPr lang="it-IT" sz="1800" dirty="0"/>
              <a:t>.</a:t>
            </a:r>
            <a:br>
              <a:rPr lang="it-IT" sz="1800" dirty="0"/>
            </a:br>
            <a:endParaRPr lang="it-IT" sz="1800" dirty="0"/>
          </a:p>
        </p:txBody>
      </p:sp>
    </p:spTree>
    <p:extLst>
      <p:ext uri="{BB962C8B-B14F-4D97-AF65-F5344CB8AC3E}">
        <p14:creationId xmlns:p14="http://schemas.microsoft.com/office/powerpoint/2010/main" val="2150636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user\Desktop\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260648"/>
            <a:ext cx="6316609" cy="4526901"/>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p:cNvSpPr>
            <a:spLocks noGrp="1"/>
          </p:cNvSpPr>
          <p:nvPr>
            <p:ph type="title"/>
          </p:nvPr>
        </p:nvSpPr>
        <p:spPr>
          <a:xfrm>
            <a:off x="457200" y="274638"/>
            <a:ext cx="8229600" cy="5530626"/>
          </a:xfrm>
        </p:spPr>
        <p:txBody>
          <a:bodyPr>
            <a:normAutofit/>
          </a:bodyPr>
          <a:lstStyle/>
          <a:p>
            <a:pPr algn="ctr"/>
            <a:r>
              <a:rPr lang="it-IT" sz="4800" dirty="0" smtClean="0"/>
              <a:t/>
            </a:r>
            <a:br>
              <a:rPr lang="it-IT" sz="4800" dirty="0" smtClean="0"/>
            </a:br>
            <a:r>
              <a:rPr lang="it-IT" sz="4800" dirty="0" smtClean="0"/>
              <a:t/>
            </a:r>
            <a:br>
              <a:rPr lang="it-IT" sz="4800" dirty="0" smtClean="0"/>
            </a:br>
            <a:r>
              <a:rPr lang="it-IT" sz="4800" dirty="0" smtClean="0"/>
              <a:t>COSA CI INSEGNANO?</a:t>
            </a:r>
            <a:br>
              <a:rPr lang="it-IT" sz="4800" dirty="0" smtClean="0"/>
            </a:br>
            <a:r>
              <a:rPr lang="it-IT" sz="4800" dirty="0" smtClean="0"/>
              <a:t> QUALE DIALOGO?</a:t>
            </a:r>
            <a:r>
              <a:rPr lang="it-IT" sz="4800" dirty="0"/>
              <a:t/>
            </a:r>
            <a:br>
              <a:rPr lang="it-IT" sz="4800" dirty="0"/>
            </a:br>
            <a:r>
              <a:rPr lang="it-IT" dirty="0"/>
              <a:t/>
            </a:r>
            <a:br>
              <a:rPr lang="it-IT" dirty="0"/>
            </a:br>
            <a:endParaRPr lang="it-IT" dirty="0"/>
          </a:p>
        </p:txBody>
      </p:sp>
    </p:spTree>
    <p:extLst>
      <p:ext uri="{BB962C8B-B14F-4D97-AF65-F5344CB8AC3E}">
        <p14:creationId xmlns:p14="http://schemas.microsoft.com/office/powerpoint/2010/main" val="40725901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274638"/>
            <a:ext cx="8640960" cy="6106690"/>
          </a:xfrm>
        </p:spPr>
        <p:txBody>
          <a:bodyPr>
            <a:noAutofit/>
          </a:bodyPr>
          <a:lstStyle/>
          <a:p>
            <a:pPr algn="ctr"/>
            <a:r>
              <a:rPr lang="it-IT" sz="2000" dirty="0">
                <a:solidFill>
                  <a:schemeClr val="tx1"/>
                </a:solidFill>
              </a:rPr>
              <a:t/>
            </a:r>
            <a:br>
              <a:rPr lang="it-IT" sz="2000" dirty="0">
                <a:solidFill>
                  <a:schemeClr val="tx1"/>
                </a:solidFill>
              </a:rPr>
            </a:br>
            <a:r>
              <a:rPr lang="it-IT" sz="2000" dirty="0">
                <a:solidFill>
                  <a:schemeClr val="tx1"/>
                </a:solidFill>
              </a:rPr>
              <a:t/>
            </a:r>
            <a:br>
              <a:rPr lang="it-IT" sz="2000" dirty="0">
                <a:solidFill>
                  <a:schemeClr val="tx1"/>
                </a:solidFill>
              </a:rPr>
            </a:br>
            <a:r>
              <a:rPr lang="it-IT" sz="2000" dirty="0">
                <a:solidFill>
                  <a:schemeClr val="tx1"/>
                </a:solidFill>
              </a:rPr>
              <a:t/>
            </a:r>
            <a:br>
              <a:rPr lang="it-IT" sz="2000" dirty="0">
                <a:solidFill>
                  <a:schemeClr val="tx1"/>
                </a:solidFill>
              </a:rPr>
            </a:br>
            <a:r>
              <a:rPr lang="it-IT" dirty="0">
                <a:solidFill>
                  <a:schemeClr val="bg2">
                    <a:lumMod val="50000"/>
                    <a:lumOff val="50000"/>
                  </a:schemeClr>
                </a:solidFill>
              </a:rPr>
              <a:t>IL </a:t>
            </a:r>
            <a:r>
              <a:rPr lang="it-IT" sz="4000" dirty="0" smtClean="0">
                <a:solidFill>
                  <a:schemeClr val="bg2">
                    <a:lumMod val="50000"/>
                    <a:lumOff val="50000"/>
                  </a:schemeClr>
                </a:solidFill>
              </a:rPr>
              <a:t>RISCHIO</a:t>
            </a:r>
            <a:r>
              <a:rPr lang="it-IT" dirty="0" smtClean="0">
                <a:solidFill>
                  <a:srgbClr val="FFC000"/>
                </a:solidFill>
              </a:rPr>
              <a:t/>
            </a:r>
            <a:br>
              <a:rPr lang="it-IT" dirty="0" smtClean="0">
                <a:solidFill>
                  <a:srgbClr val="FFC000"/>
                </a:solidFill>
              </a:rPr>
            </a:br>
            <a:r>
              <a:rPr lang="it-IT" dirty="0" smtClean="0">
                <a:solidFill>
                  <a:srgbClr val="FFC000"/>
                </a:solidFill>
              </a:rPr>
              <a:t>cadere </a:t>
            </a:r>
            <a:r>
              <a:rPr lang="it-IT" dirty="0">
                <a:solidFill>
                  <a:srgbClr val="FFC000"/>
                </a:solidFill>
              </a:rPr>
              <a:t>in categorie </a:t>
            </a:r>
            <a:r>
              <a:rPr lang="it-IT" dirty="0" smtClean="0">
                <a:solidFill>
                  <a:srgbClr val="FFC000"/>
                </a:solidFill>
              </a:rPr>
              <a:t>(Anima, </a:t>
            </a:r>
            <a:r>
              <a:rPr lang="it-IT" dirty="0">
                <a:solidFill>
                  <a:srgbClr val="FFC000"/>
                </a:solidFill>
              </a:rPr>
              <a:t>Padre, </a:t>
            </a:r>
            <a:r>
              <a:rPr lang="it-IT" dirty="0" smtClean="0">
                <a:solidFill>
                  <a:srgbClr val="FFC000"/>
                </a:solidFill>
              </a:rPr>
              <a:t>Vita ultraterrena) o pregiudizi (concezioni evoluzionistiche, </a:t>
            </a:r>
            <a:r>
              <a:rPr lang="it-IT" dirty="0">
                <a:solidFill>
                  <a:srgbClr val="FFC000"/>
                </a:solidFill>
              </a:rPr>
              <a:t>eccetera</a:t>
            </a:r>
            <a:r>
              <a:rPr lang="it-IT" dirty="0" smtClean="0">
                <a:solidFill>
                  <a:srgbClr val="FFC000"/>
                </a:solidFill>
              </a:rPr>
              <a:t>)</a:t>
            </a:r>
            <a:br>
              <a:rPr lang="it-IT" dirty="0" smtClean="0">
                <a:solidFill>
                  <a:srgbClr val="FFC000"/>
                </a:solidFill>
              </a:rPr>
            </a:br>
            <a:r>
              <a:rPr lang="it-IT" dirty="0" smtClean="0">
                <a:solidFill>
                  <a:srgbClr val="FFC000"/>
                </a:solidFill>
              </a:rPr>
              <a:t>che </a:t>
            </a:r>
            <a:r>
              <a:rPr lang="it-IT" dirty="0">
                <a:solidFill>
                  <a:srgbClr val="FFC000"/>
                </a:solidFill>
              </a:rPr>
              <a:t>sono </a:t>
            </a:r>
            <a:r>
              <a:rPr lang="it-IT" dirty="0" smtClean="0">
                <a:solidFill>
                  <a:srgbClr val="FFC000"/>
                </a:solidFill>
              </a:rPr>
              <a:t>specifici </a:t>
            </a:r>
            <a:br>
              <a:rPr lang="it-IT" dirty="0" smtClean="0">
                <a:solidFill>
                  <a:srgbClr val="FFC000"/>
                </a:solidFill>
              </a:rPr>
            </a:br>
            <a:r>
              <a:rPr lang="it-IT" dirty="0" smtClean="0">
                <a:solidFill>
                  <a:srgbClr val="FFC000"/>
                </a:solidFill>
              </a:rPr>
              <a:t>al nostro modo </a:t>
            </a:r>
            <a:r>
              <a:rPr lang="it-IT" dirty="0">
                <a:solidFill>
                  <a:srgbClr val="FFC000"/>
                </a:solidFill>
              </a:rPr>
              <a:t>di </a:t>
            </a:r>
            <a:r>
              <a:rPr lang="it-IT" dirty="0" smtClean="0">
                <a:solidFill>
                  <a:srgbClr val="FFC000"/>
                </a:solidFill>
              </a:rPr>
              <a:t>pensare.</a:t>
            </a:r>
            <a:br>
              <a:rPr lang="it-IT" dirty="0" smtClean="0">
                <a:solidFill>
                  <a:srgbClr val="FFC000"/>
                </a:solidFill>
              </a:rPr>
            </a:br>
            <a:r>
              <a:rPr lang="it-IT" dirty="0" smtClean="0">
                <a:solidFill>
                  <a:srgbClr val="FFC000"/>
                </a:solidFill>
              </a:rPr>
              <a:t/>
            </a:r>
            <a:br>
              <a:rPr lang="it-IT" dirty="0" smtClean="0">
                <a:solidFill>
                  <a:srgbClr val="FFC000"/>
                </a:solidFill>
              </a:rPr>
            </a:br>
            <a:r>
              <a:rPr lang="it-IT" sz="3200" dirty="0" smtClean="0">
                <a:solidFill>
                  <a:schemeClr val="bg2">
                    <a:lumMod val="50000"/>
                    <a:lumOff val="50000"/>
                  </a:schemeClr>
                </a:solidFill>
              </a:rPr>
              <a:t>Il contrasto fra religioni mondiali </a:t>
            </a:r>
            <a:r>
              <a:rPr lang="it-IT" sz="3200" dirty="0">
                <a:solidFill>
                  <a:schemeClr val="bg2">
                    <a:lumMod val="50000"/>
                    <a:lumOff val="50000"/>
                  </a:schemeClr>
                </a:solidFill>
              </a:rPr>
              <a:t/>
            </a:r>
            <a:br>
              <a:rPr lang="it-IT" sz="3200" dirty="0">
                <a:solidFill>
                  <a:schemeClr val="bg2">
                    <a:lumMod val="50000"/>
                    <a:lumOff val="50000"/>
                  </a:schemeClr>
                </a:solidFill>
              </a:rPr>
            </a:br>
            <a:r>
              <a:rPr lang="it-IT" sz="3200" dirty="0" smtClean="0">
                <a:solidFill>
                  <a:schemeClr val="bg2">
                    <a:lumMod val="50000"/>
                    <a:lumOff val="50000"/>
                  </a:schemeClr>
                </a:solidFill>
              </a:rPr>
              <a:t>e religioni primitive.</a:t>
            </a:r>
            <a:br>
              <a:rPr lang="it-IT" sz="3200" dirty="0" smtClean="0">
                <a:solidFill>
                  <a:schemeClr val="bg2">
                    <a:lumMod val="50000"/>
                    <a:lumOff val="50000"/>
                  </a:schemeClr>
                </a:solidFill>
              </a:rPr>
            </a:br>
            <a:r>
              <a:rPr lang="it-IT" sz="3200" dirty="0" smtClean="0">
                <a:solidFill>
                  <a:schemeClr val="accent2">
                    <a:lumMod val="40000"/>
                    <a:lumOff val="60000"/>
                  </a:schemeClr>
                </a:solidFill>
              </a:rPr>
              <a:t>Religioni escatologiche e non escatologiche </a:t>
            </a:r>
            <a:br>
              <a:rPr lang="it-IT" sz="3200" dirty="0" smtClean="0">
                <a:solidFill>
                  <a:schemeClr val="accent2">
                    <a:lumMod val="40000"/>
                    <a:lumOff val="60000"/>
                  </a:schemeClr>
                </a:solidFill>
              </a:rPr>
            </a:br>
            <a:r>
              <a:rPr lang="it-IT" sz="2000" dirty="0">
                <a:solidFill>
                  <a:schemeClr val="tx1"/>
                </a:solidFill>
              </a:rPr>
              <a:t/>
            </a:r>
            <a:br>
              <a:rPr lang="it-IT" sz="2000" dirty="0">
                <a:solidFill>
                  <a:schemeClr val="tx1"/>
                </a:solidFill>
              </a:rPr>
            </a:br>
            <a:endParaRPr lang="it-IT" sz="2000" dirty="0"/>
          </a:p>
        </p:txBody>
      </p:sp>
    </p:spTree>
    <p:extLst>
      <p:ext uri="{BB962C8B-B14F-4D97-AF65-F5344CB8AC3E}">
        <p14:creationId xmlns:p14="http://schemas.microsoft.com/office/powerpoint/2010/main" val="3660936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title"/>
          </p:nvPr>
        </p:nvSpPr>
        <p:spPr bwMode="auto">
          <a:xfrm>
            <a:off x="698217" y="492198"/>
            <a:ext cx="814942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4000" b="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I miti degli aborigeni australiani </a:t>
            </a: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ttangolo 4"/>
          <p:cNvSpPr/>
          <p:nvPr/>
        </p:nvSpPr>
        <p:spPr>
          <a:xfrm>
            <a:off x="554753" y="1340768"/>
            <a:ext cx="5112568" cy="4247317"/>
          </a:xfrm>
          <a:prstGeom prst="rect">
            <a:avLst/>
          </a:prstGeom>
        </p:spPr>
        <p:txBody>
          <a:bodyPr wrap="square">
            <a:spAutoFit/>
          </a:bodyPr>
          <a:lstStyle/>
          <a:p>
            <a:r>
              <a:rPr lang="it-IT" sz="2400" b="1" dirty="0" smtClean="0"/>
              <a:t>Dobbiamo partire da questa di </a:t>
            </a:r>
            <a:r>
              <a:rPr lang="it-IT" sz="2400" b="1" dirty="0"/>
              <a:t>biblioteca </a:t>
            </a:r>
            <a:r>
              <a:rPr lang="it-IT" sz="2400" b="1" dirty="0" smtClean="0"/>
              <a:t>non-scritta, antichissima, addirittura risalente al Pleistocene. </a:t>
            </a:r>
          </a:p>
          <a:p>
            <a:endParaRPr lang="it-IT" sz="2400" b="1" dirty="0" smtClean="0"/>
          </a:p>
          <a:p>
            <a:r>
              <a:rPr lang="it-IT" sz="2400" b="1" dirty="0" smtClean="0"/>
              <a:t>Tra diversità </a:t>
            </a:r>
            <a:r>
              <a:rPr lang="it-IT" sz="2400" b="1" dirty="0"/>
              <a:t>e </a:t>
            </a:r>
            <a:r>
              <a:rPr lang="it-IT" sz="2400" b="1" dirty="0" smtClean="0"/>
              <a:t>somiglianze, spesso </a:t>
            </a:r>
            <a:r>
              <a:rPr lang="it-IT" sz="2400" b="1" dirty="0" smtClean="0">
                <a:solidFill>
                  <a:prstClr val="white"/>
                </a:solidFill>
              </a:rPr>
              <a:t> descrivono viaggi </a:t>
            </a:r>
            <a:r>
              <a:rPr lang="it-IT" sz="2400" b="1" dirty="0">
                <a:solidFill>
                  <a:prstClr val="white"/>
                </a:solidFill>
              </a:rPr>
              <a:t>di esseri ancestrali, </a:t>
            </a:r>
            <a:r>
              <a:rPr lang="it-IT" sz="2400" b="1" dirty="0" smtClean="0">
                <a:solidFill>
                  <a:prstClr val="white"/>
                </a:solidFill>
              </a:rPr>
              <a:t>un tempo mitico, animali </a:t>
            </a:r>
            <a:r>
              <a:rPr lang="it-IT" sz="2400" b="1" dirty="0">
                <a:solidFill>
                  <a:prstClr val="white"/>
                </a:solidFill>
              </a:rPr>
              <a:t>o persone </a:t>
            </a:r>
            <a:r>
              <a:rPr lang="it-IT" sz="2400" b="1" dirty="0" smtClean="0">
                <a:solidFill>
                  <a:prstClr val="white"/>
                </a:solidFill>
              </a:rPr>
              <a:t>gigantesche, un grande Sogno.</a:t>
            </a:r>
          </a:p>
          <a:p>
            <a:endParaRPr lang="it-IT" b="1" dirty="0" smtClean="0">
              <a:solidFill>
                <a:prstClr val="white"/>
              </a:solidFill>
            </a:endParaRPr>
          </a:p>
          <a:p>
            <a:endParaRPr lang="it-IT" b="1" dirty="0" smtClean="0">
              <a:solidFill>
                <a:prstClr val="white"/>
              </a:solidFill>
            </a:endParaRPr>
          </a:p>
          <a:p>
            <a:r>
              <a:rPr lang="it-IT" sz="1400" dirty="0" smtClean="0"/>
              <a:t>La</a:t>
            </a:r>
            <a:r>
              <a:rPr lang="it-IT" sz="1400" dirty="0"/>
              <a:t> tradizione </a:t>
            </a:r>
            <a:r>
              <a:rPr lang="it-IT" sz="1400" dirty="0" smtClean="0"/>
              <a:t>biblica</a:t>
            </a:r>
            <a:r>
              <a:rPr lang="it-IT" sz="1400" dirty="0"/>
              <a:t> </a:t>
            </a:r>
            <a:r>
              <a:rPr lang="it-IT" sz="1400" dirty="0" smtClean="0"/>
              <a:t>narra </a:t>
            </a:r>
            <a:r>
              <a:rPr lang="it-IT" sz="1400" dirty="0"/>
              <a:t>di una stirpe di giganti, i </a:t>
            </a:r>
            <a:r>
              <a:rPr lang="it-IT" sz="1400" dirty="0" err="1" smtClean="0"/>
              <a:t>Nefilim</a:t>
            </a:r>
            <a:r>
              <a:rPr lang="it-IT" sz="1400" dirty="0" smtClean="0"/>
              <a:t>, discesa </a:t>
            </a:r>
            <a:r>
              <a:rPr lang="it-IT" sz="1400" dirty="0"/>
              <a:t>dal cielo e accoppiatisi con le femmine della razza umana (Genesi </a:t>
            </a:r>
            <a:r>
              <a:rPr lang="it-IT" sz="1400" dirty="0" smtClean="0"/>
              <a:t>6,1-4)</a:t>
            </a:r>
            <a:endParaRPr lang="it-IT" sz="1400" dirty="0"/>
          </a:p>
        </p:txBody>
      </p:sp>
      <p:pic>
        <p:nvPicPr>
          <p:cNvPr id="1026" name="Picture 2" descr="C:\Users\user\Desktop\20076195155_image005-lar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67321" y="2288197"/>
            <a:ext cx="3180322" cy="34604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81546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1412776"/>
            <a:ext cx="8589640" cy="5112568"/>
          </a:xfrm>
        </p:spPr>
        <p:txBody>
          <a:bodyPr>
            <a:noAutofit/>
          </a:bodyPr>
          <a:lstStyle/>
          <a:p>
            <a:pPr algn="ctr"/>
            <a:r>
              <a:rPr lang="it-IT" sz="6000" dirty="0" smtClean="0">
                <a:solidFill>
                  <a:srgbClr val="FFC000"/>
                </a:solidFill>
              </a:rPr>
              <a:t>La vita è Sogno</a:t>
            </a:r>
            <a:r>
              <a:rPr lang="it-IT" sz="3200" dirty="0" smtClean="0">
                <a:solidFill>
                  <a:srgbClr val="FFC000"/>
                </a:solidFill>
              </a:rPr>
              <a:t/>
            </a:r>
            <a:br>
              <a:rPr lang="it-IT" sz="3200" dirty="0" smtClean="0">
                <a:solidFill>
                  <a:srgbClr val="FFC000"/>
                </a:solidFill>
              </a:rPr>
            </a:br>
            <a:r>
              <a:rPr lang="it-IT" sz="2400" dirty="0">
                <a:solidFill>
                  <a:schemeClr val="accent5">
                    <a:lumMod val="75000"/>
                  </a:schemeClr>
                </a:solidFill>
              </a:rPr>
              <a:t/>
            </a:r>
            <a:br>
              <a:rPr lang="it-IT" sz="2400" dirty="0">
                <a:solidFill>
                  <a:schemeClr val="accent5">
                    <a:lumMod val="75000"/>
                  </a:schemeClr>
                </a:solidFill>
              </a:rPr>
            </a:br>
            <a:r>
              <a:rPr lang="it-IT" sz="2400" dirty="0"/>
              <a:t/>
            </a:r>
            <a:br>
              <a:rPr lang="it-IT" sz="2400" dirty="0"/>
            </a:br>
            <a:r>
              <a:rPr lang="it-IT" sz="2400" dirty="0" smtClean="0"/>
              <a:t>Ogni </a:t>
            </a:r>
            <a:r>
              <a:rPr lang="it-IT" sz="2400" dirty="0"/>
              <a:t>significato della vita origina </a:t>
            </a:r>
            <a:r>
              <a:rPr lang="it-IT" sz="2400" dirty="0" smtClean="0"/>
              <a:t>dal Tempo-del-Sogno</a:t>
            </a:r>
            <a:r>
              <a:rPr lang="it-IT" sz="2400" dirty="0"/>
              <a:t>, </a:t>
            </a:r>
            <a:r>
              <a:rPr lang="it-IT" sz="2400" dirty="0" smtClean="0"/>
              <a:t/>
            </a:r>
            <a:br>
              <a:rPr lang="it-IT" sz="2400" dirty="0" smtClean="0"/>
            </a:br>
            <a:r>
              <a:rPr lang="it-IT" sz="2400" dirty="0" smtClean="0"/>
              <a:t>l’era </a:t>
            </a:r>
            <a:r>
              <a:rPr lang="it-IT" sz="2400" dirty="0"/>
              <a:t>mitica della </a:t>
            </a:r>
            <a:r>
              <a:rPr lang="it-IT" sz="2400" dirty="0" smtClean="0"/>
              <a:t>Creazione. All’inizio vi è un incesto e la punizione di un immane diluvio </a:t>
            </a:r>
            <a:r>
              <a:rPr lang="it-IT" sz="2400" dirty="0" smtClean="0"/>
              <a:t>a </a:t>
            </a:r>
            <a:r>
              <a:rPr lang="it-IT" sz="2400" dirty="0" smtClean="0"/>
              <a:t>opera del Grande Pitone, che rappresenta l’elemento maschile che porta pioggia e fertilità. </a:t>
            </a:r>
            <a:r>
              <a:rPr lang="it-IT" sz="2400" dirty="0"/>
              <a:t/>
            </a:r>
            <a:br>
              <a:rPr lang="it-IT" sz="2400" dirty="0"/>
            </a:br>
            <a:r>
              <a:rPr lang="it-IT" sz="2400" dirty="0"/>
              <a:t/>
            </a:r>
            <a:br>
              <a:rPr lang="it-IT" sz="2400" dirty="0"/>
            </a:br>
            <a:r>
              <a:rPr lang="it-IT" sz="2000" dirty="0" smtClean="0">
                <a:solidFill>
                  <a:schemeClr val="tx1"/>
                </a:solidFill>
              </a:rPr>
              <a:t>Gli </a:t>
            </a:r>
            <a:r>
              <a:rPr lang="it-IT" sz="2000" dirty="0"/>
              <a:t>aborigeni vivono sotto la costante influenza del Sogno. </a:t>
            </a:r>
            <a:br>
              <a:rPr lang="it-IT" sz="2000" dirty="0"/>
            </a:br>
            <a:r>
              <a:rPr lang="it-IT" sz="2000" dirty="0" smtClean="0"/>
              <a:t>Tutta la vita discende dal Sogno, dunque tutto è sacro.</a:t>
            </a:r>
            <a:r>
              <a:rPr lang="it-IT" sz="2000" dirty="0"/>
              <a:t/>
            </a:r>
            <a:br>
              <a:rPr lang="it-IT" sz="2000" dirty="0"/>
            </a:br>
            <a:r>
              <a:rPr lang="it-IT" sz="2400" dirty="0"/>
              <a:t/>
            </a:r>
            <a:br>
              <a:rPr lang="it-IT" sz="2400" dirty="0"/>
            </a:br>
            <a:r>
              <a:rPr lang="it-IT" sz="2400" dirty="0" smtClean="0"/>
              <a:t/>
            </a:r>
            <a:br>
              <a:rPr lang="it-IT" sz="2400" dirty="0" smtClean="0"/>
            </a:br>
            <a:r>
              <a:rPr lang="it-IT" sz="2400" dirty="0"/>
              <a:t/>
            </a:r>
            <a:br>
              <a:rPr lang="it-IT" sz="2400" dirty="0"/>
            </a:br>
            <a:r>
              <a:rPr lang="it-IT" sz="2400" dirty="0"/>
              <a:t/>
            </a:r>
            <a:br>
              <a:rPr lang="it-IT" sz="2400" dirty="0"/>
            </a:br>
            <a:endParaRPr lang="it-IT" sz="1800" dirty="0"/>
          </a:p>
        </p:txBody>
      </p:sp>
    </p:spTree>
    <p:extLst>
      <p:ext uri="{BB962C8B-B14F-4D97-AF65-F5344CB8AC3E}">
        <p14:creationId xmlns:p14="http://schemas.microsoft.com/office/powerpoint/2010/main" val="7831771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94722"/>
          </a:xfrm>
        </p:spPr>
        <p:txBody>
          <a:bodyPr>
            <a:normAutofit fontScale="90000"/>
          </a:bodyPr>
          <a:lstStyle/>
          <a:p>
            <a:pPr algn="ctr"/>
            <a:r>
              <a:rPr lang="it-IT" sz="4800" dirty="0" smtClean="0">
                <a:solidFill>
                  <a:srgbClr val="FFC000"/>
                </a:solidFill>
              </a:rPr>
              <a:t>Il Sogno nell’arte</a:t>
            </a:r>
            <a:br>
              <a:rPr lang="it-IT" sz="4800" dirty="0" smtClean="0">
                <a:solidFill>
                  <a:srgbClr val="FFC000"/>
                </a:solidFill>
              </a:rPr>
            </a:br>
            <a:r>
              <a:rPr lang="it-IT" dirty="0" smtClean="0">
                <a:solidFill>
                  <a:srgbClr val="FFC000"/>
                </a:solidFill>
              </a:rPr>
              <a:t/>
            </a:r>
            <a:br>
              <a:rPr lang="it-IT" dirty="0" smtClean="0">
                <a:solidFill>
                  <a:srgbClr val="FFC000"/>
                </a:solidFill>
              </a:rPr>
            </a:br>
            <a:r>
              <a:rPr lang="it-IT" b="0" dirty="0" smtClean="0"/>
              <a:t>Trasmettere </a:t>
            </a:r>
            <a:r>
              <a:rPr lang="it-IT" b="0" dirty="0"/>
              <a:t>con canzoni, danze,  </a:t>
            </a:r>
            <a:r>
              <a:rPr lang="it-IT" b="0" dirty="0">
                <a:solidFill>
                  <a:schemeClr val="tx1">
                    <a:lumMod val="95000"/>
                  </a:schemeClr>
                </a:solidFill>
              </a:rPr>
              <a:t>d</a:t>
            </a:r>
            <a:r>
              <a:rPr lang="it-IT" b="0" dirty="0"/>
              <a:t>ecorazione del corpo, iscrizioni rupestri, dipinti su corteccia, </a:t>
            </a:r>
            <a:r>
              <a:rPr lang="it-IT" dirty="0"/>
              <a:t/>
            </a:r>
            <a:br>
              <a:rPr lang="it-IT" dirty="0"/>
            </a:br>
            <a:r>
              <a:rPr lang="it-IT" b="0" dirty="0" smtClean="0"/>
              <a:t>le </a:t>
            </a:r>
            <a:r>
              <a:rPr lang="it-IT" b="0" dirty="0"/>
              <a:t>leggende </a:t>
            </a:r>
            <a:br>
              <a:rPr lang="it-IT" b="0" dirty="0"/>
            </a:br>
            <a:r>
              <a:rPr lang="it-IT" b="0" dirty="0"/>
              <a:t>dell’«antica età del sogno</a:t>
            </a:r>
            <a:r>
              <a:rPr lang="it-IT" b="0" dirty="0" smtClean="0"/>
              <a:t>»</a:t>
            </a:r>
            <a:r>
              <a:rPr lang="it-IT" b="0" dirty="0"/>
              <a:t> </a:t>
            </a:r>
            <a:br>
              <a:rPr lang="it-IT" b="0" dirty="0"/>
            </a:br>
            <a:r>
              <a:rPr lang="it-IT" b="0" dirty="0" smtClean="0"/>
              <a:t>significa non </a:t>
            </a:r>
            <a:r>
              <a:rPr lang="it-IT" b="0" dirty="0"/>
              <a:t>interrompere </a:t>
            </a:r>
            <a:br>
              <a:rPr lang="it-IT" b="0" dirty="0"/>
            </a:br>
            <a:r>
              <a:rPr lang="it-IT" b="0" dirty="0"/>
              <a:t>lo scorrere del Tempo-del-Sogno. </a:t>
            </a:r>
            <a:r>
              <a:rPr lang="it-IT" dirty="0"/>
              <a:t/>
            </a:r>
            <a:br>
              <a:rPr lang="it-IT" dirty="0"/>
            </a:br>
            <a:r>
              <a:rPr lang="it-IT" dirty="0" smtClean="0"/>
              <a:t/>
            </a:r>
            <a:br>
              <a:rPr lang="it-IT" dirty="0" smtClean="0"/>
            </a:br>
            <a:r>
              <a:rPr lang="it-IT" sz="2700" dirty="0"/>
              <a:t/>
            </a:r>
            <a:br>
              <a:rPr lang="it-IT" sz="2700" dirty="0"/>
            </a:br>
            <a:r>
              <a:rPr lang="it-IT" sz="2000" b="0" dirty="0"/>
              <a:t>Analogamente, la creazione artistica è </a:t>
            </a:r>
            <a:r>
              <a:rPr lang="it-IT" sz="2000" b="0" dirty="0" smtClean="0"/>
              <a:t>intesa </a:t>
            </a:r>
            <a:r>
              <a:rPr lang="it-IT" sz="2000" b="0" dirty="0"/>
              <a:t>come il prodotto di uno stato </a:t>
            </a:r>
            <a:r>
              <a:rPr lang="it-IT" sz="2000" b="0" dirty="0" smtClean="0"/>
              <a:t>onirico (i </a:t>
            </a:r>
            <a:r>
              <a:rPr lang="it-IT" sz="2000" b="0" dirty="0"/>
              <a:t>manufatti artistici </a:t>
            </a:r>
            <a:r>
              <a:rPr lang="it-IT" sz="2000" b="0" dirty="0" smtClean="0"/>
              <a:t>sono tuttora </a:t>
            </a:r>
            <a:r>
              <a:rPr lang="it-IT" sz="2000" b="0" dirty="0"/>
              <a:t>chiamati </a:t>
            </a:r>
            <a:r>
              <a:rPr lang="it-IT" sz="2000" b="0" dirty="0" smtClean="0"/>
              <a:t>«sogni»). </a:t>
            </a:r>
            <a:br>
              <a:rPr lang="it-IT" sz="2000" b="0" dirty="0" smtClean="0"/>
            </a:br>
            <a:r>
              <a:rPr lang="it-IT" sz="2700" b="0" dirty="0" smtClean="0"/>
              <a:t/>
            </a:r>
            <a:br>
              <a:rPr lang="it-IT" sz="2700" b="0" dirty="0" smtClean="0"/>
            </a:br>
            <a:endParaRPr lang="it-IT" dirty="0"/>
          </a:p>
        </p:txBody>
      </p:sp>
    </p:spTree>
    <p:extLst>
      <p:ext uri="{BB962C8B-B14F-4D97-AF65-F5344CB8AC3E}">
        <p14:creationId xmlns:p14="http://schemas.microsoft.com/office/powerpoint/2010/main" val="11949899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435280" cy="4882554"/>
          </a:xfrm>
        </p:spPr>
        <p:txBody>
          <a:bodyPr>
            <a:normAutofit fontScale="90000"/>
          </a:bodyPr>
          <a:lstStyle/>
          <a:p>
            <a:pPr algn="ctr"/>
            <a:r>
              <a:rPr lang="it-IT" sz="4900" dirty="0" smtClean="0">
                <a:solidFill>
                  <a:srgbClr val="FFC000"/>
                </a:solidFill>
              </a:rPr>
              <a:t>In principio </a:t>
            </a:r>
            <a:br>
              <a:rPr lang="it-IT" sz="4900" dirty="0" smtClean="0">
                <a:solidFill>
                  <a:srgbClr val="FFC000"/>
                </a:solidFill>
              </a:rPr>
            </a:br>
            <a:r>
              <a:rPr lang="it-IT" sz="2800" dirty="0" smtClean="0">
                <a:solidFill>
                  <a:srgbClr val="FFC000"/>
                </a:solidFill>
              </a:rPr>
              <a:t/>
            </a:r>
            <a:br>
              <a:rPr lang="it-IT" sz="2800" dirty="0" smtClean="0">
                <a:solidFill>
                  <a:srgbClr val="FFC000"/>
                </a:solidFill>
              </a:rPr>
            </a:br>
            <a:r>
              <a:rPr lang="it-IT" sz="2200" dirty="0" smtClean="0"/>
              <a:t>Le storie degli aborigeni </a:t>
            </a:r>
            <a:r>
              <a:rPr lang="it-IT" sz="2200" dirty="0"/>
              <a:t>raccontano </a:t>
            </a:r>
            <a:br>
              <a:rPr lang="it-IT" sz="2200" dirty="0"/>
            </a:br>
            <a:r>
              <a:rPr lang="it-IT" sz="2200" dirty="0"/>
              <a:t>che </a:t>
            </a:r>
            <a:r>
              <a:rPr lang="it-IT" sz="2200" dirty="0" smtClean="0"/>
              <a:t>in principio sull’intero </a:t>
            </a:r>
            <a:r>
              <a:rPr lang="it-IT" sz="2200" dirty="0"/>
              <a:t>mondo non c’era vita ma il Nulla; </a:t>
            </a:r>
            <a:br>
              <a:rPr lang="it-IT" sz="2200" dirty="0"/>
            </a:br>
            <a:r>
              <a:rPr lang="it-IT" sz="2200" dirty="0" smtClean="0"/>
              <a:t>un’immensa pianura </a:t>
            </a:r>
            <a:r>
              <a:rPr lang="it-IT" sz="2200" dirty="0"/>
              <a:t>buia e senza confini</a:t>
            </a:r>
            <a:r>
              <a:rPr lang="it-IT" sz="2200" dirty="0" smtClean="0"/>
              <a:t>.</a:t>
            </a:r>
            <a:br>
              <a:rPr lang="it-IT" sz="2200" dirty="0" smtClean="0"/>
            </a:br>
            <a:r>
              <a:rPr lang="it-IT" sz="2000" dirty="0"/>
              <a:t/>
            </a:r>
            <a:br>
              <a:rPr lang="it-IT" sz="2000" dirty="0"/>
            </a:br>
            <a:r>
              <a:rPr lang="it-IT" sz="2700" dirty="0" smtClean="0">
                <a:solidFill>
                  <a:srgbClr val="FFC000"/>
                </a:solidFill>
              </a:rPr>
              <a:t>I demiurghi</a:t>
            </a:r>
            <a:br>
              <a:rPr lang="it-IT" sz="2700" dirty="0" smtClean="0">
                <a:solidFill>
                  <a:srgbClr val="FFC000"/>
                </a:solidFill>
              </a:rPr>
            </a:br>
            <a:r>
              <a:rPr lang="it-IT" sz="2200" dirty="0" smtClean="0"/>
              <a:t>Un </a:t>
            </a:r>
            <a:r>
              <a:rPr lang="it-IT" sz="2200" dirty="0"/>
              <a:t>bel giorno, però, iniziò </a:t>
            </a:r>
            <a:r>
              <a:rPr lang="it-IT" sz="2200" dirty="0">
                <a:solidFill>
                  <a:srgbClr val="FFC000"/>
                </a:solidFill>
              </a:rPr>
              <a:t>il lungo Sogno</a:t>
            </a:r>
            <a:r>
              <a:rPr lang="it-IT" sz="2200" dirty="0"/>
              <a:t>.</a:t>
            </a:r>
            <a:br>
              <a:rPr lang="it-IT" sz="2200" dirty="0"/>
            </a:br>
            <a:r>
              <a:rPr lang="it-IT" sz="2200" dirty="0" smtClean="0"/>
              <a:t>Un </a:t>
            </a:r>
            <a:r>
              <a:rPr lang="it-IT" sz="2200" dirty="0"/>
              <a:t>raggio di sole illuminò quella pianura infinita. </a:t>
            </a:r>
            <a:br>
              <a:rPr lang="it-IT" sz="2200" dirty="0"/>
            </a:br>
            <a:r>
              <a:rPr lang="it-IT" sz="2200" dirty="0"/>
              <a:t>La terra cominciò a tremare, </a:t>
            </a:r>
            <a:r>
              <a:rPr lang="it-IT" sz="2200" dirty="0" smtClean="0"/>
              <a:t>ad </a:t>
            </a:r>
            <a:r>
              <a:rPr lang="it-IT" sz="2200" dirty="0"/>
              <a:t>aprirsi </a:t>
            </a:r>
            <a:r>
              <a:rPr lang="it-IT" sz="2200" dirty="0" smtClean="0"/>
              <a:t>qua </a:t>
            </a:r>
            <a:r>
              <a:rPr lang="it-IT" sz="2200" dirty="0"/>
              <a:t>e là.</a:t>
            </a:r>
            <a:br>
              <a:rPr lang="it-IT" sz="2200" dirty="0"/>
            </a:br>
            <a:r>
              <a:rPr lang="it-IT" sz="2200" dirty="0" smtClean="0"/>
              <a:t>Da quelle </a:t>
            </a:r>
            <a:r>
              <a:rPr lang="it-IT" sz="2200" dirty="0"/>
              <a:t>aperture </a:t>
            </a:r>
            <a:r>
              <a:rPr lang="it-IT" sz="2200" dirty="0" smtClean="0"/>
              <a:t>uscirono </a:t>
            </a:r>
            <a:r>
              <a:rPr lang="it-IT" sz="2200" dirty="0">
                <a:solidFill>
                  <a:srgbClr val="FFC000"/>
                </a:solidFill>
              </a:rPr>
              <a:t>le “creature sognanti</a:t>
            </a:r>
            <a:r>
              <a:rPr lang="it-IT" sz="2200" dirty="0" smtClean="0">
                <a:solidFill>
                  <a:srgbClr val="FFC000"/>
                </a:solidFill>
              </a:rPr>
              <a:t>”</a:t>
            </a:r>
            <a:r>
              <a:rPr lang="it-IT" sz="2200" dirty="0" smtClean="0">
                <a:solidFill>
                  <a:schemeClr val="tx1"/>
                </a:solidFill>
              </a:rPr>
              <a:t>,</a:t>
            </a:r>
            <a:r>
              <a:rPr lang="it-IT" sz="2200" dirty="0" smtClean="0">
                <a:solidFill>
                  <a:srgbClr val="FFC000"/>
                </a:solidFill>
              </a:rPr>
              <a:t> </a:t>
            </a:r>
            <a:br>
              <a:rPr lang="it-IT" sz="2200" dirty="0" smtClean="0">
                <a:solidFill>
                  <a:srgbClr val="FFC000"/>
                </a:solidFill>
              </a:rPr>
            </a:br>
            <a:r>
              <a:rPr lang="it-IT" sz="2200" dirty="0" smtClean="0"/>
              <a:t>i </a:t>
            </a:r>
            <a:r>
              <a:rPr lang="it-IT" sz="2200" dirty="0"/>
              <a:t>capostipiti di tutti </a:t>
            </a:r>
            <a:r>
              <a:rPr lang="it-IT" sz="2200" dirty="0" smtClean="0"/>
              <a:t>i viventi e </a:t>
            </a:r>
            <a:r>
              <a:rPr lang="it-IT" sz="2200" dirty="0"/>
              <a:t>vegetali </a:t>
            </a:r>
            <a:r>
              <a:rPr lang="it-IT" sz="2200" dirty="0" smtClean="0"/>
              <a:t/>
            </a:r>
            <a:br>
              <a:rPr lang="it-IT" sz="2200" dirty="0" smtClean="0"/>
            </a:br>
            <a:r>
              <a:rPr lang="it-IT" sz="2200" dirty="0" smtClean="0"/>
              <a:t>che </a:t>
            </a:r>
            <a:r>
              <a:rPr lang="it-IT" sz="2200" dirty="0"/>
              <a:t>avrebbero in seguito popolato il mondo. </a:t>
            </a:r>
            <a:r>
              <a:rPr lang="it-IT" sz="2200" b="0" dirty="0"/>
              <a:t/>
            </a:r>
            <a:br>
              <a:rPr lang="it-IT" sz="2200" b="0" dirty="0"/>
            </a:br>
            <a:endParaRPr lang="it-IT" sz="2000" dirty="0"/>
          </a:p>
        </p:txBody>
      </p:sp>
    </p:spTree>
    <p:extLst>
      <p:ext uri="{BB962C8B-B14F-4D97-AF65-F5344CB8AC3E}">
        <p14:creationId xmlns:p14="http://schemas.microsoft.com/office/powerpoint/2010/main" val="28833351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386610"/>
          </a:xfrm>
        </p:spPr>
        <p:txBody>
          <a:bodyPr>
            <a:normAutofit/>
          </a:bodyPr>
          <a:lstStyle/>
          <a:p>
            <a:pPr algn="ctr"/>
            <a:r>
              <a:rPr lang="it-IT" sz="3200" dirty="0" smtClean="0">
                <a:solidFill>
                  <a:srgbClr val="FFC000"/>
                </a:solidFill>
              </a:rPr>
              <a:t>Regole per </a:t>
            </a:r>
            <a:r>
              <a:rPr lang="it-IT" sz="3200" dirty="0">
                <a:solidFill>
                  <a:srgbClr val="FFC000"/>
                </a:solidFill>
              </a:rPr>
              <a:t>vivere </a:t>
            </a:r>
            <a:r>
              <a:rPr lang="it-IT" sz="3200" dirty="0" smtClean="0">
                <a:solidFill>
                  <a:srgbClr val="FFC000"/>
                </a:solidFill>
              </a:rPr>
              <a:t>e i nomi alle cose</a:t>
            </a:r>
            <a:br>
              <a:rPr lang="it-IT" sz="3200" dirty="0" smtClean="0">
                <a:solidFill>
                  <a:srgbClr val="FFC000"/>
                </a:solidFill>
              </a:rPr>
            </a:br>
            <a:r>
              <a:rPr lang="it-IT" sz="2000" dirty="0" smtClean="0">
                <a:solidFill>
                  <a:srgbClr val="FFC000"/>
                </a:solidFill>
              </a:rPr>
              <a:t/>
            </a:r>
            <a:br>
              <a:rPr lang="it-IT" sz="2000" dirty="0" smtClean="0">
                <a:solidFill>
                  <a:srgbClr val="FFC000"/>
                </a:solidFill>
              </a:rPr>
            </a:br>
            <a:r>
              <a:rPr lang="it-IT" sz="2000" dirty="0" smtClean="0">
                <a:solidFill>
                  <a:schemeClr val="tx1"/>
                </a:solidFill>
              </a:rPr>
              <a:t>Mentre </a:t>
            </a:r>
            <a:r>
              <a:rPr lang="it-IT" sz="2000" dirty="0">
                <a:solidFill>
                  <a:schemeClr val="tx1"/>
                </a:solidFill>
              </a:rPr>
              <a:t>vagavano da un </a:t>
            </a:r>
            <a:r>
              <a:rPr lang="it-IT" sz="2000" dirty="0" smtClean="0">
                <a:solidFill>
                  <a:schemeClr val="tx1"/>
                </a:solidFill>
              </a:rPr>
              <a:t>territorio  all’altro, le </a:t>
            </a:r>
            <a:r>
              <a:rPr lang="it-IT" sz="2000" dirty="0">
                <a:solidFill>
                  <a:schemeClr val="tx1"/>
                </a:solidFill>
              </a:rPr>
              <a:t>creature ancestrali </a:t>
            </a:r>
            <a:r>
              <a:rPr lang="it-IT" sz="2000" dirty="0" smtClean="0">
                <a:solidFill>
                  <a:schemeClr val="tx1"/>
                </a:solidFill>
              </a:rPr>
              <a:t>diedero ai </a:t>
            </a:r>
            <a:r>
              <a:rPr lang="it-IT" sz="2000" dirty="0">
                <a:solidFill>
                  <a:schemeClr val="tx1"/>
                </a:solidFill>
              </a:rPr>
              <a:t>loro discendenti </a:t>
            </a:r>
            <a:r>
              <a:rPr lang="it-IT" sz="2000" dirty="0" smtClean="0">
                <a:solidFill>
                  <a:schemeClr val="tx1"/>
                </a:solidFill>
              </a:rPr>
              <a:t>le </a:t>
            </a:r>
            <a:r>
              <a:rPr lang="it-IT" sz="2000" dirty="0">
                <a:solidFill>
                  <a:srgbClr val="FFC000"/>
                </a:solidFill>
              </a:rPr>
              <a:t>regole</a:t>
            </a:r>
            <a:r>
              <a:rPr lang="it-IT" sz="2000" dirty="0">
                <a:solidFill>
                  <a:schemeClr val="tx1"/>
                </a:solidFill>
              </a:rPr>
              <a:t> per vivere fra le meraviglie che essi stavano plasmando per loro. </a:t>
            </a:r>
            <a:r>
              <a:rPr lang="it-IT" sz="2000" dirty="0" smtClean="0">
                <a:solidFill>
                  <a:schemeClr val="tx1"/>
                </a:solidFill>
              </a:rPr>
              <a:t/>
            </a:r>
            <a:br>
              <a:rPr lang="it-IT" sz="2000" dirty="0" smtClean="0">
                <a:solidFill>
                  <a:schemeClr val="tx1"/>
                </a:solidFill>
              </a:rPr>
            </a:br>
            <a:r>
              <a:rPr lang="it-IT" sz="2000" dirty="0" smtClean="0">
                <a:solidFill>
                  <a:schemeClr val="tx1"/>
                </a:solidFill>
              </a:rPr>
              <a:t>Tracciarono così dei </a:t>
            </a:r>
            <a:r>
              <a:rPr lang="it-IT" sz="2000" dirty="0">
                <a:solidFill>
                  <a:srgbClr val="FFC000"/>
                </a:solidFill>
              </a:rPr>
              <a:t>percorsi</a:t>
            </a:r>
            <a:r>
              <a:rPr lang="it-IT" sz="2000" dirty="0">
                <a:solidFill>
                  <a:schemeClr val="tx1"/>
                </a:solidFill>
              </a:rPr>
              <a:t> e diedero il </a:t>
            </a:r>
            <a:r>
              <a:rPr lang="it-IT" sz="2000" dirty="0" smtClean="0">
                <a:solidFill>
                  <a:srgbClr val="FFC000"/>
                </a:solidFill>
              </a:rPr>
              <a:t>nome</a:t>
            </a:r>
            <a:r>
              <a:rPr lang="it-IT" sz="2000" dirty="0" smtClean="0">
                <a:solidFill>
                  <a:schemeClr val="tx1"/>
                </a:solidFill>
              </a:rPr>
              <a:t> a </a:t>
            </a:r>
            <a:r>
              <a:rPr lang="it-IT" sz="2000" dirty="0">
                <a:solidFill>
                  <a:schemeClr val="tx1"/>
                </a:solidFill>
              </a:rPr>
              <a:t>ogni cosa che incontravano.</a:t>
            </a:r>
            <a:br>
              <a:rPr lang="it-IT" sz="2000" dirty="0">
                <a:solidFill>
                  <a:schemeClr val="tx1"/>
                </a:solidFill>
              </a:rPr>
            </a:br>
            <a:r>
              <a:rPr lang="it-IT" sz="2000" dirty="0">
                <a:solidFill>
                  <a:schemeClr val="tx1"/>
                </a:solidFill>
              </a:rPr>
              <a:t/>
            </a:r>
            <a:br>
              <a:rPr lang="it-IT" sz="2000" dirty="0">
                <a:solidFill>
                  <a:schemeClr val="tx1"/>
                </a:solidFill>
              </a:rPr>
            </a:br>
            <a:r>
              <a:rPr lang="it-IT" sz="2000" dirty="0" smtClean="0"/>
              <a:t>Quando </a:t>
            </a:r>
            <a:r>
              <a:rPr lang="it-IT" sz="2000" dirty="0"/>
              <a:t>la loro opera </a:t>
            </a:r>
            <a:r>
              <a:rPr lang="it-IT" sz="2000" dirty="0" smtClean="0"/>
              <a:t>terminò</a:t>
            </a:r>
            <a:r>
              <a:rPr lang="it-IT" sz="2000" dirty="0"/>
              <a:t> molti tornarono </a:t>
            </a:r>
            <a:r>
              <a:rPr lang="it-IT" sz="2000" dirty="0" smtClean="0"/>
              <a:t/>
            </a:r>
            <a:br>
              <a:rPr lang="it-IT" sz="2000" dirty="0" smtClean="0"/>
            </a:br>
            <a:r>
              <a:rPr lang="it-IT" sz="2000" dirty="0" smtClean="0"/>
              <a:t>nelle </a:t>
            </a:r>
            <a:r>
              <a:rPr lang="it-IT" sz="2000" dirty="0"/>
              <a:t>viscere della terra </a:t>
            </a:r>
            <a:r>
              <a:rPr lang="it-IT" sz="2000" dirty="0" smtClean="0"/>
              <a:t>da </a:t>
            </a:r>
            <a:r>
              <a:rPr lang="it-IT" sz="2000" dirty="0"/>
              <a:t>cui erano venuti</a:t>
            </a:r>
            <a:r>
              <a:rPr lang="it-IT" sz="2000" dirty="0" smtClean="0"/>
              <a:t>,</a:t>
            </a:r>
            <a:br>
              <a:rPr lang="it-IT" sz="2000" dirty="0" smtClean="0"/>
            </a:br>
            <a:r>
              <a:rPr lang="it-IT" sz="2000" dirty="0" smtClean="0"/>
              <a:t> </a:t>
            </a:r>
            <a:r>
              <a:rPr lang="it-IT" sz="2000" dirty="0"/>
              <a:t>mentre altri salirono oltre le nuvole, fino a raggiungere le stelle.</a:t>
            </a:r>
            <a:br>
              <a:rPr lang="it-IT" sz="2000" dirty="0"/>
            </a:br>
            <a:r>
              <a:rPr lang="it-IT" sz="1600" dirty="0">
                <a:solidFill>
                  <a:schemeClr val="tx1"/>
                </a:solidFill>
              </a:rPr>
              <a:t/>
            </a:r>
            <a:br>
              <a:rPr lang="it-IT" sz="1600" dirty="0">
                <a:solidFill>
                  <a:schemeClr val="tx1"/>
                </a:solidFill>
              </a:rPr>
            </a:br>
            <a:r>
              <a:rPr lang="it-IT" sz="1600" dirty="0" smtClean="0">
                <a:solidFill>
                  <a:schemeClr val="tx1"/>
                </a:solidFill>
              </a:rPr>
              <a:t/>
            </a:r>
            <a:br>
              <a:rPr lang="it-IT" sz="1600" dirty="0" smtClean="0">
                <a:solidFill>
                  <a:schemeClr val="tx1"/>
                </a:solidFill>
              </a:rPr>
            </a:br>
            <a:endParaRPr lang="it-IT" sz="1600" dirty="0">
              <a:solidFill>
                <a:schemeClr val="tx1"/>
              </a:solidFill>
            </a:endParaRPr>
          </a:p>
        </p:txBody>
      </p:sp>
    </p:spTree>
    <p:extLst>
      <p:ext uri="{BB962C8B-B14F-4D97-AF65-F5344CB8AC3E}">
        <p14:creationId xmlns:p14="http://schemas.microsoft.com/office/powerpoint/2010/main" val="34438293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274638"/>
            <a:ext cx="8712968" cy="5242594"/>
          </a:xfrm>
        </p:spPr>
        <p:txBody>
          <a:bodyPr>
            <a:normAutofit/>
          </a:bodyPr>
          <a:lstStyle/>
          <a:p>
            <a:pPr algn="ctr"/>
            <a:r>
              <a:rPr lang="it-IT" sz="1050" dirty="0"/>
              <a:t/>
            </a:r>
            <a:br>
              <a:rPr lang="it-IT" sz="1050" dirty="0"/>
            </a:br>
            <a:r>
              <a:rPr lang="it-IT" sz="4000" dirty="0" smtClean="0">
                <a:solidFill>
                  <a:srgbClr val="FFC000"/>
                </a:solidFill>
              </a:rPr>
              <a:t>Un proprio </a:t>
            </a:r>
            <a:r>
              <a:rPr lang="it-IT" sz="4000" dirty="0">
                <a:solidFill>
                  <a:srgbClr val="FFC000"/>
                </a:solidFill>
              </a:rPr>
              <a:t>sito </a:t>
            </a:r>
            <a:r>
              <a:rPr lang="it-IT" sz="4000" dirty="0" smtClean="0">
                <a:solidFill>
                  <a:srgbClr val="FFC000"/>
                </a:solidFill>
              </a:rPr>
              <a:t>sacro</a:t>
            </a:r>
            <a:br>
              <a:rPr lang="it-IT" sz="4000" dirty="0" smtClean="0">
                <a:solidFill>
                  <a:srgbClr val="FFC000"/>
                </a:solidFill>
              </a:rPr>
            </a:br>
            <a:r>
              <a:rPr lang="it-IT" sz="4000" dirty="0" smtClean="0">
                <a:solidFill>
                  <a:srgbClr val="FFC000"/>
                </a:solidFill>
              </a:rPr>
              <a:t> </a:t>
            </a:r>
            <a:br>
              <a:rPr lang="it-IT" sz="4000" dirty="0" smtClean="0">
                <a:solidFill>
                  <a:srgbClr val="FFC000"/>
                </a:solidFill>
              </a:rPr>
            </a:br>
            <a:r>
              <a:rPr lang="it-IT" sz="2800" b="0" dirty="0" smtClean="0"/>
              <a:t>Ogni </a:t>
            </a:r>
            <a:r>
              <a:rPr lang="it-IT" sz="2800" b="0" dirty="0"/>
              <a:t>clan </a:t>
            </a:r>
            <a:r>
              <a:rPr lang="it-IT" sz="2800" b="0" dirty="0" smtClean="0"/>
              <a:t>è legato a un luogo </a:t>
            </a:r>
            <a:r>
              <a:rPr lang="it-IT" sz="2800" b="0" dirty="0"/>
              <a:t>in cui il rispettivo </a:t>
            </a:r>
            <a:r>
              <a:rPr lang="it-IT" sz="2800" b="0" dirty="0" smtClean="0"/>
              <a:t>progenitore lasciò </a:t>
            </a:r>
            <a:r>
              <a:rPr lang="it-IT" sz="2800" b="0" dirty="0"/>
              <a:t>le sue “cellule vitali” </a:t>
            </a:r>
            <a:r>
              <a:rPr lang="it-IT" sz="2800" b="0" dirty="0" smtClean="0"/>
              <a:t/>
            </a:r>
            <a:br>
              <a:rPr lang="it-IT" sz="2800" b="0" dirty="0" smtClean="0"/>
            </a:br>
            <a:r>
              <a:rPr lang="it-IT" sz="2800" b="0" dirty="0" smtClean="0"/>
              <a:t>che </a:t>
            </a:r>
            <a:r>
              <a:rPr lang="it-IT" sz="2800" b="0" dirty="0"/>
              <a:t>generarono i discendenti</a:t>
            </a:r>
            <a:r>
              <a:rPr lang="it-IT" sz="2800" b="0" dirty="0" smtClean="0"/>
              <a:t>.</a:t>
            </a:r>
            <a:br>
              <a:rPr lang="it-IT" sz="2800" b="0" dirty="0" smtClean="0"/>
            </a:br>
            <a:r>
              <a:rPr lang="it-IT" sz="2800" dirty="0"/>
              <a:t/>
            </a:r>
            <a:br>
              <a:rPr lang="it-IT" sz="2800" dirty="0"/>
            </a:br>
            <a:r>
              <a:rPr lang="it-IT" sz="2800" b="0" dirty="0"/>
              <a:t>Ogni clan </a:t>
            </a:r>
            <a:r>
              <a:rPr lang="it-IT" sz="2800" b="0" dirty="0" smtClean="0"/>
              <a:t>celebra il </a:t>
            </a:r>
            <a:r>
              <a:rPr lang="it-IT" sz="2800" b="0" dirty="0"/>
              <a:t>suo </a:t>
            </a:r>
            <a:r>
              <a:rPr lang="it-IT" sz="2800" b="0" dirty="0" smtClean="0"/>
              <a:t>Sogno periodicamente, </a:t>
            </a:r>
            <a:r>
              <a:rPr lang="it-IT" sz="2800" b="0" dirty="0"/>
              <a:t>attraverso riti ripetuti da </a:t>
            </a:r>
            <a:r>
              <a:rPr lang="it-IT" sz="2800" b="0" dirty="0" smtClean="0"/>
              <a:t>millenni secondo le </a:t>
            </a:r>
            <a:r>
              <a:rPr lang="it-IT" sz="2800" b="0" dirty="0"/>
              <a:t>stesse identiche </a:t>
            </a:r>
            <a:r>
              <a:rPr lang="it-IT" sz="2800" b="0" dirty="0" smtClean="0"/>
              <a:t>regole: lo </a:t>
            </a:r>
            <a:r>
              <a:rPr lang="it-IT" sz="2800" b="0" dirty="0"/>
              <a:t>scopo è </a:t>
            </a:r>
            <a:r>
              <a:rPr lang="it-IT" sz="2800" b="0" dirty="0" smtClean="0"/>
              <a:t>garantire </a:t>
            </a:r>
            <a:r>
              <a:rPr lang="it-IT" sz="2800" b="0" dirty="0"/>
              <a:t>l’ordine creato </a:t>
            </a:r>
            <a:r>
              <a:rPr lang="it-IT" sz="2800" b="0" dirty="0" smtClean="0"/>
              <a:t>dagli </a:t>
            </a:r>
            <a:r>
              <a:rPr lang="it-IT" sz="2800" b="0" dirty="0"/>
              <a:t>antichi </a:t>
            </a:r>
            <a:r>
              <a:rPr lang="it-IT" sz="2800" b="0" dirty="0" smtClean="0"/>
              <a:t>demiurghi.</a:t>
            </a:r>
            <a:endParaRPr lang="it-IT" sz="2800" dirty="0"/>
          </a:p>
        </p:txBody>
      </p:sp>
    </p:spTree>
    <p:extLst>
      <p:ext uri="{BB962C8B-B14F-4D97-AF65-F5344CB8AC3E}">
        <p14:creationId xmlns:p14="http://schemas.microsoft.com/office/powerpoint/2010/main" val="2497936123"/>
      </p:ext>
    </p:extLst>
  </p:cSld>
  <p:clrMapOvr>
    <a:masterClrMapping/>
  </p:clrMapOvr>
  <p:timing>
    <p:tnLst>
      <p:par>
        <p:cTn id="1" dur="indefinite" restart="never" nodeType="tmRoot"/>
      </p:par>
    </p:tnLst>
  </p:timing>
</p:sld>
</file>

<file path=ppt/theme/theme1.xml><?xml version="1.0" encoding="utf-8"?>
<a:theme xmlns:a="http://schemas.openxmlformats.org/drawingml/2006/main" name="Intreccio">
  <a:themeElements>
    <a:clrScheme name="Intreccio">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Luna">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reccio">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419</TotalTime>
  <Words>126</Words>
  <Application>Microsoft Office PowerPoint</Application>
  <PresentationFormat>Presentazione su schermo (4:3)</PresentationFormat>
  <Paragraphs>28</Paragraphs>
  <Slides>19</Slides>
  <Notes>0</Notes>
  <HiddenSlides>0</HiddenSlides>
  <MMClips>0</MMClips>
  <ScaleCrop>false</ScaleCrop>
  <HeadingPairs>
    <vt:vector size="4" baseType="variant">
      <vt:variant>
        <vt:lpstr>Tema</vt:lpstr>
      </vt:variant>
      <vt:variant>
        <vt:i4>1</vt:i4>
      </vt:variant>
      <vt:variant>
        <vt:lpstr>Titoli diapositive</vt:lpstr>
      </vt:variant>
      <vt:variant>
        <vt:i4>19</vt:i4>
      </vt:variant>
    </vt:vector>
  </HeadingPairs>
  <TitlesOfParts>
    <vt:vector size="20" baseType="lpstr">
      <vt:lpstr>Intreccio</vt:lpstr>
      <vt:lpstr>Religioni primitive</vt:lpstr>
      <vt:lpstr>  COSA CI INSEGNANO?  QUALE DIALOGO?  </vt:lpstr>
      <vt:lpstr>   IL RISCHIO cadere in categorie (Anima, Padre, Vita ultraterrena) o pregiudizi (concezioni evoluzionistiche, eccetera) che sono specifici  al nostro modo di pensare.  Il contrasto fra religioni mondiali  e religioni primitive. Religioni escatologiche e non escatologiche   </vt:lpstr>
      <vt:lpstr>I miti degli aborigeni australiani </vt:lpstr>
      <vt:lpstr>La vita è Sogno   Ogni significato della vita origina dal Tempo-del-Sogno,  l’era mitica della Creazione. All’inizio vi è un incesto e la punizione di un immane diluvio a opera del Grande Pitone, che rappresenta l’elemento maschile che porta pioggia e fertilità.   Gli aborigeni vivono sotto la costante influenza del Sogno.  Tutta la vita discende dal Sogno, dunque tutto è sacro.     </vt:lpstr>
      <vt:lpstr>Il Sogno nell’arte  Trasmettere con canzoni, danze,  decorazione del corpo, iscrizioni rupestri, dipinti su corteccia,  le leggende  dell’«antica età del sogno»  significa non interrompere  lo scorrere del Tempo-del-Sogno.    Analogamente, la creazione artistica è intesa come il prodotto di uno stato onirico (i manufatti artistici sono tuttora chiamati «sogni»).   </vt:lpstr>
      <vt:lpstr>In principio   Le storie degli aborigeni raccontano  che in principio sull’intero mondo non c’era vita ma il Nulla;  un’immensa pianura buia e senza confini.  I demiurghi Un bel giorno, però, iniziò il lungo Sogno. Un raggio di sole illuminò quella pianura infinita.  La terra cominciò a tremare, ad aprirsi qua e là. Da quelle aperture uscirono le “creature sognanti”,  i capostipiti di tutti i viventi e vegetali  che avrebbero in seguito popolato il mondo.  </vt:lpstr>
      <vt:lpstr>Regole per vivere e i nomi alle cose  Mentre vagavano da un territorio  all’altro, le creature ancestrali diedero ai loro discendenti le regole per vivere fra le meraviglie che essi stavano plasmando per loro.  Tracciarono così dei percorsi e diedero il nome a ogni cosa che incontravano.  Quando la loro opera terminò molti tornarono  nelle viscere della terra da cui erano venuti,  mentre altri salirono oltre le nuvole, fino a raggiungere le stelle.   </vt:lpstr>
      <vt:lpstr> Un proprio sito sacro   Ogni clan è legato a un luogo in cui il rispettivo progenitore lasciò le sue “cellule vitali”  che generarono i discendenti.  Ogni clan celebra il suo Sogno periodicamente, attraverso riti ripetuti da millenni secondo le stesse identiche regole: lo scopo è garantire l’ordine creato dagli antichi demiurghi.</vt:lpstr>
      <vt:lpstr>Uluru  Il grande masso monolitico  conficcato nel centro  dell'Australia è il loro  santuario, un’entità vivente,  un luogo sacro, provvisto  di caverne decorate  con suggestivi graffiti.  Per gli Aborigeni il territorio è una  grande mappa sulla quale  sono immortalati  i percorsi e le azioni, il  passaggio e le testimonianze  di esseri ancestrali.  Di conseguenza, anche un singolo sasso può avere una storia da raccontare; è parte vitale dell’anima di quegli uomini ai quali appartiene la terra dove esso è posto.  </vt:lpstr>
      <vt:lpstr>Tutto è interconnesso  Ferire la terra è ferire se stessi.  La terra deve rimanere intatta, com'era al Tempo del Sogno,  quando gli antenati col loro canto crearono il mondo e gli aborigeni si muovevano sulla terra con passo leggero:  «meno prendevano dalla terra, meno dovevano restituirle....»    </vt:lpstr>
      <vt:lpstr>     Il Concilio Vaticano II  Considerazione positiva delle religioni primitive.  Per Paolo VI (1967) caratteri della religione primitiva sono:   § concezione spirituale della vita -più vasta della concezione cosiddetta animista; § tutti gli esseri sono legati al mondo dell'invisibile; § idea di Dio – pur tenendo conto che tale idea tiene unite suggestioni molteplici, diversificate, spesso lontane dalla nostra cultura occidentale; § dignità dell'uomo;  § autorità del padre - in quanto sacerdote e mediatore tra vivi e antenati;  § spirito comunitario.   </vt:lpstr>
      <vt:lpstr>Le società arcaiche, ancestrali, sono davvero un ricordo del passato? tatuaggi certa arte contempornea discoteca vegetarismo neosciamanesimo? </vt:lpstr>
      <vt:lpstr>  Lo sciamano e il Serpente  Molti gruppi aborigeni condividono un mito comune: il «Serpente Arcobaleno», mentre si muove attraverso acque e pioggia, dà forma ai paesaggi, cita e canta di luoghi, ingoia e spesso annega persone.   il «Serpente Arcobaleno»dà allo sciamano il potere di far piovere e guarire e castiga gli altri con ferite, malattia e morte. </vt:lpstr>
      <vt:lpstr>   IL NEOTRIBALISMO 2.0 I RITI OFFERTI SU SCIAMANO.COM </vt:lpstr>
      <vt:lpstr>IL CERCHIO DI TAMBURO È una riunione di persone che praticano la sciamanesimo e formano in questo modo una comunità sciamanica.  Nello sciamanesimo tradizionale infatti tutta la comunità partecipa attivamente ai rituali.   Ma soprattutto l'esistenza di una comunità sciamanica contribuisce a rendere "più reali" gli Spiriti nella nostra Realtà e ad accrescerne enormemente il Potere.  Senza una comunità sciamanica, il potere degli sciamani, anche tribali trapiantati qui, rischia di restare basso.  Dalla comunità sciamanica emergono nel tempo nuovi sciamani per i quali il lavoro nel Cerchio rappresenta una parte essenziale dell’apprendistato.   Attualmente la maggioranza delle riunioni del nostro Cerchio sono riservate, solo alcune possono essere limitatamente aperte al pubblico. </vt:lpstr>
      <vt:lpstr>LA MADRE ANIMALE  Secondo varie culture sciamaniche, alla nostra nascita prende parte, oltre ai genitori umani, uno Spirito Animale, detto Madre Animale, che porta il Potere vitale e di Visione che agli uomini manca.  La Madre Animale rimane col bambino fino all'inizio della pubertà, quando - come ogni madre in Natura - lo lascia perché prosegua per la sua strada.  Molti Poteri che i bambini hanno -preveggenza, doti extrasensoriali, capacità di influenzare la realtà sciamanicamente etc., provengono dalla Madre Animale.  Per ritrovare la Madre Animale occorre uno speciale rito di Rinascita. È quel che faremo in questo weekend di fine gennaio. Per iscriversi</vt:lpstr>
      <vt:lpstr>  I POTERI DELLA MADRE ANIMALE  Molti Poteri sono occulti :  la capacità di recarsi in forma di animale a grande distanza - o perfino nel futuro e vedere cosa vi accada. chiaroveggenza,  precognizione e influenza della realtà con i nostri desideri.  Oltre ai Poteri occulti, la Madre Animale ritrovandoci ci trasmette Poteri a livello fisico, psichico e spirituale.  Sul piano fisico, ci reca forza vitale, vigore, capacità di recupero e buona salute.  Sul piano psichico trasmette la vitalità dell'infanzia.  Sul piano spirituale, ci dà chiarezza di visione, capacità di vedere un senso nella vita umana e nella nostra personale esistenza. </vt:lpstr>
      <vt:lpstr>APPRENDISTATO SCIAMANICO A DISTANZA  È un vero apprendistato individuale dove si ottengono le conoscenze e i Poteri necessari a diventare sciamano.  Lo offro a tutti coloro che si sentono chiamati a essere sciamani.  Consisterà in numerose "lezioni" visibili in un'area riservata di questo sito, in verifiche e insegnamenti diretti da parte mia, attraverso email e, quando necessario, telefonate.  Al termine dell'apprendistato non si diventa automaticamente sciamani, poiché per questo è necessario un cambiamento della visione del mondo che non in tutti accade: dipende dalle resistenze personali e da una decisione finale degli Spiriti più alti.  Una volta ultimato con successo il corso, l'apprendista mi incontrerà personalmente per un "esame" dove potrà dimostrare i suoi Poteri e capacità sciamaniche, lavorando con me in una guarigione, una visione dell'ignoto e altro (vedi sotto per i dettagli).  Se il cambiamento di visione del mondo sarà verificato, gli/le impartirò un'iniziazione e sarà da quel giorno sciamano e curandero.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Religioni primitive</dc:title>
  <dc:creator>user</dc:creator>
  <cp:lastModifiedBy>Beatrice</cp:lastModifiedBy>
  <cp:revision>39</cp:revision>
  <dcterms:created xsi:type="dcterms:W3CDTF">2016-12-01T14:52:06Z</dcterms:created>
  <dcterms:modified xsi:type="dcterms:W3CDTF">2016-12-29T11:33:06Z</dcterms:modified>
</cp:coreProperties>
</file>