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4" r:id="rId2"/>
    <p:sldId id="281" r:id="rId3"/>
    <p:sldId id="283" r:id="rId4"/>
    <p:sldId id="282" r:id="rId5"/>
    <p:sldId id="277" r:id="rId6"/>
    <p:sldId id="278" r:id="rId7"/>
    <p:sldId id="285" r:id="rId8"/>
    <p:sldId id="286" r:id="rId9"/>
    <p:sldId id="306" r:id="rId10"/>
    <p:sldId id="307" r:id="rId11"/>
    <p:sldId id="287" r:id="rId12"/>
    <p:sldId id="291" r:id="rId13"/>
    <p:sldId id="288" r:id="rId14"/>
    <p:sldId id="289" r:id="rId15"/>
    <p:sldId id="290" r:id="rId16"/>
    <p:sldId id="294" r:id="rId17"/>
    <p:sldId id="295" r:id="rId18"/>
    <p:sldId id="296" r:id="rId19"/>
    <p:sldId id="300" r:id="rId20"/>
    <p:sldId id="301" r:id="rId21"/>
    <p:sldId id="297" r:id="rId22"/>
    <p:sldId id="309" r:id="rId23"/>
    <p:sldId id="279" r:id="rId24"/>
    <p:sldId id="262" r:id="rId25"/>
    <p:sldId id="263" r:id="rId26"/>
    <p:sldId id="257" r:id="rId27"/>
    <p:sldId id="260" r:id="rId28"/>
    <p:sldId id="264" r:id="rId29"/>
    <p:sldId id="265" r:id="rId30"/>
    <p:sldId id="266" r:id="rId31"/>
    <p:sldId id="267" r:id="rId32"/>
    <p:sldId id="268" r:id="rId33"/>
    <p:sldId id="269" r:id="rId34"/>
    <p:sldId id="270" r:id="rId35"/>
    <p:sldId id="275" r:id="rId36"/>
    <p:sldId id="272" r:id="rId37"/>
    <p:sldId id="274" r:id="rId38"/>
    <p:sldId id="273" r:id="rId39"/>
    <p:sldId id="302" r:id="rId40"/>
    <p:sldId id="303" r:id="rId41"/>
    <p:sldId id="304" r:id="rId42"/>
    <p:sldId id="271" r:id="rId43"/>
    <p:sldId id="280" r:id="rId44"/>
    <p:sldId id="305" r:id="rId4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533A-F850-4937-AC79-73905D3C6E37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377B-2244-43F7-A37B-348CFA95AB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533A-F850-4937-AC79-73905D3C6E37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377B-2244-43F7-A37B-348CFA95AB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533A-F850-4937-AC79-73905D3C6E37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377B-2244-43F7-A37B-348CFA95AB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533A-F850-4937-AC79-73905D3C6E37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377B-2244-43F7-A37B-348CFA95AB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533A-F850-4937-AC79-73905D3C6E37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377B-2244-43F7-A37B-348CFA95AB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533A-F850-4937-AC79-73905D3C6E37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377B-2244-43F7-A37B-348CFA95AB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533A-F850-4937-AC79-73905D3C6E37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377B-2244-43F7-A37B-348CFA95AB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533A-F850-4937-AC79-73905D3C6E37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377B-2244-43F7-A37B-348CFA95AB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533A-F850-4937-AC79-73905D3C6E37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377B-2244-43F7-A37B-348CFA95AB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533A-F850-4937-AC79-73905D3C6E37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377B-2244-43F7-A37B-348CFA95AB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533A-F850-4937-AC79-73905D3C6E37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377B-2244-43F7-A37B-348CFA95AB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9533A-F850-4937-AC79-73905D3C6E37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5377B-2244-43F7-A37B-348CFA95ABD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t-IT" b="1" dirty="0" smtClean="0">
                <a:latin typeface="Elephant" pitchFamily="18" charset="0"/>
              </a:rPr>
              <a:t>Contesto</a:t>
            </a:r>
            <a:endParaRPr lang="it-IT" b="1" dirty="0">
              <a:latin typeface="Elephant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it-IT" dirty="0" smtClean="0"/>
              <a:t>Il nostro tempo è drammatico e insieme affascinante. </a:t>
            </a:r>
          </a:p>
          <a:p>
            <a:pPr algn="just">
              <a:buNone/>
            </a:pPr>
            <a:r>
              <a:rPr lang="it-IT" dirty="0" smtClean="0"/>
              <a:t>Mentre da un lato gli uomini sembrano rincorrere la </a:t>
            </a:r>
            <a:r>
              <a:rPr lang="it-IT" dirty="0" smtClean="0">
                <a:solidFill>
                  <a:srgbClr val="0070C0"/>
                </a:solidFill>
              </a:rPr>
              <a:t>prosperità materiale</a:t>
            </a:r>
            <a:r>
              <a:rPr lang="it-IT" dirty="0" smtClean="0"/>
              <a:t> e immergersi sempre più nel </a:t>
            </a:r>
            <a:r>
              <a:rPr lang="it-IT" dirty="0" smtClean="0">
                <a:solidFill>
                  <a:srgbClr val="0070C0"/>
                </a:solidFill>
              </a:rPr>
              <a:t>materialismo consumistico</a:t>
            </a:r>
            <a:r>
              <a:rPr lang="it-IT" dirty="0" smtClean="0"/>
              <a:t>, dall'altro si manifestano </a:t>
            </a:r>
            <a:r>
              <a:rPr lang="it-IT" dirty="0" smtClean="0">
                <a:solidFill>
                  <a:srgbClr val="FF0000"/>
                </a:solidFill>
              </a:rPr>
              <a:t>l’angosciosa ricerca di significato</a:t>
            </a:r>
            <a:r>
              <a:rPr lang="it-IT" dirty="0" smtClean="0"/>
              <a:t>, il bisogno di </a:t>
            </a:r>
            <a:r>
              <a:rPr lang="it-IT" dirty="0" smtClean="0">
                <a:solidFill>
                  <a:srgbClr val="FF0000"/>
                </a:solidFill>
              </a:rPr>
              <a:t>interiorità</a:t>
            </a:r>
            <a:r>
              <a:rPr lang="it-IT" dirty="0" smtClean="0"/>
              <a:t>, il desiderio di apprendere </a:t>
            </a:r>
            <a:r>
              <a:rPr lang="it-IT" dirty="0" smtClean="0">
                <a:solidFill>
                  <a:srgbClr val="FF0000"/>
                </a:solidFill>
              </a:rPr>
              <a:t>nuove forme e modi di concentrazione e di preghiera</a:t>
            </a:r>
            <a:r>
              <a:rPr lang="it-IT" dirty="0" smtClean="0"/>
              <a:t>. </a:t>
            </a:r>
          </a:p>
          <a:p>
            <a:pPr algn="just">
              <a:buNone/>
            </a:pPr>
            <a:r>
              <a:rPr lang="it-IT" dirty="0" smtClean="0"/>
              <a:t>Non solo nelle culture impregnate di religiosità, ma anche nelle società secolarizzate è ricercata </a:t>
            </a:r>
            <a:r>
              <a:rPr lang="it-IT" b="1" u="sng" dirty="0" smtClean="0">
                <a:solidFill>
                  <a:srgbClr val="00B050"/>
                </a:solidFill>
              </a:rPr>
              <a:t>la dimensione spirituale della vita come antidoto alla disumanizzazione</a:t>
            </a:r>
            <a:r>
              <a:rPr lang="it-IT" dirty="0" smtClean="0"/>
              <a:t>.   </a:t>
            </a:r>
          </a:p>
          <a:p>
            <a:pPr algn="just">
              <a:buNone/>
            </a:pPr>
            <a:r>
              <a:rPr lang="it-IT" dirty="0" smtClean="0"/>
              <a:t>Questo cosiddetto fenomeno del «ritorno religioso» non è privo di ambiguità ma contiene anche un invito. La chiesa ha un immenso patrimonio spirituale da offrire all'umanità in Cristo che si proclama «la via, la verità e la vita». </a:t>
            </a:r>
            <a:r>
              <a:rPr lang="it-IT" sz="1400" dirty="0" smtClean="0"/>
              <a:t>(</a:t>
            </a:r>
            <a:r>
              <a:rPr lang="it-IT" sz="1400" dirty="0" err="1" smtClean="0"/>
              <a:t>Gv</a:t>
            </a:r>
            <a:r>
              <a:rPr lang="it-IT" sz="1400" dirty="0" smtClean="0"/>
              <a:t> 14,6)</a:t>
            </a:r>
            <a:r>
              <a:rPr lang="it-IT" dirty="0" smtClean="0"/>
              <a:t>. È il cammino cristiano all'incontro con Dio, alla preghiera, all'ascesi, alla scoperta del senso della vita.</a:t>
            </a:r>
          </a:p>
          <a:p>
            <a:pPr algn="r">
              <a:buNone/>
            </a:pPr>
            <a:r>
              <a:rPr lang="it-IT" sz="2300" dirty="0" smtClean="0"/>
              <a:t>Giovanni Paolo II, Enciclica </a:t>
            </a:r>
            <a:r>
              <a:rPr lang="it-IT" sz="2300" i="1" dirty="0" err="1" smtClean="0"/>
              <a:t>Redemptoris</a:t>
            </a:r>
            <a:r>
              <a:rPr lang="it-IT" sz="2300" i="1" dirty="0" smtClean="0"/>
              <a:t> </a:t>
            </a:r>
            <a:r>
              <a:rPr lang="it-IT" sz="2300" i="1" dirty="0" err="1" smtClean="0"/>
              <a:t>missio</a:t>
            </a:r>
            <a:r>
              <a:rPr lang="it-IT" sz="2300" i="1" dirty="0" smtClean="0"/>
              <a:t> </a:t>
            </a:r>
            <a:r>
              <a:rPr lang="it-IT" sz="2300" dirty="0" smtClean="0"/>
              <a:t>38 (1990)</a:t>
            </a:r>
            <a:endParaRPr lang="it-IT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1.jpe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6696744" cy="410445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600" dirty="0" smtClean="0">
                <a:solidFill>
                  <a:srgbClr val="00B0F0"/>
                </a:solidFill>
                <a:latin typeface="Elephant" pitchFamily="18" charset="0"/>
              </a:rPr>
              <a:t>Vita spirituale</a:t>
            </a:r>
            <a:endParaRPr lang="it-IT" sz="6600" dirty="0">
              <a:solidFill>
                <a:srgbClr val="00B0F0"/>
              </a:solidFill>
              <a:latin typeface="Elephant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89654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Vita biologica</a:t>
            </a:r>
            <a:r>
              <a:rPr lang="it-IT" dirty="0" smtClean="0"/>
              <a:t>: la persona si sente determinata dalle cose e dagli altri.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Vita psichica</a:t>
            </a:r>
            <a:r>
              <a:rPr lang="it-IT" dirty="0" smtClean="0"/>
              <a:t>: la persona si percepisce come soggetto attivo.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Vita spirituale</a:t>
            </a:r>
            <a:r>
              <a:rPr lang="it-IT" dirty="0" smtClean="0"/>
              <a:t>: la persona avverte una presenza </a:t>
            </a:r>
            <a:r>
              <a:rPr lang="it-IT" i="1" dirty="0" smtClean="0"/>
              <a:t>altra</a:t>
            </a:r>
            <a:r>
              <a:rPr lang="it-IT" dirty="0" smtClean="0"/>
              <a:t> da sé, che fonda la sua realtà e rende possibile la sua consapevolezza e la sua azione.</a:t>
            </a:r>
          </a:p>
          <a:p>
            <a:pPr algn="r">
              <a:buNone/>
            </a:pPr>
            <a:r>
              <a:rPr lang="it-IT" sz="1800" dirty="0" smtClean="0"/>
              <a:t>C. Molari, </a:t>
            </a:r>
            <a:r>
              <a:rPr lang="it-IT" sz="1800" i="1" dirty="0" smtClean="0"/>
              <a:t>Per una spiritualità adulta </a:t>
            </a:r>
            <a:r>
              <a:rPr lang="it-IT" sz="1800" dirty="0" smtClean="0"/>
              <a:t>133</a:t>
            </a:r>
            <a:endParaRPr lang="it-IT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Solo quando l’uomo si accorge di aver bisogno di </a:t>
            </a:r>
            <a:r>
              <a:rPr lang="it-IT" dirty="0" smtClean="0">
                <a:solidFill>
                  <a:srgbClr val="00B050"/>
                </a:solidFill>
              </a:rPr>
              <a:t>un’offerta continua di vita</a:t>
            </a:r>
            <a:r>
              <a:rPr lang="it-IT" dirty="0" smtClean="0"/>
              <a:t>, della </a:t>
            </a:r>
            <a:r>
              <a:rPr lang="it-IT" b="1" dirty="0" smtClean="0">
                <a:solidFill>
                  <a:srgbClr val="00B050"/>
                </a:solidFill>
              </a:rPr>
              <a:t>grazia</a:t>
            </a:r>
            <a:r>
              <a:rPr lang="it-IT" dirty="0" smtClean="0"/>
              <a:t> cioè, l’uomo può sviluppare la dimensione “spirituale”. </a:t>
            </a:r>
          </a:p>
          <a:p>
            <a:pPr algn="just">
              <a:buNone/>
            </a:pPr>
            <a:r>
              <a:rPr lang="it-IT" dirty="0" smtClean="0"/>
              <a:t>La grazia è l’azione di Dio già presente nell’uomo, ma solo quando l’uomo se ne rende conto e arriva alla consapevolezza della presenza di Dio può assumere un atteggiamento di accoglienza.</a:t>
            </a:r>
          </a:p>
          <a:p>
            <a:pPr algn="r">
              <a:buNone/>
            </a:pPr>
            <a:r>
              <a:rPr lang="it-IT" sz="1400" dirty="0" smtClean="0"/>
              <a:t>C. Molari, </a:t>
            </a:r>
            <a:r>
              <a:rPr lang="it-IT" sz="1400" i="1" dirty="0" smtClean="0"/>
              <a:t>Per una spiritualità adulta </a:t>
            </a:r>
            <a:r>
              <a:rPr lang="it-IT" sz="1400" dirty="0" smtClean="0"/>
              <a:t>128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4" name="Immagine 3" descr="2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04664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F0"/>
                </a:solidFill>
                <a:latin typeface="Elephant" pitchFamily="18" charset="0"/>
              </a:rPr>
              <a:t>Vita spirituale</a:t>
            </a:r>
            <a:endParaRPr lang="it-IT" dirty="0">
              <a:solidFill>
                <a:srgbClr val="00B0F0"/>
              </a:solidFill>
              <a:latin typeface="Elephant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125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3400" dirty="0" smtClean="0"/>
              <a:t>La persona percepisce di non essere lei stessa a conoscere, amare, agire, ma che una forza vitale la pervade e in lei si esprime.</a:t>
            </a:r>
          </a:p>
          <a:p>
            <a:pPr>
              <a:buNone/>
            </a:pPr>
            <a:endParaRPr lang="it-IT" sz="3400" dirty="0" smtClean="0"/>
          </a:p>
          <a:p>
            <a:pPr algn="ctr">
              <a:buNone/>
            </a:pPr>
            <a:r>
              <a:rPr lang="it-IT" sz="3400" dirty="0" smtClean="0"/>
              <a:t>Le dinamiche della vita spirituale rispondono alla consapevolezza </a:t>
            </a:r>
          </a:p>
          <a:p>
            <a:pPr algn="ctr">
              <a:buNone/>
            </a:pPr>
            <a:r>
              <a:rPr lang="it-IT" sz="3400" dirty="0" smtClean="0"/>
              <a:t>di non essere il centro della realtà, </a:t>
            </a:r>
          </a:p>
          <a:p>
            <a:pPr algn="ctr">
              <a:buNone/>
            </a:pPr>
            <a:r>
              <a:rPr lang="it-IT" sz="3400" dirty="0" smtClean="0"/>
              <a:t>ma di essere in relazione con un Altro.</a:t>
            </a:r>
          </a:p>
          <a:p>
            <a:pPr>
              <a:buNone/>
            </a:pPr>
            <a:endParaRPr lang="it-IT" dirty="0" smtClean="0"/>
          </a:p>
          <a:p>
            <a:pPr algn="r">
              <a:buNone/>
            </a:pPr>
            <a:r>
              <a:rPr lang="it-IT" sz="1400" dirty="0" err="1" smtClean="0"/>
              <a:t>C.Molari</a:t>
            </a:r>
            <a:r>
              <a:rPr lang="it-IT" sz="1400" dirty="0" smtClean="0"/>
              <a:t>, </a:t>
            </a:r>
            <a:r>
              <a:rPr lang="it-IT" sz="1400" i="1" dirty="0" smtClean="0"/>
              <a:t>Per una spiritualità adulta </a:t>
            </a:r>
            <a:r>
              <a:rPr lang="it-IT" sz="1400" dirty="0" smtClean="0"/>
              <a:t>133</a:t>
            </a:r>
            <a:endParaRPr lang="it-IT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Cooper Black" pitchFamily="18" charset="0"/>
              </a:rPr>
              <a:t>Io non sono</a:t>
            </a:r>
            <a:r>
              <a:rPr lang="it-IT" dirty="0" smtClean="0"/>
              <a:t>, ma vivo in relazione con l’Altro.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>
                <a:solidFill>
                  <a:srgbClr val="FF0000"/>
                </a:solidFill>
                <a:latin typeface="Cooper Black" pitchFamily="18" charset="0"/>
              </a:rPr>
              <a:t>   Egli è</a:t>
            </a:r>
            <a:r>
              <a:rPr lang="it-IT" dirty="0" smtClean="0"/>
              <a:t> la realtà, la vita.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>
                <a:solidFill>
                  <a:srgbClr val="FF0000"/>
                </a:solidFill>
                <a:latin typeface="Cooper Black" pitchFamily="18" charset="0"/>
              </a:rPr>
              <a:t>     La Vita </a:t>
            </a:r>
            <a:r>
              <a:rPr lang="it-IT" dirty="0" smtClean="0"/>
              <a:t>entra nella mia esistenza.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  <a:latin typeface="Cooper Black" pitchFamily="18" charset="0"/>
              </a:rPr>
              <a:t>         Io sono</a:t>
            </a:r>
            <a:r>
              <a:rPr lang="it-IT" dirty="0" smtClean="0"/>
              <a:t>, esisto, ma in rapporto con l’Altro.</a:t>
            </a:r>
          </a:p>
          <a:p>
            <a:pPr>
              <a:buNone/>
            </a:pPr>
            <a:endParaRPr lang="it-IT" sz="1400" dirty="0"/>
          </a:p>
          <a:p>
            <a:pPr>
              <a:buNone/>
            </a:pPr>
            <a:endParaRPr lang="it-IT" sz="1400" dirty="0" smtClean="0"/>
          </a:p>
          <a:p>
            <a:pPr>
              <a:buNone/>
            </a:pPr>
            <a:endParaRPr lang="it-IT" sz="1400" dirty="0"/>
          </a:p>
          <a:p>
            <a:pPr>
              <a:buNone/>
            </a:pPr>
            <a:endParaRPr lang="it-IT" sz="1400" dirty="0" smtClean="0"/>
          </a:p>
          <a:p>
            <a:pPr>
              <a:buNone/>
            </a:pPr>
            <a:endParaRPr lang="it-IT" sz="1400" dirty="0"/>
          </a:p>
          <a:p>
            <a:pPr>
              <a:buNone/>
            </a:pPr>
            <a:r>
              <a:rPr lang="it-IT" sz="1400" dirty="0" smtClean="0"/>
              <a:t>C. Molari, </a:t>
            </a:r>
            <a:r>
              <a:rPr lang="it-IT" sz="1400" i="1" dirty="0" smtClean="0"/>
              <a:t>Per una spiritualità adulta </a:t>
            </a:r>
            <a:r>
              <a:rPr lang="it-IT" sz="1400" dirty="0" smtClean="0"/>
              <a:t>134</a:t>
            </a:r>
            <a:endParaRPr lang="it-IT" sz="1400" dirty="0"/>
          </a:p>
        </p:txBody>
      </p:sp>
      <p:pic>
        <p:nvPicPr>
          <p:cNvPr id="4" name="Immagine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9584" y="4437112"/>
            <a:ext cx="3744416" cy="242088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La </a:t>
            </a:r>
            <a:r>
              <a:rPr lang="it-IT" sz="4000" b="1" dirty="0" smtClean="0">
                <a:solidFill>
                  <a:srgbClr val="FF0000"/>
                </a:solidFill>
                <a:latin typeface="Cooper Black" pitchFamily="18" charset="0"/>
              </a:rPr>
              <a:t>preghiera</a:t>
            </a:r>
            <a:r>
              <a:rPr lang="it-IT" b="1" dirty="0" smtClean="0"/>
              <a:t> è l’esercizio per mantenere la sintonia con l’Energia che ci investe,</a:t>
            </a:r>
          </a:p>
          <a:p>
            <a:pPr>
              <a:buNone/>
            </a:pPr>
            <a:r>
              <a:rPr lang="it-IT" b="1" dirty="0" smtClean="0"/>
              <a:t> con l’Amore che ci avvolge,</a:t>
            </a:r>
          </a:p>
          <a:p>
            <a:pPr>
              <a:buNone/>
            </a:pPr>
            <a:r>
              <a:rPr lang="it-IT" b="1" dirty="0" smtClean="0"/>
              <a:t> con la Presenza che in noi diventa vita.</a:t>
            </a:r>
          </a:p>
          <a:p>
            <a:pPr algn="r">
              <a:buNone/>
            </a:pPr>
            <a:endParaRPr lang="it-IT" sz="1400" dirty="0" smtClean="0"/>
          </a:p>
          <a:p>
            <a:pPr algn="r">
              <a:buNone/>
            </a:pPr>
            <a:r>
              <a:rPr lang="it-IT" sz="1400" dirty="0" smtClean="0"/>
              <a:t>C. Molari, </a:t>
            </a:r>
            <a:r>
              <a:rPr lang="it-IT" sz="1400" i="1" dirty="0" smtClean="0"/>
              <a:t>Per una spiritualità adulta </a:t>
            </a:r>
            <a:r>
              <a:rPr lang="it-IT" sz="1400" dirty="0" smtClean="0"/>
              <a:t>136</a:t>
            </a:r>
            <a:endParaRPr lang="it-IT" sz="1400" dirty="0"/>
          </a:p>
        </p:txBody>
      </p:sp>
      <p:pic>
        <p:nvPicPr>
          <p:cNvPr id="4" name="Immagine 3" descr="5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149080"/>
            <a:ext cx="3528392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Cooper Black" pitchFamily="18" charset="0"/>
              </a:rPr>
              <a:t>“La vita spirituale </a:t>
            </a:r>
          </a:p>
          <a:p>
            <a:pPr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Cooper Black" pitchFamily="18" charset="0"/>
              </a:rPr>
              <a:t>è la vita nello Spirito </a:t>
            </a:r>
          </a:p>
          <a:p>
            <a:pPr>
              <a:buNone/>
            </a:pPr>
            <a:r>
              <a:rPr lang="it-IT" sz="4000" b="1" dirty="0" smtClean="0">
                <a:solidFill>
                  <a:srgbClr val="0070C0"/>
                </a:solidFill>
                <a:latin typeface="Cooper Black" pitchFamily="18" charset="0"/>
              </a:rPr>
              <a:t>e con lo Spirito Santo”</a:t>
            </a:r>
          </a:p>
          <a:p>
            <a:pPr>
              <a:buNone/>
            </a:pPr>
            <a:endParaRPr lang="it-IT" sz="1050" dirty="0" smtClean="0"/>
          </a:p>
          <a:p>
            <a:pPr algn="r">
              <a:buNone/>
            </a:pPr>
            <a:r>
              <a:rPr lang="it-IT" sz="1200" dirty="0" smtClean="0"/>
              <a:t>T. </a:t>
            </a:r>
            <a:r>
              <a:rPr lang="it-IT" sz="1200" dirty="0" err="1" smtClean="0"/>
              <a:t>Špidlík</a:t>
            </a:r>
            <a:r>
              <a:rPr lang="it-IT" sz="1200" dirty="0" smtClean="0"/>
              <a:t>, </a:t>
            </a:r>
            <a:r>
              <a:rPr lang="it-IT" sz="1200" i="1" dirty="0" smtClean="0"/>
              <a:t>Manuale fondamentale di spiritualità</a:t>
            </a:r>
            <a:r>
              <a:rPr lang="it-IT" sz="1200" dirty="0" smtClean="0"/>
              <a:t>, 12</a:t>
            </a:r>
          </a:p>
          <a:p>
            <a:pPr>
              <a:buNone/>
            </a:pPr>
            <a:endParaRPr lang="it-IT" dirty="0" smtClean="0"/>
          </a:p>
          <a:p>
            <a:pPr algn="r"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Se viviamo dello Spirito, </a:t>
            </a:r>
          </a:p>
          <a:p>
            <a:pPr algn="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camminiamo anche secondo lo Spirito</a:t>
            </a:r>
          </a:p>
          <a:p>
            <a:pPr algn="r">
              <a:buNone/>
            </a:pPr>
            <a:r>
              <a:rPr lang="it-IT" sz="2000" i="1" dirty="0" smtClean="0"/>
              <a:t>Lettera ai </a:t>
            </a:r>
            <a:r>
              <a:rPr lang="it-IT" sz="2000" i="1" dirty="0" err="1" smtClean="0"/>
              <a:t>Galati</a:t>
            </a:r>
            <a:r>
              <a:rPr lang="it-IT" sz="2000" i="1" dirty="0" smtClean="0"/>
              <a:t> </a:t>
            </a:r>
            <a:r>
              <a:rPr lang="it-IT" sz="2000" dirty="0" smtClean="0"/>
              <a:t>5,25</a:t>
            </a:r>
            <a:endParaRPr lang="it-IT" dirty="0"/>
          </a:p>
        </p:txBody>
      </p:sp>
      <p:pic>
        <p:nvPicPr>
          <p:cNvPr id="4" name="Immagine 3" descr="6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88640"/>
            <a:ext cx="2448272" cy="24574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328592"/>
          </a:xfrm>
        </p:spPr>
        <p:txBody>
          <a:bodyPr/>
          <a:lstStyle/>
          <a:p>
            <a:pPr algn="ctr">
              <a:buNone/>
            </a:pPr>
            <a:r>
              <a:rPr lang="it-IT" b="1" dirty="0" smtClean="0"/>
              <a:t>La vita spirituale </a:t>
            </a:r>
          </a:p>
          <a:p>
            <a:pPr algn="ctr">
              <a:buNone/>
            </a:pPr>
            <a:r>
              <a:rPr lang="it-IT" b="1" dirty="0" smtClean="0"/>
              <a:t>ha la sua origine nell’azione dello Spirito Santo che agisce dal di </a:t>
            </a:r>
            <a:r>
              <a:rPr lang="it-IT" b="1" i="1" dirty="0" smtClean="0"/>
              <a:t>dentro</a:t>
            </a:r>
            <a:r>
              <a:rPr lang="it-IT" b="1" dirty="0" smtClean="0"/>
              <a:t> della persona umana e si manifesta all’</a:t>
            </a:r>
            <a:r>
              <a:rPr lang="it-IT" b="1" i="1" dirty="0" smtClean="0"/>
              <a:t>esterno</a:t>
            </a:r>
            <a:r>
              <a:rPr lang="it-IT" b="1" dirty="0" smtClean="0"/>
              <a:t>, </a:t>
            </a:r>
          </a:p>
          <a:p>
            <a:pPr algn="ctr">
              <a:buNone/>
            </a:pPr>
            <a:r>
              <a:rPr lang="it-IT" b="1" dirty="0" smtClean="0"/>
              <a:t>nel vissuto, nell’agire e </a:t>
            </a:r>
          </a:p>
          <a:p>
            <a:pPr algn="ctr">
              <a:buNone/>
            </a:pPr>
            <a:r>
              <a:rPr lang="it-IT" b="1" dirty="0" smtClean="0"/>
              <a:t>nella mentalità del cristiano.</a:t>
            </a:r>
          </a:p>
          <a:p>
            <a:pPr algn="ctr">
              <a:buNone/>
            </a:pPr>
            <a:endParaRPr lang="it-IT" dirty="0" smtClean="0"/>
          </a:p>
          <a:p>
            <a:pPr algn="r">
              <a:buNone/>
            </a:pPr>
            <a:r>
              <a:rPr lang="it-IT" sz="1800" dirty="0" smtClean="0"/>
              <a:t>M.I. </a:t>
            </a:r>
            <a:r>
              <a:rPr lang="it-IT" sz="1800" dirty="0" err="1" smtClean="0"/>
              <a:t>Rupnik</a:t>
            </a:r>
            <a:r>
              <a:rPr lang="it-IT" sz="1800" dirty="0" smtClean="0"/>
              <a:t>, </a:t>
            </a:r>
            <a:r>
              <a:rPr lang="it-IT" sz="1800" i="1" dirty="0" smtClean="0"/>
              <a:t>Nel fuoco del roveto ardente </a:t>
            </a:r>
            <a:r>
              <a:rPr lang="it-IT" sz="1800" dirty="0" smtClean="0"/>
              <a:t>40</a:t>
            </a:r>
            <a:endParaRPr lang="it-IT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i="1" dirty="0" smtClean="0">
                <a:solidFill>
                  <a:srgbClr val="00B050"/>
                </a:solidFill>
              </a:rPr>
              <a:t>“l’amore di Dio è stato riversato nei nostri cuori per mezzo dello Spirito Santo</a:t>
            </a:r>
          </a:p>
          <a:p>
            <a:pPr algn="ctr">
              <a:buNone/>
            </a:pPr>
            <a:r>
              <a:rPr lang="it-IT" i="1" dirty="0" smtClean="0">
                <a:solidFill>
                  <a:srgbClr val="00B050"/>
                </a:solidFill>
              </a:rPr>
              <a:t> che ci è stato dato” </a:t>
            </a:r>
          </a:p>
          <a:p>
            <a:pPr algn="ctr">
              <a:buNone/>
            </a:pPr>
            <a:r>
              <a:rPr lang="it-IT" dirty="0" err="1" smtClean="0"/>
              <a:t>Rm</a:t>
            </a:r>
            <a:r>
              <a:rPr lang="it-IT" dirty="0" smtClean="0"/>
              <a:t> 5,5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L’</a:t>
            </a:r>
            <a:r>
              <a:rPr lang="it-IT" dirty="0" err="1" smtClean="0"/>
              <a:t>inabitazione</a:t>
            </a:r>
            <a:r>
              <a:rPr lang="it-IT" dirty="0" smtClean="0"/>
              <a:t> dello Spirito Santo nella persona umana è la partecipazione dell’Amore di Dio Padre all’uomo. </a:t>
            </a:r>
          </a:p>
          <a:p>
            <a:pPr algn="r">
              <a:buNone/>
            </a:pPr>
            <a:r>
              <a:rPr lang="it-IT" sz="1400" dirty="0" smtClean="0"/>
              <a:t>M.I. </a:t>
            </a:r>
            <a:r>
              <a:rPr lang="it-IT" sz="1400" dirty="0" err="1" smtClean="0"/>
              <a:t>Rupnik</a:t>
            </a:r>
            <a:r>
              <a:rPr lang="it-IT" sz="1400" i="1" dirty="0" smtClean="0"/>
              <a:t>, Nel fuoco del roveto ardente</a:t>
            </a:r>
            <a:r>
              <a:rPr lang="it-IT" sz="1400" dirty="0" smtClean="0"/>
              <a:t>, 40</a:t>
            </a:r>
            <a:endParaRPr lang="it-IT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Cooper Black" pitchFamily="18" charset="0"/>
              </a:rPr>
              <a:t>Adorare il Signore nel cuore </a:t>
            </a:r>
            <a:r>
              <a:rPr lang="it-IT" sz="2200" dirty="0" err="1" smtClean="0"/>
              <a:t>cf</a:t>
            </a:r>
            <a:r>
              <a:rPr lang="it-IT" sz="2200" dirty="0" smtClean="0"/>
              <a:t> 1Pt 3,15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405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La vita spirituale si svolge nel “cuore”, nell’intimo dell’uomo, nella sede del volere e del decidere, nell’interiorità.</a:t>
            </a:r>
          </a:p>
          <a:p>
            <a:pPr algn="just">
              <a:buNone/>
            </a:pPr>
            <a:r>
              <a:rPr lang="it-IT" dirty="0" smtClean="0"/>
              <a:t>La vita cristiana non è un “andare oltre”, sempre alla ricerca di novità, ma un “andare in profondità”, </a:t>
            </a:r>
            <a:r>
              <a:rPr lang="it-IT" b="1" dirty="0" smtClean="0">
                <a:solidFill>
                  <a:srgbClr val="FF0000"/>
                </a:solidFill>
              </a:rPr>
              <a:t>uno scendere nel cuore per scoprire che è il Santo dei Santi di quel tempio di Dio che è il nostro corpo!</a:t>
            </a:r>
          </a:p>
          <a:p>
            <a:pPr algn="r">
              <a:buNone/>
            </a:pPr>
            <a:r>
              <a:rPr lang="it-IT" sz="1400" dirty="0" smtClean="0"/>
              <a:t>E. Bianchi, </a:t>
            </a:r>
            <a:r>
              <a:rPr lang="it-IT" sz="1400" i="1" dirty="0" smtClean="0"/>
              <a:t>Lessico della vita interiore</a:t>
            </a:r>
            <a:r>
              <a:rPr lang="it-IT" sz="1400" dirty="0" smtClean="0"/>
              <a:t>, 15-16</a:t>
            </a:r>
            <a:endParaRPr lang="it-IT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it-IT" dirty="0" smtClean="0">
                <a:latin typeface="Elephant" pitchFamily="18" charset="0"/>
              </a:rPr>
              <a:t>Contesto</a:t>
            </a:r>
            <a:endParaRPr lang="it-IT" dirty="0">
              <a:latin typeface="Elephant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2565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“Assistiamo, nel mondo contemporaneo, a fenomeni contraddittori: da un alto si registra  una </a:t>
            </a:r>
            <a:r>
              <a:rPr lang="it-IT" dirty="0" smtClean="0">
                <a:solidFill>
                  <a:srgbClr val="0070C0"/>
                </a:solidFill>
              </a:rPr>
              <a:t>diffusa distrazione</a:t>
            </a:r>
            <a:r>
              <a:rPr lang="it-IT" dirty="0" smtClean="0"/>
              <a:t> o anche </a:t>
            </a:r>
            <a:r>
              <a:rPr lang="it-IT" dirty="0" smtClean="0">
                <a:solidFill>
                  <a:srgbClr val="0070C0"/>
                </a:solidFill>
              </a:rPr>
              <a:t>insensibilità nei confronti della trascendenza</a:t>
            </a:r>
            <a:r>
              <a:rPr lang="it-IT" dirty="0" smtClean="0"/>
              <a:t>, </a:t>
            </a:r>
          </a:p>
          <a:p>
            <a:pPr algn="just">
              <a:buNone/>
            </a:pPr>
            <a:r>
              <a:rPr lang="it-IT" dirty="0" smtClean="0"/>
              <a:t>dall’altro, vi sono numerosi segni che attestano il permanere, nel cuore di molti, di una </a:t>
            </a:r>
            <a:r>
              <a:rPr lang="it-IT" dirty="0" smtClean="0">
                <a:solidFill>
                  <a:srgbClr val="FF0000"/>
                </a:solidFill>
              </a:rPr>
              <a:t>profonda nostalgia di Dio</a:t>
            </a:r>
            <a:r>
              <a:rPr lang="it-IT" dirty="0" smtClean="0"/>
              <a:t>, che si manifesta in modi diversi e pone numerosi uomini e donne in atteggiamento di sincera ricerca”.</a:t>
            </a:r>
          </a:p>
          <a:p>
            <a:pPr algn="r">
              <a:buNone/>
            </a:pPr>
            <a:r>
              <a:rPr lang="it-IT" sz="1600" dirty="0" smtClean="0"/>
              <a:t>Benedetto XVI (2011)</a:t>
            </a:r>
            <a:endParaRPr lang="it-IT"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 smtClean="0">
                <a:solidFill>
                  <a:srgbClr val="0070C0"/>
                </a:solidFill>
                <a:latin typeface="Cooper Black" pitchFamily="18" charset="0"/>
              </a:rPr>
              <a:t>Divinizzazione</a:t>
            </a:r>
            <a:endParaRPr lang="it-IT" sz="6000" dirty="0">
              <a:solidFill>
                <a:srgbClr val="0070C0"/>
              </a:solidFill>
              <a:latin typeface="Cooper Black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997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400" b="1" dirty="0" smtClean="0"/>
              <a:t>Fine della vita spirituale è la nostra partecipazione </a:t>
            </a:r>
          </a:p>
          <a:p>
            <a:pPr algn="ctr">
              <a:buNone/>
            </a:pPr>
            <a:r>
              <a:rPr lang="it-IT" sz="4400" b="1" dirty="0" smtClean="0"/>
              <a:t>alla vita divina.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3600" i="1" dirty="0" smtClean="0"/>
              <a:t>“Dio si è fatto uomo affinché </a:t>
            </a:r>
          </a:p>
          <a:p>
            <a:pPr algn="ctr">
              <a:buNone/>
            </a:pPr>
            <a:r>
              <a:rPr lang="it-IT" sz="3600" i="1" dirty="0" smtClean="0"/>
              <a:t>l’uomo diventi Dio”</a:t>
            </a:r>
          </a:p>
          <a:p>
            <a:pPr algn="r">
              <a:buNone/>
            </a:pPr>
            <a:r>
              <a:rPr lang="it-IT" sz="2000" dirty="0" smtClean="0"/>
              <a:t>Gregorio di </a:t>
            </a:r>
            <a:r>
              <a:rPr lang="it-IT" sz="2000" dirty="0" err="1" smtClean="0"/>
              <a:t>Nazianzio</a:t>
            </a:r>
            <a:endParaRPr lang="it-IT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Nella sintesi di Paolo </a:t>
            </a:r>
            <a:r>
              <a:rPr lang="it-IT" b="1" i="1" dirty="0" err="1" smtClean="0"/>
              <a:t>pneumatikós</a:t>
            </a:r>
            <a:r>
              <a:rPr lang="it-IT" dirty="0" smtClean="0"/>
              <a:t>, </a:t>
            </a:r>
          </a:p>
          <a:p>
            <a:pPr algn="ctr">
              <a:buNone/>
            </a:pPr>
            <a:r>
              <a:rPr lang="it-IT" dirty="0" smtClean="0"/>
              <a:t>l’uomo spirituale trasformato, potenziato dallo Spirito di Dio e incamminato verso la pienezza, si oppone sia a </a:t>
            </a:r>
            <a:r>
              <a:rPr lang="it-IT" b="1" i="1" dirty="0" err="1" smtClean="0"/>
              <a:t>sarkikós</a:t>
            </a:r>
            <a:r>
              <a:rPr lang="it-IT" dirty="0" smtClean="0"/>
              <a:t> (carnale) </a:t>
            </a:r>
          </a:p>
          <a:p>
            <a:pPr algn="ctr">
              <a:buNone/>
            </a:pPr>
            <a:r>
              <a:rPr lang="it-IT" dirty="0" smtClean="0"/>
              <a:t>sia a </a:t>
            </a:r>
            <a:r>
              <a:rPr lang="it-IT" b="1" i="1" dirty="0" err="1" smtClean="0"/>
              <a:t>psykikós</a:t>
            </a:r>
            <a:r>
              <a:rPr lang="it-IT" b="1" dirty="0" smtClean="0"/>
              <a:t> </a:t>
            </a:r>
            <a:r>
              <a:rPr lang="it-IT" dirty="0" smtClean="0"/>
              <a:t>(psichico), </a:t>
            </a:r>
          </a:p>
          <a:p>
            <a:pPr algn="ctr">
              <a:buNone/>
            </a:pPr>
            <a:r>
              <a:rPr lang="it-IT" dirty="0" smtClean="0"/>
              <a:t>per indicare l’uomo liberato dalle passioni, dall’egoismo, dall’orgoglio </a:t>
            </a:r>
          </a:p>
          <a:p>
            <a:pPr algn="ctr">
              <a:buNone/>
            </a:pPr>
            <a:r>
              <a:rPr lang="it-IT" dirty="0" smtClean="0"/>
              <a:t>e dalle opere della carne.</a:t>
            </a:r>
          </a:p>
          <a:p>
            <a:pPr algn="ctr">
              <a:buNone/>
            </a:pPr>
            <a:r>
              <a:rPr lang="it-IT" dirty="0" smtClean="0"/>
              <a:t>               </a:t>
            </a:r>
            <a:r>
              <a:rPr lang="it-IT" i="1" dirty="0" smtClean="0">
                <a:solidFill>
                  <a:srgbClr val="FF0000"/>
                </a:solidFill>
              </a:rPr>
              <a:t>1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Cor</a:t>
            </a:r>
            <a:r>
              <a:rPr lang="it-IT" dirty="0" smtClean="0">
                <a:solidFill>
                  <a:srgbClr val="FF0000"/>
                </a:solidFill>
              </a:rPr>
              <a:t> 15,44-45; 3,1-2</a:t>
            </a: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2.jpe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700808"/>
            <a:ext cx="5688632" cy="3888432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just">
              <a:buNone/>
            </a:pPr>
            <a:r>
              <a:rPr lang="it-IT" b="1" dirty="0" smtClean="0">
                <a:solidFill>
                  <a:srgbClr val="00B050"/>
                </a:solidFill>
              </a:rPr>
              <a:t>Nemmeno possiamo ignorare che, negli ultimi decenni, si è prodotta una rottura nella trasmissione generazionale della fede cristiana nel popolo cattolico.</a:t>
            </a:r>
          </a:p>
          <a:p>
            <a:pPr algn="r">
              <a:buNone/>
            </a:pPr>
            <a:r>
              <a:rPr lang="it-IT" dirty="0" smtClean="0"/>
              <a:t>Francesco, </a:t>
            </a:r>
            <a:r>
              <a:rPr lang="it-IT" i="1" dirty="0" err="1" smtClean="0"/>
              <a:t>Evangelii</a:t>
            </a:r>
            <a:r>
              <a:rPr lang="it-IT" i="1" dirty="0" smtClean="0"/>
              <a:t> </a:t>
            </a:r>
            <a:r>
              <a:rPr lang="it-IT" i="1" dirty="0" err="1" smtClean="0"/>
              <a:t>gaudium</a:t>
            </a:r>
            <a:r>
              <a:rPr lang="it-IT" i="1" dirty="0" smtClean="0"/>
              <a:t> </a:t>
            </a:r>
            <a:r>
              <a:rPr lang="it-IT" dirty="0" smtClean="0"/>
              <a:t>70</a:t>
            </a:r>
            <a:endParaRPr lang="it-IT" dirty="0"/>
          </a:p>
        </p:txBody>
      </p:sp>
      <p:pic>
        <p:nvPicPr>
          <p:cNvPr id="4" name="Immagine 3" descr="1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396044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Sta crollando un intero sistema religioso, in cui i </a:t>
            </a:r>
            <a:r>
              <a:rPr lang="it-IT" i="1" dirty="0" smtClean="0"/>
              <a:t>misteri della fede </a:t>
            </a:r>
            <a:r>
              <a:rPr lang="it-IT" dirty="0" smtClean="0"/>
              <a:t>erano preminentemente </a:t>
            </a:r>
            <a:r>
              <a:rPr lang="it-IT" b="1" dirty="0" smtClean="0"/>
              <a:t>rappresentati</a:t>
            </a:r>
            <a:r>
              <a:rPr lang="it-IT" dirty="0" smtClean="0"/>
              <a:t>, ma ben poco </a:t>
            </a:r>
            <a:r>
              <a:rPr lang="it-IT" b="1" dirty="0" smtClean="0"/>
              <a:t>realizzati</a:t>
            </a:r>
            <a:r>
              <a:rPr lang="it-IT" dirty="0" smtClean="0"/>
              <a:t>, </a:t>
            </a:r>
          </a:p>
          <a:p>
            <a:pPr algn="just">
              <a:buNone/>
            </a:pPr>
            <a:r>
              <a:rPr lang="it-IT" dirty="0" smtClean="0"/>
              <a:t>in cui cioè ci si è illusi che il teatro sacramentale fosse sufficiente </a:t>
            </a:r>
          </a:p>
          <a:p>
            <a:pPr algn="just">
              <a:buNone/>
            </a:pPr>
            <a:r>
              <a:rPr lang="it-IT" dirty="0" smtClean="0"/>
              <a:t>di per sé ad assicurare </a:t>
            </a:r>
          </a:p>
          <a:p>
            <a:pPr algn="just">
              <a:buNone/>
            </a:pPr>
            <a:r>
              <a:rPr lang="it-IT" dirty="0" smtClean="0"/>
              <a:t>la maturazione </a:t>
            </a:r>
          </a:p>
          <a:p>
            <a:pPr algn="just">
              <a:buNone/>
            </a:pPr>
            <a:r>
              <a:rPr lang="it-IT" dirty="0" smtClean="0"/>
              <a:t>della fede personale.</a:t>
            </a:r>
            <a:endParaRPr lang="it-IT" dirty="0"/>
          </a:p>
        </p:txBody>
      </p:sp>
      <p:pic>
        <p:nvPicPr>
          <p:cNvPr id="4" name="Immagine 3" descr="2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140968"/>
            <a:ext cx="3528392" cy="371703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t-IT" sz="3600" dirty="0" smtClean="0"/>
              <a:t>Questo cristianesimo, nutrito da una fede quasi sempre più o meno </a:t>
            </a:r>
            <a:r>
              <a:rPr lang="it-IT" sz="3600" i="1" dirty="0" smtClean="0"/>
              <a:t>magica</a:t>
            </a:r>
            <a:r>
              <a:rPr lang="it-IT" sz="3600" dirty="0" smtClean="0"/>
              <a:t> e </a:t>
            </a:r>
            <a:r>
              <a:rPr lang="it-IT" sz="3600" i="1" dirty="0" smtClean="0"/>
              <a:t>superstiziosa</a:t>
            </a:r>
            <a:r>
              <a:rPr lang="it-IT" sz="3600" dirty="0" smtClean="0"/>
              <a:t>, e fondato sulla perenne </a:t>
            </a:r>
            <a:r>
              <a:rPr lang="it-IT" sz="3600" i="1" dirty="0" smtClean="0"/>
              <a:t>delega</a:t>
            </a:r>
            <a:r>
              <a:rPr lang="it-IT" sz="3600" dirty="0" smtClean="0"/>
              <a:t> ad altri, agli specialisti del sacro, del compito di comprendere il senso delle proprie scelte spirituali, </a:t>
            </a:r>
          </a:p>
          <a:p>
            <a:pPr algn="just">
              <a:buNone/>
            </a:pPr>
            <a:r>
              <a:rPr lang="it-IT" sz="3600" b="1" dirty="0" smtClean="0"/>
              <a:t>questo cristianesimo inconsapevole è per sempre finito</a:t>
            </a:r>
            <a:r>
              <a:rPr lang="it-IT" sz="3600" dirty="0" smtClean="0"/>
              <a:t>, </a:t>
            </a:r>
          </a:p>
          <a:p>
            <a:pPr algn="just">
              <a:buNone/>
            </a:pPr>
            <a:r>
              <a:rPr lang="it-IT" sz="3600" dirty="0" smtClean="0"/>
              <a:t>anche se potrà continuare a sussistere come residuo antropologico nelle aree meno culturalmente sviluppate del pianeta. </a:t>
            </a:r>
            <a:endParaRPr lang="it-IT" sz="3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400" dirty="0" smtClean="0"/>
              <a:t>Stiamo faticosamente passando da una religiosità preminentemente </a:t>
            </a:r>
            <a:r>
              <a:rPr lang="it-IT" sz="4400" b="1" dirty="0" smtClean="0">
                <a:solidFill>
                  <a:srgbClr val="FF0000"/>
                </a:solidFill>
              </a:rPr>
              <a:t>rappresentata</a:t>
            </a:r>
            <a:r>
              <a:rPr lang="it-IT" sz="4400" dirty="0" smtClean="0"/>
              <a:t> a una spiritualità più </a:t>
            </a:r>
            <a:r>
              <a:rPr lang="it-IT" sz="4400" b="1" dirty="0" smtClean="0">
                <a:solidFill>
                  <a:srgbClr val="FF0000"/>
                </a:solidFill>
              </a:rPr>
              <a:t>personalmente</a:t>
            </a:r>
            <a:r>
              <a:rPr lang="it-IT" sz="4400" dirty="0" smtClean="0"/>
              <a:t> </a:t>
            </a:r>
            <a:r>
              <a:rPr lang="it-IT" sz="4400" b="1" dirty="0" smtClean="0">
                <a:solidFill>
                  <a:srgbClr val="FF0000"/>
                </a:solidFill>
              </a:rPr>
              <a:t>realizzata</a:t>
            </a:r>
            <a:r>
              <a:rPr lang="it-IT" sz="4400" dirty="0" smtClean="0"/>
              <a:t>, </a:t>
            </a:r>
          </a:p>
          <a:p>
            <a:pPr algn="ctr">
              <a:buNone/>
            </a:pPr>
            <a:r>
              <a:rPr lang="it-IT" sz="4400" dirty="0" smtClean="0"/>
              <a:t>e questo passaggio mette inevitabilmente in </a:t>
            </a:r>
            <a:r>
              <a:rPr lang="it-IT" sz="4400" b="1" dirty="0" smtClean="0"/>
              <a:t>crisi</a:t>
            </a:r>
            <a:r>
              <a:rPr lang="it-IT" sz="4400" dirty="0" smtClean="0"/>
              <a:t> </a:t>
            </a:r>
            <a:r>
              <a:rPr lang="it-IT" sz="4400" i="1" dirty="0" smtClean="0"/>
              <a:t>le forme più estrinseche e meno intimamente vissute di religiosità</a:t>
            </a:r>
            <a:r>
              <a:rPr lang="it-IT" sz="4400" dirty="0" smtClean="0"/>
              <a:t>.</a:t>
            </a:r>
          </a:p>
          <a:p>
            <a:pPr algn="r">
              <a:buNone/>
            </a:pPr>
            <a:r>
              <a:rPr lang="it-IT" sz="1400" dirty="0" smtClean="0"/>
              <a:t>M. </a:t>
            </a:r>
            <a:r>
              <a:rPr lang="it-IT" sz="1400" dirty="0" err="1" smtClean="0"/>
              <a:t>Guzzi</a:t>
            </a:r>
            <a:r>
              <a:rPr lang="it-IT" sz="1400" dirty="0" smtClean="0"/>
              <a:t>, Alla ricerca del continente della gioia, 56-57</a:t>
            </a:r>
            <a:endParaRPr lang="it-IT" sz="1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/>
          <a:lstStyle/>
          <a:p>
            <a:pPr algn="ctr">
              <a:buNone/>
            </a:pPr>
            <a:r>
              <a:rPr lang="it-IT" sz="4000" dirty="0" smtClean="0"/>
              <a:t>Dobbiamo perciò rinnovare prima di ogni altra cosa tutti gli </a:t>
            </a:r>
            <a:r>
              <a:rPr lang="it-IT" sz="4000" b="1" dirty="0" smtClean="0"/>
              <a:t>itinerari iniziatici</a:t>
            </a:r>
            <a:r>
              <a:rPr lang="it-IT" sz="4000" dirty="0" smtClean="0"/>
              <a:t>, dalla catechesi dei bambini fino alla formazione permanente degli adulti, dei religiosi, delle suore e dei presbiteri, affinché diventino </a:t>
            </a:r>
          </a:p>
          <a:p>
            <a:pPr algn="ctr">
              <a:buNone/>
            </a:pPr>
            <a:r>
              <a:rPr lang="it-IT" sz="4000" b="1" dirty="0" smtClean="0">
                <a:solidFill>
                  <a:srgbClr val="FF0000"/>
                </a:solidFill>
              </a:rPr>
              <a:t>luoghi di realizzazione personale </a:t>
            </a:r>
          </a:p>
          <a:p>
            <a:pPr algn="ctr">
              <a:buNone/>
            </a:pPr>
            <a:r>
              <a:rPr lang="it-IT" sz="4000" b="1" dirty="0" smtClean="0">
                <a:solidFill>
                  <a:srgbClr val="FF0000"/>
                </a:solidFill>
              </a:rPr>
              <a:t>dei misteri celebrati</a:t>
            </a:r>
            <a:r>
              <a:rPr lang="it-IT" sz="4000" dirty="0" smtClean="0"/>
              <a:t>. </a:t>
            </a:r>
          </a:p>
          <a:p>
            <a:pPr algn="ctr">
              <a:buNone/>
            </a:pPr>
            <a:endParaRPr lang="it-IT" sz="4000" dirty="0" smtClean="0"/>
          </a:p>
          <a:p>
            <a:pPr algn="r">
              <a:buNone/>
            </a:pPr>
            <a:r>
              <a:rPr lang="it-IT" sz="1400" i="1" dirty="0" smtClean="0"/>
              <a:t>Alla ricerca del continente della gioia</a:t>
            </a:r>
            <a:r>
              <a:rPr lang="it-IT" sz="1400" dirty="0" smtClean="0"/>
              <a:t>, 57</a:t>
            </a:r>
            <a:endParaRPr lang="it-IT" sz="1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/>
              <a:t>Tutti aneliamo, che lo sappiamo o meno, alla realizzazione della vita di Dio in noi, e cioè a una pienezza integrale di vita e di felicità. </a:t>
            </a:r>
          </a:p>
          <a:p>
            <a:pPr algn="ctr">
              <a:buNone/>
            </a:pPr>
            <a:r>
              <a:rPr lang="it-IT" sz="4000" dirty="0" smtClean="0"/>
              <a:t>Ed è proprio questo </a:t>
            </a:r>
            <a:r>
              <a:rPr lang="it-IT" sz="4000" b="1" dirty="0" smtClean="0"/>
              <a:t>anelito di realizzazione personale della propria salvezza </a:t>
            </a:r>
            <a:r>
              <a:rPr lang="it-IT" sz="4000" dirty="0" smtClean="0"/>
              <a:t>il </a:t>
            </a:r>
            <a:r>
              <a:rPr lang="it-IT" sz="4000" b="1" i="1" dirty="0" smtClean="0"/>
              <a:t>cuore della nuova evangelizzazione</a:t>
            </a:r>
            <a:r>
              <a:rPr lang="it-IT" sz="4000" dirty="0" smtClean="0"/>
              <a:t>.</a:t>
            </a:r>
            <a:endParaRPr lang="it-IT" sz="4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t-IT" dirty="0"/>
              <a:t>O</a:t>
            </a:r>
            <a:r>
              <a:rPr lang="it-IT" dirty="0" smtClean="0"/>
              <a:t>stacoli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726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3600" dirty="0" smtClean="0"/>
              <a:t>Ogni volta che continuiamo a mantenere le persone in un atteggiamento di </a:t>
            </a:r>
            <a:r>
              <a:rPr lang="it-IT" sz="3600" b="1" dirty="0" smtClean="0">
                <a:solidFill>
                  <a:srgbClr val="00B050"/>
                </a:solidFill>
              </a:rPr>
              <a:t>adesione inconsapevole verso contenuti teologici e dottrinali mai compresi</a:t>
            </a:r>
            <a:r>
              <a:rPr lang="it-IT" sz="3600" dirty="0" smtClean="0"/>
              <a:t>, cioè induciamo le persone a far finta di credere in cose che nemmeno capiscono, noi </a:t>
            </a:r>
            <a:r>
              <a:rPr lang="it-IT" sz="3600" b="1" dirty="0" smtClean="0">
                <a:solidFill>
                  <a:srgbClr val="FF0000"/>
                </a:solidFill>
              </a:rPr>
              <a:t>allontaniamo la rivelazione della potenza trasformativa e liberatoria di Gesù, e ci allontaniamo perciò dal suo Spirito.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it-IT" dirty="0" smtClean="0">
                <a:latin typeface="Elephant" pitchFamily="18" charset="0"/>
              </a:rPr>
              <a:t>Contesto</a:t>
            </a:r>
            <a:endParaRPr lang="it-IT" dirty="0">
              <a:latin typeface="Elephant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4400" dirty="0" smtClean="0">
                <a:solidFill>
                  <a:srgbClr val="00B0F0"/>
                </a:solidFill>
                <a:latin typeface="Berlin Sans FB" pitchFamily="34" charset="0"/>
              </a:rPr>
              <a:t>“Consumismo spirituale”</a:t>
            </a:r>
          </a:p>
          <a:p>
            <a:pPr algn="ctr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Il ritorno al sacro e la ricerca spirituale che caratterizzano la nostra epoca sono </a:t>
            </a:r>
            <a:r>
              <a:rPr lang="it-IT" i="1" dirty="0" smtClean="0"/>
              <a:t>fenomeni ambigui</a:t>
            </a:r>
            <a:r>
              <a:rPr lang="it-IT" dirty="0" smtClean="0"/>
              <a:t>.</a:t>
            </a:r>
          </a:p>
          <a:p>
            <a:pPr algn="just">
              <a:buNone/>
            </a:pPr>
            <a:r>
              <a:rPr lang="it-IT" dirty="0" smtClean="0"/>
              <a:t>Più dell’ateismo, oggi abbiamo di fronte la sfida di rispondere adeguatamente alla sete di Dio di molta gente, perché non cerchino di spegnerla con </a:t>
            </a:r>
            <a:r>
              <a:rPr lang="it-IT" b="1" dirty="0" smtClean="0"/>
              <a:t>proposte alienanti </a:t>
            </a:r>
            <a:r>
              <a:rPr lang="it-IT" dirty="0" smtClean="0"/>
              <a:t>o con </a:t>
            </a:r>
            <a:r>
              <a:rPr lang="it-IT" b="1" dirty="0" smtClean="0"/>
              <a:t>un Gesù Cristo senza carne e senza impegno con l’altro</a:t>
            </a:r>
            <a:r>
              <a:rPr lang="it-IT" dirty="0" smtClean="0"/>
              <a:t>.</a:t>
            </a:r>
          </a:p>
          <a:p>
            <a:pPr algn="r">
              <a:buNone/>
            </a:pPr>
            <a:r>
              <a:rPr lang="it-IT" sz="1500" dirty="0" smtClean="0"/>
              <a:t>Francesco, Esortazione </a:t>
            </a:r>
            <a:r>
              <a:rPr lang="it-IT" sz="1500" i="1" dirty="0" err="1" smtClean="0"/>
              <a:t>Evangelii</a:t>
            </a:r>
            <a:r>
              <a:rPr lang="it-IT" sz="1500" i="1" dirty="0" smtClean="0"/>
              <a:t> </a:t>
            </a:r>
            <a:r>
              <a:rPr lang="it-IT" sz="1500" i="1" dirty="0" err="1" smtClean="0"/>
              <a:t>gaudium</a:t>
            </a:r>
            <a:r>
              <a:rPr lang="it-IT" sz="1500" i="1" dirty="0" smtClean="0"/>
              <a:t> </a:t>
            </a:r>
            <a:r>
              <a:rPr lang="it-IT" sz="1500" dirty="0" smtClean="0"/>
              <a:t>89</a:t>
            </a:r>
            <a:endParaRPr lang="it-IT" sz="15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4000" dirty="0" smtClean="0"/>
              <a:t>Ogni volta che insistiamo in modo unilaterale, teatrale ed estrinseco sulle rappresentazioni/celebrazioni dei misteri, </a:t>
            </a:r>
          </a:p>
          <a:p>
            <a:pPr algn="just">
              <a:buNone/>
            </a:pPr>
            <a:r>
              <a:rPr lang="it-IT" sz="4000" dirty="0" smtClean="0"/>
              <a:t>proiettando i fedeli verso concetti e immagini fuori di loro, </a:t>
            </a:r>
            <a:r>
              <a:rPr lang="it-IT" sz="4000" b="1" dirty="0" smtClean="0"/>
              <a:t>come se la fede fosse una specie di relazione magica verso immagini o eventi di per sé salvifici</a:t>
            </a:r>
            <a:r>
              <a:rPr lang="it-IT" sz="4000" dirty="0" smtClean="0"/>
              <a:t>.</a:t>
            </a:r>
            <a:endParaRPr lang="it-IT" sz="4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1926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t-IT" sz="3600" dirty="0" smtClean="0"/>
              <a:t>Ogni volta che induciamo </a:t>
            </a:r>
            <a:r>
              <a:rPr lang="it-IT" sz="3600" b="1" dirty="0" smtClean="0"/>
              <a:t>una devozione </a:t>
            </a:r>
            <a:r>
              <a:rPr lang="it-IT" sz="3600" b="1" dirty="0" err="1" smtClean="0"/>
              <a:t>sentimentalistica</a:t>
            </a:r>
            <a:r>
              <a:rPr lang="it-IT" sz="3600" dirty="0" smtClean="0"/>
              <a:t> o un </a:t>
            </a:r>
            <a:r>
              <a:rPr lang="it-IT" sz="3600" b="1" dirty="0" smtClean="0"/>
              <a:t>atteggiamento di massa plaudente</a:t>
            </a:r>
            <a:r>
              <a:rPr lang="it-IT" sz="3600" dirty="0" smtClean="0"/>
              <a:t>, più o meno isterica, entusiastica e infantile, </a:t>
            </a:r>
          </a:p>
          <a:p>
            <a:pPr algn="just">
              <a:buNone/>
            </a:pPr>
            <a:r>
              <a:rPr lang="it-IT" sz="3600" dirty="0" smtClean="0"/>
              <a:t>noi favoriamo, magari senza nemmeno rendercene conto, una regressione </a:t>
            </a:r>
            <a:r>
              <a:rPr lang="it-IT" sz="3600" dirty="0" err="1" smtClean="0"/>
              <a:t>psicologico-spirituale</a:t>
            </a:r>
            <a:r>
              <a:rPr lang="it-IT" sz="3600" dirty="0" smtClean="0"/>
              <a:t>, e così allontaniamo le persone da </a:t>
            </a:r>
            <a:r>
              <a:rPr lang="it-IT" sz="3600" b="1" dirty="0" smtClean="0">
                <a:solidFill>
                  <a:srgbClr val="FF0000"/>
                </a:solidFill>
              </a:rPr>
              <a:t>quell’esperienza intima e reale del mistero di Dio nello Spirito di Cristo</a:t>
            </a:r>
            <a:r>
              <a:rPr lang="it-IT" sz="3600" dirty="0" smtClean="0"/>
              <a:t>, che </a:t>
            </a:r>
            <a:r>
              <a:rPr lang="it-IT" sz="3600" b="1" dirty="0" smtClean="0">
                <a:solidFill>
                  <a:srgbClr val="0070C0"/>
                </a:solidFill>
              </a:rPr>
              <a:t>richiede sempre impegno personale e profonda individuazione</a:t>
            </a:r>
            <a:r>
              <a:rPr lang="it-IT" sz="3600" dirty="0" smtClean="0"/>
              <a:t>.</a:t>
            </a:r>
            <a:endParaRPr lang="it-IT" sz="3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1926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4000" dirty="0" smtClean="0"/>
              <a:t>Ogni volta che sproniamo le persone </a:t>
            </a:r>
            <a:r>
              <a:rPr lang="it-IT" sz="4000" b="1" dirty="0" smtClean="0"/>
              <a:t>all’attivismo frenetico</a:t>
            </a:r>
            <a:r>
              <a:rPr lang="it-IT" sz="4000" dirty="0" smtClean="0"/>
              <a:t>, insistendo ancora una volta su motivazioni moralistiche o sociologiche, ovvero sul senso di colpa che affligge ogni uomo, noi le allontaniamo dalla </a:t>
            </a:r>
            <a:r>
              <a:rPr lang="it-IT" sz="4000" b="1" dirty="0" smtClean="0">
                <a:solidFill>
                  <a:srgbClr val="FF0000"/>
                </a:solidFill>
              </a:rPr>
              <a:t>liberazione interiore che opera in noi il Cristo</a:t>
            </a:r>
            <a:r>
              <a:rPr lang="it-IT" sz="4000" dirty="0" smtClean="0"/>
              <a:t>, alimentando al contrario le loro difese nevrotiche, cioè le loro strutture psichiche di alienazione.</a:t>
            </a:r>
            <a:endParaRPr lang="it-IT" sz="4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76672"/>
            <a:ext cx="8568952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4000" dirty="0" smtClean="0"/>
              <a:t>Ogni volta che favoriamo la </a:t>
            </a:r>
            <a:r>
              <a:rPr lang="it-IT" sz="4000" b="1" dirty="0" smtClean="0"/>
              <a:t>distrazione</a:t>
            </a:r>
            <a:r>
              <a:rPr lang="it-IT" sz="4000" dirty="0" smtClean="0"/>
              <a:t>, la deconcentrazione, la chiacchiera, pure “religiosa”, e la dissipazione mentale, come ogni giorno fa la cultura mass-mediologica dominante, noi feriamo e indeboliamo la nostra anima, che anela a unirsi allo Spirito di Cristo e a godere della sua vita sempre nuova e sempre creativa.</a:t>
            </a:r>
          </a:p>
          <a:p>
            <a:pPr algn="r">
              <a:buNone/>
            </a:pPr>
            <a:r>
              <a:rPr lang="it-IT" sz="1400" i="1" dirty="0" smtClean="0"/>
              <a:t>Alla ricerca del continente della gioia</a:t>
            </a:r>
            <a:r>
              <a:rPr lang="it-IT" sz="1400" dirty="0" smtClean="0"/>
              <a:t>, 28-29</a:t>
            </a:r>
            <a:endParaRPr lang="it-IT" sz="1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it-IT" sz="4800" dirty="0" smtClean="0">
                <a:solidFill>
                  <a:srgbClr val="FF0000"/>
                </a:solidFill>
                <a:latin typeface="Cooper Black" pitchFamily="18" charset="0"/>
              </a:rPr>
              <a:t>Da cosa ripartiamo?</a:t>
            </a:r>
            <a:endParaRPr lang="it-IT" sz="4800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/>
              <a:t>È urgente recuperare uno </a:t>
            </a:r>
            <a:r>
              <a:rPr lang="it-IT" sz="4000" b="1" dirty="0" smtClean="0">
                <a:solidFill>
                  <a:srgbClr val="00B050"/>
                </a:solidFill>
              </a:rPr>
              <a:t>spirito </a:t>
            </a:r>
            <a:r>
              <a:rPr lang="it-IT" sz="4000" b="1" i="1" dirty="0" smtClean="0">
                <a:solidFill>
                  <a:srgbClr val="00B050"/>
                </a:solidFill>
              </a:rPr>
              <a:t>contemplativo</a:t>
            </a:r>
            <a:r>
              <a:rPr lang="it-IT" sz="4000" dirty="0" smtClean="0"/>
              <a:t>, che ci permetta di riscoprire ogni giorno che siamo depositari di un bene che umanizza, che aiuta a condurre una vita nuova. </a:t>
            </a:r>
          </a:p>
          <a:p>
            <a:pPr algn="ctr">
              <a:buNone/>
            </a:pPr>
            <a:r>
              <a:rPr lang="it-IT" sz="4000" u="sng" dirty="0" smtClean="0">
                <a:solidFill>
                  <a:srgbClr val="FF0000"/>
                </a:solidFill>
              </a:rPr>
              <a:t>Non c’è niente di meglio </a:t>
            </a:r>
          </a:p>
          <a:p>
            <a:pPr algn="ctr">
              <a:buNone/>
            </a:pPr>
            <a:r>
              <a:rPr lang="it-IT" sz="4000" u="sng" dirty="0" smtClean="0">
                <a:solidFill>
                  <a:srgbClr val="FF0000"/>
                </a:solidFill>
              </a:rPr>
              <a:t>da trasmettere agli altri.</a:t>
            </a:r>
          </a:p>
          <a:p>
            <a:pPr algn="r">
              <a:buNone/>
            </a:pPr>
            <a:r>
              <a:rPr lang="it-IT" sz="2000" i="1" dirty="0" smtClean="0"/>
              <a:t>Francesco, </a:t>
            </a:r>
            <a:r>
              <a:rPr lang="it-IT" sz="2000" i="1" dirty="0" err="1" smtClean="0"/>
              <a:t>Evangelii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gaudium</a:t>
            </a:r>
            <a:r>
              <a:rPr lang="it-IT" sz="2000" i="1" dirty="0" smtClean="0"/>
              <a:t> </a:t>
            </a:r>
            <a:r>
              <a:rPr lang="it-IT" sz="2000" dirty="0" smtClean="0"/>
              <a:t>264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/>
              <a:t>Abbiamo bisogno di riconoscere la città a partire da uno </a:t>
            </a:r>
            <a:r>
              <a:rPr lang="it-IT" b="1" dirty="0" smtClean="0">
                <a:solidFill>
                  <a:srgbClr val="00B050"/>
                </a:solidFill>
              </a:rPr>
              <a:t>sguardo contemplativo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00B050"/>
                </a:solidFill>
              </a:rPr>
              <a:t>ossia uno sguardo di fede che scopra quel Dio che abita nelle sue case, nelle sue strade, nelle sue piazze</a:t>
            </a:r>
            <a:r>
              <a:rPr lang="it-IT" dirty="0" smtClean="0"/>
              <a:t>. La presenza di Dio accompagna la ricerca sincera che persone e gruppi compiono per trovare appoggio e senso alla loro vita. Egli vive tra i cittadini promuovendo la solidarietà, la fraternità, il desiderio di bene, di verità, di giustizia. </a:t>
            </a:r>
            <a:r>
              <a:rPr lang="it-IT" b="1" dirty="0" smtClean="0">
                <a:solidFill>
                  <a:srgbClr val="FF0000"/>
                </a:solidFill>
              </a:rPr>
              <a:t>Questa presenza non deve essere fabbricata, ma scoperta, svelata</a:t>
            </a:r>
            <a:r>
              <a:rPr lang="it-IT" dirty="0" smtClean="0"/>
              <a:t>. Dio non si nasconde a coloro che lo cercano con cuore sincero, sebbene lo facciano a tentoni, in modo impreciso e diffuso. </a:t>
            </a:r>
          </a:p>
          <a:p>
            <a:pPr algn="r">
              <a:buNone/>
            </a:pPr>
            <a:r>
              <a:rPr lang="it-IT" sz="1700" dirty="0" smtClean="0"/>
              <a:t>Francesco, </a:t>
            </a:r>
            <a:r>
              <a:rPr lang="it-IT" sz="1700" i="1" dirty="0" err="1" smtClean="0"/>
              <a:t>Evangelii</a:t>
            </a:r>
            <a:r>
              <a:rPr lang="it-IT" sz="1700" i="1" dirty="0" smtClean="0"/>
              <a:t> </a:t>
            </a:r>
            <a:r>
              <a:rPr lang="it-IT" sz="1700" i="1" dirty="0" err="1" smtClean="0"/>
              <a:t>gaudium</a:t>
            </a:r>
            <a:r>
              <a:rPr lang="it-IT" sz="1700" i="1" dirty="0" smtClean="0"/>
              <a:t> </a:t>
            </a:r>
            <a:r>
              <a:rPr lang="it-IT" sz="1700" dirty="0" smtClean="0"/>
              <a:t>71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145435"/>
          </a:xfrm>
        </p:spPr>
        <p:txBody>
          <a:bodyPr/>
          <a:lstStyle/>
          <a:p>
            <a:pPr algn="ctr">
              <a:buNone/>
            </a:pPr>
            <a:r>
              <a:rPr lang="it-IT" sz="3600" dirty="0" smtClean="0"/>
              <a:t>Partiamo dal cuore di tutto, 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rgbClr val="FF0000"/>
                </a:solidFill>
              </a:rPr>
              <a:t>dall’esperienza contemplativa</a:t>
            </a:r>
            <a:r>
              <a:rPr lang="it-IT" sz="3600" dirty="0" smtClean="0"/>
              <a:t>, </a:t>
            </a:r>
          </a:p>
          <a:p>
            <a:pPr algn="ctr">
              <a:buNone/>
            </a:pPr>
            <a:r>
              <a:rPr lang="it-IT" sz="3600" dirty="0" smtClean="0"/>
              <a:t>che è la dimensione primaria e fondamentale. Entro la quale tutti i contenuti della nostra fede diventano appunto esperienza, si fanno palpito cardiaco, emozione, luce intellettuale, corpo vibrante e visione.</a:t>
            </a:r>
          </a:p>
          <a:p>
            <a:pPr algn="ctr">
              <a:buNone/>
            </a:pPr>
            <a:endParaRPr lang="it-IT" sz="3600" dirty="0" smtClean="0"/>
          </a:p>
          <a:p>
            <a:pPr algn="r">
              <a:buNone/>
            </a:pPr>
            <a:r>
              <a:rPr lang="it-IT" sz="1400" i="1" dirty="0" smtClean="0"/>
              <a:t>M. </a:t>
            </a:r>
            <a:r>
              <a:rPr lang="it-IT" sz="1400" i="1" dirty="0" err="1" smtClean="0"/>
              <a:t>Guzzi</a:t>
            </a:r>
            <a:r>
              <a:rPr lang="it-IT" sz="1400" i="1" dirty="0" smtClean="0"/>
              <a:t>, Alla ricerca del continente della gioia</a:t>
            </a:r>
            <a:r>
              <a:rPr lang="it-IT" sz="1400" dirty="0" smtClean="0"/>
              <a:t>, 29-30</a:t>
            </a:r>
            <a:endParaRPr lang="it-IT" sz="1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Bisogna recuperare </a:t>
            </a:r>
          </a:p>
          <a:p>
            <a:pPr algn="ctr">
              <a:buNone/>
            </a:pPr>
            <a:r>
              <a:rPr lang="it-IT" dirty="0" smtClean="0"/>
              <a:t>una più autentica </a:t>
            </a:r>
            <a:r>
              <a:rPr lang="it-IT" dirty="0" smtClean="0">
                <a:solidFill>
                  <a:srgbClr val="FF0000"/>
                </a:solidFill>
              </a:rPr>
              <a:t>centralità contemplativa</a:t>
            </a:r>
            <a:r>
              <a:rPr lang="it-IT" dirty="0" smtClean="0"/>
              <a:t>; </a:t>
            </a:r>
          </a:p>
          <a:p>
            <a:pPr algn="ctr">
              <a:buNone/>
            </a:pPr>
            <a:r>
              <a:rPr lang="it-IT" dirty="0" smtClean="0"/>
              <a:t>dobbiamo dirci con chiarezza che non può sussistere alcuna esperienza spirituale di qualità che non sgorghi da </a:t>
            </a:r>
            <a:r>
              <a:rPr lang="it-IT" b="1" dirty="0" smtClean="0">
                <a:solidFill>
                  <a:srgbClr val="00B0F0"/>
                </a:solidFill>
              </a:rPr>
              <a:t>pratiche quotidiane e serie </a:t>
            </a:r>
            <a:r>
              <a:rPr lang="it-IT" dirty="0" smtClean="0"/>
              <a:t>che ci aiutino innanzitutto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00B050"/>
                </a:solidFill>
              </a:rPr>
              <a:t>a silenziare il nostro chiacchiericcio mentale </a:t>
            </a:r>
          </a:p>
          <a:p>
            <a:pPr algn="ctr">
              <a:buNone/>
            </a:pPr>
            <a:r>
              <a:rPr lang="it-IT" dirty="0" smtClean="0"/>
              <a:t>e poi disporci in </a:t>
            </a:r>
            <a:r>
              <a:rPr lang="it-IT" b="1" dirty="0" smtClean="0">
                <a:solidFill>
                  <a:srgbClr val="00B050"/>
                </a:solidFill>
              </a:rPr>
              <a:t>silenzio</a:t>
            </a:r>
            <a:r>
              <a:rPr lang="it-IT" dirty="0" smtClean="0"/>
              <a:t> ad </a:t>
            </a:r>
            <a:r>
              <a:rPr lang="it-IT" b="1" dirty="0" smtClean="0">
                <a:solidFill>
                  <a:srgbClr val="00B050"/>
                </a:solidFill>
              </a:rPr>
              <a:t>ascoltare</a:t>
            </a:r>
            <a:r>
              <a:rPr lang="it-IT" dirty="0" smtClean="0"/>
              <a:t>, </a:t>
            </a:r>
          </a:p>
          <a:p>
            <a:pPr algn="ctr">
              <a:buNone/>
            </a:pPr>
            <a:r>
              <a:rPr lang="it-IT" dirty="0" smtClean="0"/>
              <a:t>a </a:t>
            </a:r>
            <a:r>
              <a:rPr lang="it-IT" b="1" dirty="0" smtClean="0">
                <a:solidFill>
                  <a:srgbClr val="00B050"/>
                </a:solidFill>
              </a:rPr>
              <a:t>ricevere la grazia della parola di Dio</a:t>
            </a:r>
            <a:r>
              <a:rPr lang="it-IT" dirty="0" smtClean="0"/>
              <a:t>.</a:t>
            </a:r>
          </a:p>
          <a:p>
            <a:pPr algn="ctr">
              <a:buNone/>
            </a:pPr>
            <a:endParaRPr lang="it-IT" dirty="0" smtClean="0"/>
          </a:p>
          <a:p>
            <a:pPr algn="r">
              <a:buNone/>
            </a:pPr>
            <a:r>
              <a:rPr lang="it-IT" sz="1500" i="1" dirty="0" smtClean="0"/>
              <a:t>Alla ricerca del continente della gioia</a:t>
            </a:r>
            <a:r>
              <a:rPr lang="it-IT" sz="1500" dirty="0" smtClean="0"/>
              <a:t>, 76</a:t>
            </a:r>
            <a:endParaRPr lang="it-IT" sz="15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980728"/>
            <a:ext cx="8445624" cy="517403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4000" dirty="0" smtClean="0"/>
              <a:t>La crisi della fede in cui stiamo precipitando è innanzitutto </a:t>
            </a:r>
          </a:p>
          <a:p>
            <a:pPr algn="ctr">
              <a:buNone/>
            </a:pPr>
            <a:r>
              <a:rPr lang="it-IT" sz="4000" dirty="0" smtClean="0"/>
              <a:t>una crisi di spiritualità </a:t>
            </a:r>
          </a:p>
          <a:p>
            <a:pPr algn="ctr">
              <a:buNone/>
            </a:pPr>
            <a:r>
              <a:rPr lang="it-IT" sz="4000" dirty="0" smtClean="0"/>
              <a:t>e di pratiche spirituali </a:t>
            </a:r>
          </a:p>
          <a:p>
            <a:pPr algn="ctr">
              <a:buNone/>
            </a:pPr>
            <a:r>
              <a:rPr lang="it-IT" sz="4000" dirty="0" smtClean="0"/>
              <a:t>davvero efficaci.</a:t>
            </a:r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r">
              <a:buNone/>
            </a:pPr>
            <a:r>
              <a:rPr lang="it-IT" sz="1400" i="1" dirty="0" smtClean="0"/>
              <a:t>Alla ricerca del continente della gioia</a:t>
            </a:r>
            <a:r>
              <a:rPr lang="it-IT" sz="1400" dirty="0" smtClean="0"/>
              <a:t>, 31</a:t>
            </a:r>
            <a:endParaRPr lang="it-IT" sz="1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Contemplare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i="1" dirty="0" smtClean="0"/>
              <a:t>“Tutta la folla che era venuta</a:t>
            </a:r>
          </a:p>
          <a:p>
            <a:pPr algn="ctr">
              <a:buNone/>
            </a:pPr>
            <a:r>
              <a:rPr lang="it-IT" i="1" dirty="0" smtClean="0"/>
              <a:t> a vedere questo spettacolo” </a:t>
            </a:r>
            <a:r>
              <a:rPr lang="it-IT" dirty="0" err="1" smtClean="0"/>
              <a:t>Lc</a:t>
            </a:r>
            <a:r>
              <a:rPr lang="it-IT" dirty="0" smtClean="0"/>
              <a:t> 23,48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Realtà a cui è chiamato ogni battezzato: infatti colui che è stato battezzato, è stato innestato nella vita in Cristo </a:t>
            </a:r>
            <a:r>
              <a:rPr lang="it-IT" sz="1800" dirty="0" smtClean="0"/>
              <a:t>(</a:t>
            </a:r>
            <a:r>
              <a:rPr lang="it-IT" sz="1800" dirty="0" err="1" smtClean="0"/>
              <a:t>Rm</a:t>
            </a:r>
            <a:r>
              <a:rPr lang="it-IT" sz="1800" dirty="0" smtClean="0"/>
              <a:t> 6,1-6)</a:t>
            </a:r>
            <a:r>
              <a:rPr lang="it-IT" dirty="0" smtClean="0"/>
              <a:t>, si è rivestito di Cristo </a:t>
            </a:r>
            <a:r>
              <a:rPr lang="it-IT" sz="1800" dirty="0" smtClean="0"/>
              <a:t>(Gal 3,27)</a:t>
            </a:r>
            <a:r>
              <a:rPr lang="it-IT" dirty="0" smtClean="0"/>
              <a:t>, e la contemplazione-conoscenza cristiana non mira ad altro che a conformare al Cristo l’esistenza del cristiano.</a:t>
            </a:r>
          </a:p>
          <a:p>
            <a:pPr algn="r">
              <a:buNone/>
            </a:pPr>
            <a:r>
              <a:rPr lang="it-IT" sz="1300" dirty="0" smtClean="0"/>
              <a:t>E. Bianchi, </a:t>
            </a:r>
            <a:r>
              <a:rPr lang="it-IT" sz="1300" i="1" dirty="0" smtClean="0"/>
              <a:t>Lessico della vita interiore</a:t>
            </a:r>
            <a:r>
              <a:rPr lang="it-IT" sz="1300" dirty="0" smtClean="0"/>
              <a:t>, 110</a:t>
            </a:r>
            <a:endParaRPr lang="it-IT" sz="1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1.jpe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332656"/>
            <a:ext cx="2619375" cy="1743075"/>
          </a:xfrm>
        </p:spPr>
      </p:pic>
      <p:pic>
        <p:nvPicPr>
          <p:cNvPr id="5" name="Immagine 4" descr="2.jp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908720"/>
            <a:ext cx="2133600" cy="2143125"/>
          </a:xfrm>
          <a:prstGeom prst="rect">
            <a:avLst/>
          </a:prstGeom>
        </p:spPr>
      </p:pic>
      <p:pic>
        <p:nvPicPr>
          <p:cNvPr id="6" name="Immagine 5" descr="3.jp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1844824"/>
            <a:ext cx="2466975" cy="1847850"/>
          </a:xfrm>
          <a:prstGeom prst="rect">
            <a:avLst/>
          </a:prstGeom>
        </p:spPr>
      </p:pic>
      <p:pic>
        <p:nvPicPr>
          <p:cNvPr id="7" name="Immagine 6" descr="4.jpe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2564904"/>
            <a:ext cx="2867025" cy="1600200"/>
          </a:xfrm>
          <a:prstGeom prst="rect">
            <a:avLst/>
          </a:prstGeom>
        </p:spPr>
      </p:pic>
      <p:pic>
        <p:nvPicPr>
          <p:cNvPr id="8" name="Immagine 7" descr="5.jpe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19872" y="3501008"/>
            <a:ext cx="2571750" cy="1781175"/>
          </a:xfrm>
          <a:prstGeom prst="rect">
            <a:avLst/>
          </a:prstGeom>
        </p:spPr>
      </p:pic>
      <p:pic>
        <p:nvPicPr>
          <p:cNvPr id="9" name="Immagine 8" descr="6.jpe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68144" y="5157192"/>
            <a:ext cx="3124200" cy="1466850"/>
          </a:xfrm>
          <a:prstGeom prst="rect">
            <a:avLst/>
          </a:prstGeom>
        </p:spPr>
      </p:pic>
      <p:pic>
        <p:nvPicPr>
          <p:cNvPr id="10" name="Immagine 9" descr="7.jpe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5536" y="4797152"/>
            <a:ext cx="2924175" cy="15621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404664"/>
            <a:ext cx="8640960" cy="61206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                   </a:t>
            </a:r>
            <a:r>
              <a:rPr lang="it-IT" sz="4000" dirty="0" smtClean="0"/>
              <a:t>Educare al pensiero di Cristo, a vedere la storia come Lui, a giudicare la vita come Lui, a scegliere e ad amare come Lui, a sperare come insegna Lui, a vivere in Lui la comunione con il Padre e lo Spirito Santo. In una parola, nutrire e guidare la mentalità di fede: questa è la missione fondamentale di chi fa la catechesi a nome della chiesa.</a:t>
            </a:r>
          </a:p>
          <a:p>
            <a:pPr algn="r">
              <a:buNone/>
            </a:pPr>
            <a:r>
              <a:rPr lang="it-IT" sz="3000" dirty="0" smtClean="0"/>
              <a:t>CEI, </a:t>
            </a:r>
            <a:r>
              <a:rPr lang="it-IT" sz="3000" i="1" dirty="0" smtClean="0"/>
              <a:t>Il rinnovamento della catechesi </a:t>
            </a:r>
            <a:r>
              <a:rPr lang="it-IT" sz="3000" dirty="0" smtClean="0"/>
              <a:t>38</a:t>
            </a:r>
            <a:endParaRPr lang="it-IT" sz="3000" dirty="0"/>
          </a:p>
        </p:txBody>
      </p:sp>
      <p:sp>
        <p:nvSpPr>
          <p:cNvPr id="4" name="Freccia a destra 3"/>
          <p:cNvSpPr/>
          <p:nvPr/>
        </p:nvSpPr>
        <p:spPr>
          <a:xfrm>
            <a:off x="683568" y="9087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Contemplare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Il contemplativo è colui il cui sguardo è talmente affinato che sa riconoscere che tempio di Dio, e dunque dimora dello Spirito Santo e luogo di </a:t>
            </a:r>
            <a:r>
              <a:rPr lang="it-IT" dirty="0" err="1" smtClean="0"/>
              <a:t>inabitazione</a:t>
            </a:r>
            <a:r>
              <a:rPr lang="it-IT" dirty="0" smtClean="0"/>
              <a:t> di Cristo, è l’uomo stesso. Sì, il contemplativo è un esperto nell’arte del discernimento della presenza di Dio, presenza che non è relegata in luoghi sacri, non è ristretta al religioso, ma è diffusa dappertutto.</a:t>
            </a:r>
          </a:p>
          <a:p>
            <a:pPr algn="r">
              <a:buNone/>
            </a:pPr>
            <a:r>
              <a:rPr lang="it-IT" sz="1400" dirty="0" smtClean="0"/>
              <a:t>E. Bianchi</a:t>
            </a:r>
            <a:r>
              <a:rPr lang="it-IT" sz="1400" i="1" dirty="0" smtClean="0"/>
              <a:t>, Lessico della vita interiore</a:t>
            </a:r>
            <a:r>
              <a:rPr lang="it-IT" sz="1400" dirty="0" smtClean="0"/>
              <a:t>, 110</a:t>
            </a:r>
            <a:endParaRPr lang="it-IT" sz="1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Contemplare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4000" dirty="0" smtClean="0"/>
              <a:t>Cogliere il reale oltre le cose, la profondità oltre la superficie, il centro attorno a cui ogni evento si compie.</a:t>
            </a:r>
          </a:p>
          <a:p>
            <a:pPr algn="just">
              <a:buNone/>
            </a:pPr>
            <a:r>
              <a:rPr lang="it-IT" sz="4000" dirty="0" smtClean="0"/>
              <a:t>Vivere alla Presenza di Dio, coglierne la Presenza in ogni circostanza, cogliere l’</a:t>
            </a:r>
            <a:r>
              <a:rPr lang="it-IT" sz="4000" i="1" dirty="0" smtClean="0"/>
              <a:t>oltre</a:t>
            </a:r>
            <a:r>
              <a:rPr lang="it-IT" sz="4000" dirty="0" smtClean="0"/>
              <a:t> delle cose.</a:t>
            </a:r>
          </a:p>
          <a:p>
            <a:pPr algn="r">
              <a:buNone/>
            </a:pPr>
            <a:r>
              <a:rPr lang="it-IT" sz="1400" dirty="0" smtClean="0"/>
              <a:t>C. Molari, </a:t>
            </a:r>
            <a:r>
              <a:rPr lang="it-IT" sz="1400" i="1" dirty="0" smtClean="0"/>
              <a:t>Per una spiritualità adulta</a:t>
            </a:r>
            <a:endParaRPr lang="it-IT" sz="1400" i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/>
              <a:t>Facciamo fiorire </a:t>
            </a:r>
            <a:r>
              <a:rPr lang="it-IT" sz="4000" i="1" dirty="0" smtClean="0"/>
              <a:t>luoghi del silenzio</a:t>
            </a:r>
            <a:r>
              <a:rPr lang="it-IT" sz="4000" dirty="0" smtClean="0"/>
              <a:t>, luoghi fisici, come i monasteri, e luoghi</a:t>
            </a:r>
            <a:r>
              <a:rPr lang="it-IT" sz="4000" i="1" dirty="0" smtClean="0"/>
              <a:t> </a:t>
            </a:r>
            <a:r>
              <a:rPr lang="it-IT" sz="4000" dirty="0" smtClean="0"/>
              <a:t>interiori, che aiutino a </a:t>
            </a:r>
            <a:r>
              <a:rPr lang="it-IT" sz="4000" i="1" dirty="0" smtClean="0"/>
              <a:t>educare alla</a:t>
            </a:r>
            <a:r>
              <a:rPr lang="it-IT" sz="4000" dirty="0" smtClean="0"/>
              <a:t> </a:t>
            </a:r>
            <a:r>
              <a:rPr lang="it-IT" sz="4000" i="1" dirty="0" smtClean="0"/>
              <a:t>preghiera</a:t>
            </a:r>
            <a:r>
              <a:rPr lang="it-IT" sz="4000" dirty="0" smtClean="0"/>
              <a:t> come linguaggio dell'amore, per condurre all'incontro con il Padre e all'amicizia con Gesù, mediante lo Spirito. </a:t>
            </a:r>
          </a:p>
          <a:p>
            <a:pPr algn="ctr">
              <a:buNone/>
            </a:pPr>
            <a:endParaRPr lang="it-IT" dirty="0" smtClean="0"/>
          </a:p>
          <a:p>
            <a:pPr algn="r">
              <a:buNone/>
            </a:pPr>
            <a:r>
              <a:rPr lang="it-IT" sz="2000" dirty="0" smtClean="0"/>
              <a:t>CEI, Educare i giovani alla fede. Orientamenti emersi dai lavori della XLV Assemblea Generale (1999)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rgbClr val="00B050"/>
                </a:solidFill>
              </a:rPr>
              <a:t>“Dentro di me c’è una sorgente molto profonda.</a:t>
            </a:r>
          </a:p>
          <a:p>
            <a:pPr>
              <a:buNone/>
            </a:pPr>
            <a:r>
              <a:rPr lang="it-IT" b="1" dirty="0" smtClean="0">
                <a:solidFill>
                  <a:srgbClr val="00B050"/>
                </a:solidFill>
              </a:rPr>
              <a:t>E in quella sorgente c’è Dio. </a:t>
            </a:r>
          </a:p>
          <a:p>
            <a:pPr>
              <a:buNone/>
            </a:pPr>
            <a:r>
              <a:rPr lang="it-IT" b="1" dirty="0" smtClean="0">
                <a:solidFill>
                  <a:srgbClr val="00B050"/>
                </a:solidFill>
              </a:rPr>
              <a:t>A volte riesco a raggiungerla, più sovente essa è coperta di pietre e sabbia: allora Dio è sepolto. </a:t>
            </a:r>
          </a:p>
          <a:p>
            <a:pPr>
              <a:buNone/>
            </a:pPr>
            <a:r>
              <a:rPr lang="it-IT" b="1" dirty="0" smtClean="0">
                <a:solidFill>
                  <a:srgbClr val="00B050"/>
                </a:solidFill>
              </a:rPr>
              <a:t>Allora bisogna dissotterrarlo di nuovo”</a:t>
            </a:r>
          </a:p>
          <a:p>
            <a:pPr algn="r">
              <a:buNone/>
            </a:pPr>
            <a:r>
              <a:rPr lang="it-IT" sz="2400" dirty="0" err="1" smtClean="0"/>
              <a:t>Etty</a:t>
            </a:r>
            <a:r>
              <a:rPr lang="it-IT" sz="2400" dirty="0" smtClean="0"/>
              <a:t> </a:t>
            </a:r>
            <a:r>
              <a:rPr lang="it-IT" sz="2400" dirty="0" err="1" smtClean="0"/>
              <a:t>Hillesum</a:t>
            </a:r>
            <a:r>
              <a:rPr lang="it-IT" sz="2400" dirty="0" smtClean="0"/>
              <a:t>, </a:t>
            </a:r>
            <a:r>
              <a:rPr lang="it-IT" sz="2400" i="1" dirty="0" smtClean="0"/>
              <a:t>Diario 1941-1943</a:t>
            </a:r>
          </a:p>
          <a:p>
            <a:pPr algn="r">
              <a:buNone/>
            </a:pPr>
            <a:r>
              <a:rPr lang="it-IT" i="1" dirty="0" smtClean="0"/>
              <a:t> </a:t>
            </a:r>
            <a:endParaRPr lang="it-IT" i="1" dirty="0"/>
          </a:p>
        </p:txBody>
      </p:sp>
      <p:pic>
        <p:nvPicPr>
          <p:cNvPr id="4" name="Immagine 3" descr="3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4221088"/>
            <a:ext cx="4176464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it-IT" b="1" dirty="0" smtClean="0">
                <a:latin typeface="Elephant" pitchFamily="18" charset="0"/>
              </a:rPr>
              <a:t>Segni di speranza</a:t>
            </a:r>
            <a:endParaRPr lang="it-IT" b="1" dirty="0">
              <a:latin typeface="Elephant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/>
              <a:t>Accresciuta esigenza tra giovani e adulti di </a:t>
            </a:r>
            <a:r>
              <a:rPr lang="it-IT" i="1" dirty="0" smtClean="0">
                <a:solidFill>
                  <a:srgbClr val="FF0000"/>
                </a:solidFill>
              </a:rPr>
              <a:t>spiritualità</a:t>
            </a:r>
            <a:r>
              <a:rPr lang="it-IT" dirty="0" smtClean="0"/>
              <a:t>, di senso e di significato, nella relazione con gli altri e con Dio. Tali prospettive nascono anche come reazione e, spesso convivono, con una concezione della vita, da cui è escluso ogni riferimento al Trascendente.</a:t>
            </a:r>
          </a:p>
          <a:p>
            <a:pPr algn="just">
              <a:buNone/>
            </a:pPr>
            <a:r>
              <a:rPr lang="it-IT" dirty="0" smtClean="0"/>
              <a:t>L’esigenza di un recupero dell’</a:t>
            </a:r>
            <a:r>
              <a:rPr lang="it-IT" i="1" dirty="0" smtClean="0">
                <a:solidFill>
                  <a:srgbClr val="FF0000"/>
                </a:solidFill>
              </a:rPr>
              <a:t>interiorità</a:t>
            </a:r>
            <a:r>
              <a:rPr lang="it-IT" dirty="0" smtClean="0"/>
              <a:t> – quando trova significative proposte educative – non di rado sfocia nell’apprezzamento della preghiera e dell’approfondimento riflessivo.</a:t>
            </a:r>
          </a:p>
          <a:p>
            <a:pPr algn="r">
              <a:buNone/>
            </a:pPr>
            <a:r>
              <a:rPr lang="it-IT" sz="1600" dirty="0" smtClean="0"/>
              <a:t>CEI, </a:t>
            </a:r>
            <a:r>
              <a:rPr lang="it-IT" sz="1600" i="1" dirty="0" smtClean="0"/>
              <a:t>Incontriamo Gesù </a:t>
            </a:r>
            <a:r>
              <a:rPr lang="it-IT" sz="1600" dirty="0" smtClean="0"/>
              <a:t>9</a:t>
            </a:r>
            <a:endParaRPr lang="it-IT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417638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oper Black" pitchFamily="18" charset="0"/>
              </a:rPr>
              <a:t>Dalla Trascendenza celeste alla Trascendenza terrena</a:t>
            </a:r>
            <a:endParaRPr lang="it-IT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Le esperienze umane “interiori” sono vissute senza il quadro interpretativo della religione, nel quale era normale il ricorso al sacerdote.</a:t>
            </a:r>
          </a:p>
          <a:p>
            <a:pPr algn="just">
              <a:buNone/>
            </a:pPr>
            <a:r>
              <a:rPr lang="it-IT" dirty="0" smtClean="0"/>
              <a:t>Oggi si ha un quadro di riferimento razionale e le esperienze “interiori” sono affidate a professionisti o a ditte specializzate. </a:t>
            </a:r>
          </a:p>
          <a:p>
            <a:pPr algn="just">
              <a:buNone/>
            </a:pPr>
            <a:r>
              <a:rPr lang="it-IT" dirty="0" smtClean="0"/>
              <a:t>La convinzione di fondo è che si può percorrere una via di </a:t>
            </a:r>
            <a:r>
              <a:rPr lang="it-IT" b="1" dirty="0" smtClean="0">
                <a:solidFill>
                  <a:srgbClr val="0070C0"/>
                </a:solidFill>
              </a:rPr>
              <a:t>auto-perfezionamento </a:t>
            </a:r>
          </a:p>
          <a:p>
            <a:pPr algn="just">
              <a:buNone/>
            </a:pPr>
            <a:r>
              <a:rPr lang="it-IT" dirty="0" smtClean="0"/>
              <a:t>                       mediante l’</a:t>
            </a:r>
            <a:r>
              <a:rPr lang="it-IT" b="1" dirty="0" smtClean="0">
                <a:solidFill>
                  <a:srgbClr val="0070C0"/>
                </a:solidFill>
              </a:rPr>
              <a:t>auto-addestramento</a:t>
            </a:r>
            <a:r>
              <a:rPr lang="it-IT" dirty="0" smtClean="0"/>
              <a:t>.</a:t>
            </a:r>
          </a:p>
          <a:p>
            <a:pPr algn="r">
              <a:buNone/>
            </a:pPr>
            <a:r>
              <a:rPr lang="it-IT" sz="1400" dirty="0" smtClean="0"/>
              <a:t>R. </a:t>
            </a:r>
            <a:r>
              <a:rPr lang="it-IT" sz="1400" dirty="0" err="1" smtClean="0"/>
              <a:t>Zas</a:t>
            </a:r>
            <a:r>
              <a:rPr lang="it-IT" sz="1400" dirty="0" smtClean="0"/>
              <a:t> </a:t>
            </a:r>
            <a:r>
              <a:rPr lang="it-IT" sz="1400" dirty="0" err="1" smtClean="0"/>
              <a:t>Friz</a:t>
            </a:r>
            <a:r>
              <a:rPr lang="it-IT" sz="1400" dirty="0" smtClean="0"/>
              <a:t> De Col, </a:t>
            </a:r>
            <a:r>
              <a:rPr lang="it-IT" sz="1400" i="1" dirty="0" smtClean="0"/>
              <a:t>Iniziazione alla vita eterna</a:t>
            </a:r>
            <a:r>
              <a:rPr lang="it-IT" sz="1400" dirty="0" smtClean="0"/>
              <a:t>, 36-37 </a:t>
            </a:r>
            <a:endParaRPr lang="it-IT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12474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oper Black" pitchFamily="18" charset="0"/>
              </a:rPr>
              <a:t>Dalla Religione alla Spiritualità</a:t>
            </a:r>
            <a:endParaRPr lang="it-IT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dirty="0" smtClean="0"/>
              <a:t>La religione riformulata come spiritualità è vissuta </a:t>
            </a:r>
            <a:r>
              <a:rPr lang="it-IT" i="1" dirty="0" smtClean="0">
                <a:solidFill>
                  <a:srgbClr val="00B050"/>
                </a:solidFill>
              </a:rPr>
              <a:t>individualmente</a:t>
            </a:r>
            <a:r>
              <a:rPr lang="it-IT" dirty="0" smtClean="0"/>
              <a:t> senza la sicurezza delle </a:t>
            </a:r>
            <a:r>
              <a:rPr lang="it-IT" i="1" dirty="0" smtClean="0">
                <a:solidFill>
                  <a:srgbClr val="00B050"/>
                </a:solidFill>
              </a:rPr>
              <a:t>comunità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00B050"/>
                </a:solidFill>
              </a:rPr>
              <a:t>stabili</a:t>
            </a:r>
            <a:r>
              <a:rPr lang="it-IT" dirty="0" smtClean="0"/>
              <a:t> e delle </a:t>
            </a:r>
            <a:r>
              <a:rPr lang="it-IT" i="1" dirty="0" smtClean="0">
                <a:solidFill>
                  <a:srgbClr val="00B050"/>
                </a:solidFill>
              </a:rPr>
              <a:t>ideologie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00B050"/>
                </a:solidFill>
              </a:rPr>
              <a:t>forti</a:t>
            </a:r>
            <a:r>
              <a:rPr lang="it-IT" dirty="0" smtClean="0"/>
              <a:t>. </a:t>
            </a:r>
          </a:p>
          <a:p>
            <a:pPr algn="just">
              <a:buNone/>
            </a:pPr>
            <a:r>
              <a:rPr lang="it-IT" dirty="0" smtClean="0"/>
              <a:t>L’individuo cerca un percorso personale per costruire la propria identità, non più a partire da una tradizione esterna al soggetto, ma generandola egli stesso. </a:t>
            </a:r>
          </a:p>
          <a:p>
            <a:pPr algn="just">
              <a:buNone/>
            </a:pPr>
            <a:r>
              <a:rPr lang="it-IT" dirty="0" smtClean="0"/>
              <a:t>Si aprono così possibilità illimitate di pensiero e azione. È un nuovo approccio al sacro. Da un orizzonte di pensiero fondato su termini di fissità e stabilità, si passa piuttosto a termini di </a:t>
            </a:r>
            <a:r>
              <a:rPr lang="it-IT" dirty="0" err="1" smtClean="0"/>
              <a:t>itineranza</a:t>
            </a:r>
            <a:r>
              <a:rPr lang="it-IT" dirty="0" smtClean="0"/>
              <a:t> e mutamento, in una  prospettiva olistica che consideri sempre insieme anima, mente e corpo.</a:t>
            </a:r>
          </a:p>
          <a:p>
            <a:pPr algn="r">
              <a:buNone/>
            </a:pPr>
            <a:r>
              <a:rPr lang="it-IT" sz="1600" dirty="0" smtClean="0"/>
              <a:t>R. </a:t>
            </a:r>
            <a:r>
              <a:rPr lang="it-IT" sz="1600" dirty="0" err="1" smtClean="0"/>
              <a:t>Zas</a:t>
            </a:r>
            <a:r>
              <a:rPr lang="it-IT" sz="1600" dirty="0" smtClean="0"/>
              <a:t> </a:t>
            </a:r>
            <a:r>
              <a:rPr lang="it-IT" sz="1600" dirty="0" err="1" smtClean="0"/>
              <a:t>Friz</a:t>
            </a:r>
            <a:r>
              <a:rPr lang="it-IT" sz="1600" dirty="0" smtClean="0"/>
              <a:t> De Col, </a:t>
            </a:r>
            <a:r>
              <a:rPr lang="it-IT" sz="1600" i="1" dirty="0" smtClean="0"/>
              <a:t>Iniziazione alla vita eterna </a:t>
            </a:r>
            <a:r>
              <a:rPr lang="it-IT" sz="1600" dirty="0" smtClean="0"/>
              <a:t>44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7200" dirty="0" smtClean="0">
                <a:solidFill>
                  <a:srgbClr val="FF0000"/>
                </a:solidFill>
                <a:latin typeface="Bernard MT Condensed" pitchFamily="18" charset="0"/>
              </a:rPr>
              <a:t>Benessere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7200" dirty="0" smtClean="0"/>
              <a:t>     </a:t>
            </a:r>
            <a:r>
              <a:rPr lang="it-IT" sz="7200" dirty="0" smtClean="0">
                <a:solidFill>
                  <a:srgbClr val="FF0000"/>
                </a:solidFill>
                <a:latin typeface="Bernard MT Condensed" pitchFamily="18" charset="0"/>
              </a:rPr>
              <a:t>Autorealizzazione</a:t>
            </a:r>
            <a:endParaRPr lang="it-IT" sz="72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pic>
        <p:nvPicPr>
          <p:cNvPr id="4" name="Immagine 3" descr="1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60648"/>
            <a:ext cx="4032448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FF0000"/>
                </a:solidFill>
                <a:latin typeface="Cooper Black" pitchFamily="18" charset="0"/>
              </a:rPr>
              <a:t>La nuova spiritualità</a:t>
            </a:r>
            <a:endParaRPr lang="it-IT" sz="4000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661248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it-IT" dirty="0" smtClean="0"/>
              <a:t>Riconoscimento della dimensione antropologica della </a:t>
            </a:r>
            <a:r>
              <a:rPr lang="it-IT" dirty="0" smtClean="0">
                <a:solidFill>
                  <a:srgbClr val="00B050"/>
                </a:solidFill>
              </a:rPr>
              <a:t>trascendenza</a:t>
            </a:r>
            <a:r>
              <a:rPr lang="it-IT" dirty="0" smtClean="0"/>
              <a:t> ma in forma laica e consumistica</a:t>
            </a: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Trascendenza terrena</a:t>
            </a:r>
            <a:r>
              <a:rPr lang="it-IT" dirty="0" smtClean="0"/>
              <a:t>: è il concentramento dello sforzo personale all’</a:t>
            </a:r>
            <a:r>
              <a:rPr lang="it-IT" dirty="0" err="1" smtClean="0"/>
              <a:t>autosuperamento</a:t>
            </a:r>
            <a:r>
              <a:rPr lang="it-IT" dirty="0" smtClean="0"/>
              <a:t> in vista dell’autorealizzazione prefissata in anticipo. </a:t>
            </a:r>
          </a:p>
          <a:p>
            <a:pPr algn="just">
              <a:buFontTx/>
              <a:buChar char="-"/>
            </a:pPr>
            <a:r>
              <a:rPr lang="it-IT" dirty="0" smtClean="0"/>
              <a:t>salvezza → </a:t>
            </a:r>
            <a:r>
              <a:rPr lang="it-IT" dirty="0" err="1" smtClean="0">
                <a:solidFill>
                  <a:srgbClr val="7030A0"/>
                </a:solidFill>
              </a:rPr>
              <a:t>autosalvezza</a:t>
            </a:r>
            <a:r>
              <a:rPr lang="it-IT" dirty="0" smtClean="0"/>
              <a:t>: essere salvati dal senso che si sceglie come orizzonte di autorealizzazione.</a:t>
            </a:r>
          </a:p>
          <a:p>
            <a:pPr algn="just">
              <a:buFontTx/>
              <a:buChar char="-"/>
            </a:pPr>
            <a:r>
              <a:rPr lang="it-IT" dirty="0" smtClean="0">
                <a:solidFill>
                  <a:srgbClr val="C00000"/>
                </a:solidFill>
              </a:rPr>
              <a:t>Sacro sé</a:t>
            </a:r>
          </a:p>
          <a:p>
            <a:pPr algn="r">
              <a:buNone/>
            </a:pPr>
            <a:r>
              <a:rPr lang="it-IT" sz="1500" dirty="0" smtClean="0"/>
              <a:t>R. </a:t>
            </a:r>
            <a:r>
              <a:rPr lang="it-IT" sz="1500" dirty="0" err="1" smtClean="0"/>
              <a:t>Zas</a:t>
            </a:r>
            <a:r>
              <a:rPr lang="it-IT" sz="1500" dirty="0" smtClean="0"/>
              <a:t> </a:t>
            </a:r>
            <a:r>
              <a:rPr lang="it-IT" sz="1500" dirty="0" err="1" smtClean="0"/>
              <a:t>Friz</a:t>
            </a:r>
            <a:r>
              <a:rPr lang="it-IT" sz="1500" dirty="0" smtClean="0"/>
              <a:t> De Col, </a:t>
            </a:r>
            <a:r>
              <a:rPr lang="it-IT" sz="1500" i="1" dirty="0" smtClean="0"/>
              <a:t>Iniziazione alla vita eterna </a:t>
            </a:r>
            <a:r>
              <a:rPr lang="it-IT" sz="1500" dirty="0" smtClean="0"/>
              <a:t>56-57</a:t>
            </a:r>
            <a:endParaRPr lang="it-IT" sz="1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</TotalTime>
  <Words>2496</Words>
  <Application>Microsoft Office PowerPoint</Application>
  <PresentationFormat>Presentazione su schermo (4:3)</PresentationFormat>
  <Paragraphs>206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44</vt:i4>
      </vt:variant>
    </vt:vector>
  </HeadingPairs>
  <TitlesOfParts>
    <vt:vector size="45" baseType="lpstr">
      <vt:lpstr>Tema di Office</vt:lpstr>
      <vt:lpstr>Contesto</vt:lpstr>
      <vt:lpstr>Contesto</vt:lpstr>
      <vt:lpstr>Contesto</vt:lpstr>
      <vt:lpstr>Presentazione standard di PowerPoint</vt:lpstr>
      <vt:lpstr>Segni di speranza</vt:lpstr>
      <vt:lpstr>Dalla Trascendenza celeste alla Trascendenza terrena</vt:lpstr>
      <vt:lpstr>Dalla Religione alla Spiritualità</vt:lpstr>
      <vt:lpstr>Presentazione standard di PowerPoint</vt:lpstr>
      <vt:lpstr>La nuova spiritualità</vt:lpstr>
      <vt:lpstr>Presentazione standard di PowerPoint</vt:lpstr>
      <vt:lpstr>Vita spirituale</vt:lpstr>
      <vt:lpstr>Presentazione standard di PowerPoint</vt:lpstr>
      <vt:lpstr>Vita spirituale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Adorare il Signore nel cuore cf 1Pt 3,15</vt:lpstr>
      <vt:lpstr>Divinizzazione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Ostacoli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Da cosa ripartiamo?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Contemplare</vt:lpstr>
      <vt:lpstr>Presentazione standard di PowerPoint</vt:lpstr>
      <vt:lpstr>Contemplare</vt:lpstr>
      <vt:lpstr>Contemplare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Emanuele</dc:creator>
  <cp:lastModifiedBy>Utente Windows</cp:lastModifiedBy>
  <cp:revision>124</cp:revision>
  <dcterms:created xsi:type="dcterms:W3CDTF">2019-10-29T16:20:39Z</dcterms:created>
  <dcterms:modified xsi:type="dcterms:W3CDTF">2020-03-09T15:28:55Z</dcterms:modified>
</cp:coreProperties>
</file>