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1" r:id="rId6"/>
    <p:sldId id="262" r:id="rId7"/>
    <p:sldId id="272" r:id="rId8"/>
    <p:sldId id="275" r:id="rId9"/>
    <p:sldId id="263" r:id="rId10"/>
    <p:sldId id="273" r:id="rId11"/>
    <p:sldId id="264" r:id="rId12"/>
    <p:sldId id="265" r:id="rId13"/>
    <p:sldId id="266" r:id="rId14"/>
    <p:sldId id="267" r:id="rId15"/>
    <p:sldId id="268" r:id="rId16"/>
    <p:sldId id="270" r:id="rId17"/>
    <p:sldId id="274" r:id="rId18"/>
    <p:sldId id="271"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02" y="-7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BFA6082-FEA6-4F4A-9F8B-2F0D56446363}" type="datetimeFigureOut">
              <a:rPr lang="it-IT" smtClean="0"/>
              <a:t>29/12/2016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343C27-1307-4CA9-B4FC-91CE69CDC1FA}" type="slidenum">
              <a:rPr lang="it-IT" smtClean="0"/>
              <a:t>‹N›</a:t>
            </a:fld>
            <a:endParaRPr lang="it-IT"/>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BFA6082-FEA6-4F4A-9F8B-2F0D56446363}" type="datetimeFigureOut">
              <a:rPr lang="it-IT" smtClean="0"/>
              <a:t>29/12/2016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343C27-1307-4CA9-B4FC-91CE69CDC1FA}"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BFA6082-FEA6-4F4A-9F8B-2F0D56446363}" type="datetimeFigureOut">
              <a:rPr lang="it-IT" smtClean="0"/>
              <a:t>29/12/2016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343C27-1307-4CA9-B4FC-91CE69CDC1FA}"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FA6082-FEA6-4F4A-9F8B-2F0D56446363}" type="datetimeFigureOut">
              <a:rPr lang="it-IT" smtClean="0"/>
              <a:t>29/12/2016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343C27-1307-4CA9-B4FC-91CE69CDC1FA}" type="slidenum">
              <a:rPr lang="it-IT" smtClean="0"/>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EBFA6082-FEA6-4F4A-9F8B-2F0D56446363}" type="datetimeFigureOut">
              <a:rPr lang="it-IT" smtClean="0"/>
              <a:t>29/12/2016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C343C27-1307-4CA9-B4FC-91CE69CDC1FA}"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FA6082-FEA6-4F4A-9F8B-2F0D56446363}" type="datetimeFigureOut">
              <a:rPr lang="it-IT" smtClean="0"/>
              <a:t>29/12/2016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C343C27-1307-4CA9-B4FC-91CE69CDC1FA}" type="slidenum">
              <a:rPr lang="it-IT" smtClean="0"/>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it-IT" smtClean="0"/>
              <a:t>Fare clic per modificare stili del testo dello schema</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BFA6082-FEA6-4F4A-9F8B-2F0D56446363}" type="datetimeFigureOut">
              <a:rPr lang="it-IT" smtClean="0"/>
              <a:t>29/12/2016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C343C27-1307-4CA9-B4FC-91CE69CDC1FA}" type="slidenum">
              <a:rPr lang="it-IT" smtClean="0"/>
              <a:t>‹N›</a:t>
            </a:fld>
            <a:endParaRPr lang="it-IT"/>
          </a:p>
        </p:txBody>
      </p:sp>
      <p:sp>
        <p:nvSpPr>
          <p:cNvPr id="10" name="Title 9"/>
          <p:cNvSpPr>
            <a:spLocks noGrp="1"/>
          </p:cNvSpPr>
          <p:nvPr>
            <p:ph type="title"/>
          </p:nvPr>
        </p:nvSpPr>
        <p:spPr/>
        <p:txBody>
          <a:body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EBFA6082-FEA6-4F4A-9F8B-2F0D56446363}" type="datetimeFigureOut">
              <a:rPr lang="it-IT" smtClean="0"/>
              <a:t>29/12/2016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C343C27-1307-4CA9-B4FC-91CE69CDC1FA}"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A6082-FEA6-4F4A-9F8B-2F0D56446363}" type="datetimeFigureOut">
              <a:rPr lang="it-IT" smtClean="0"/>
              <a:t>29/12/2016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C343C27-1307-4CA9-B4FC-91CE69CDC1FA}"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BFA6082-FEA6-4F4A-9F8B-2F0D56446363}" type="datetimeFigureOut">
              <a:rPr lang="it-IT" smtClean="0"/>
              <a:t>29/12/2016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C343C27-1307-4CA9-B4FC-91CE69CDC1FA}"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EBFA6082-FEA6-4F4A-9F8B-2F0D56446363}" type="datetimeFigureOut">
              <a:rPr lang="it-IT" smtClean="0"/>
              <a:t>29/12/2016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C343C27-1307-4CA9-B4FC-91CE69CDC1FA}" type="slidenum">
              <a:rPr lang="it-IT" smtClean="0"/>
              <a:t>‹N›</a:t>
            </a:fld>
            <a:endParaRPr lang="it-IT"/>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BFA6082-FEA6-4F4A-9F8B-2F0D56446363}" type="datetimeFigureOut">
              <a:rPr lang="it-IT" smtClean="0"/>
              <a:t>29/12/2016</a:t>
            </a:fld>
            <a:endParaRPr lang="it-IT"/>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it-IT"/>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C343C27-1307-4CA9-B4FC-91CE69CDC1FA}"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914400" y="512064"/>
            <a:ext cx="7772400" cy="6013280"/>
          </a:xfrm>
        </p:spPr>
        <p:style>
          <a:lnRef idx="0">
            <a:schemeClr val="accent6"/>
          </a:lnRef>
          <a:fillRef idx="3">
            <a:schemeClr val="accent6"/>
          </a:fillRef>
          <a:effectRef idx="3">
            <a:schemeClr val="accent6"/>
          </a:effectRef>
          <a:fontRef idx="minor">
            <a:schemeClr val="lt1"/>
          </a:fontRef>
        </p:style>
        <p:txBody>
          <a:bodyPr/>
          <a:lstStyle/>
          <a:p>
            <a:pPr marL="0" indent="0" algn="ctr">
              <a:buNone/>
            </a:pPr>
            <a:r>
              <a:rPr lang="it-IT" sz="6000" dirty="0" smtClean="0"/>
              <a:t>SINCRETISMO RELIGIOSO</a:t>
            </a:r>
            <a:r>
              <a:rPr lang="it-IT" sz="6000" dirty="0">
                <a:solidFill>
                  <a:srgbClr val="FFC000"/>
                </a:solidFill>
              </a:rPr>
              <a:t>IL BRASILE DEL </a:t>
            </a:r>
            <a:r>
              <a:rPr lang="it-IT" sz="6000" dirty="0" smtClean="0">
                <a:solidFill>
                  <a:srgbClr val="FFC000"/>
                </a:solidFill>
              </a:rPr>
              <a:t>CANDOMBLÉ</a:t>
            </a:r>
            <a:r>
              <a:rPr lang="it-IT" sz="8000" dirty="0"/>
              <a:t/>
            </a:r>
            <a:br>
              <a:rPr lang="it-IT" sz="8000" dirty="0"/>
            </a:br>
            <a:r>
              <a:rPr lang="it-IT" sz="16600" dirty="0" smtClean="0"/>
              <a:t>9</a:t>
            </a:r>
            <a:endParaRPr lang="it-IT" sz="8000" dirty="0"/>
          </a:p>
        </p:txBody>
      </p:sp>
    </p:spTree>
    <p:extLst>
      <p:ext uri="{BB962C8B-B14F-4D97-AF65-F5344CB8AC3E}">
        <p14:creationId xmlns:p14="http://schemas.microsoft.com/office/powerpoint/2010/main" val="262624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3933056"/>
            <a:ext cx="7848871" cy="2232248"/>
          </a:xfrm>
        </p:spPr>
        <p:txBody>
          <a:bodyPr/>
          <a:lstStyle/>
          <a:p>
            <a:pPr marL="0" indent="0" algn="l">
              <a:buNone/>
            </a:pPr>
            <a:r>
              <a:rPr lang="it-IT" sz="2800" dirty="0" smtClean="0">
                <a:effectLst/>
              </a:rPr>
              <a:t>I </a:t>
            </a:r>
            <a:r>
              <a:rPr lang="it-IT" sz="2800" dirty="0" err="1">
                <a:effectLst/>
              </a:rPr>
              <a:t>terreiros</a:t>
            </a:r>
            <a:r>
              <a:rPr lang="it-IT" sz="2800" dirty="0">
                <a:effectLst/>
              </a:rPr>
              <a:t> </a:t>
            </a:r>
            <a:r>
              <a:rPr lang="it-IT" sz="2800" dirty="0" smtClean="0">
                <a:effectLst/>
              </a:rPr>
              <a:t>anticamente </a:t>
            </a:r>
            <a:r>
              <a:rPr lang="it-IT" sz="2800" dirty="0">
                <a:effectLst/>
              </a:rPr>
              <a:t>erano segregati nella periferia della città, nei villaggi. </a:t>
            </a:r>
            <a:br>
              <a:rPr lang="it-IT" sz="2800" dirty="0">
                <a:effectLst/>
              </a:rPr>
            </a:br>
            <a:r>
              <a:rPr lang="it-IT" sz="2800" dirty="0">
                <a:effectLst/>
              </a:rPr>
              <a:t>Oggi troviamo </a:t>
            </a:r>
            <a:r>
              <a:rPr lang="it-IT" sz="2800" dirty="0" smtClean="0">
                <a:effectLst/>
              </a:rPr>
              <a:t>anche al </a:t>
            </a:r>
            <a:r>
              <a:rPr lang="it-IT" sz="2800" dirty="0">
                <a:effectLst/>
              </a:rPr>
              <a:t>centro della città, </a:t>
            </a:r>
            <a:r>
              <a:rPr lang="it-IT" sz="2800" dirty="0" smtClean="0">
                <a:effectLst/>
              </a:rPr>
              <a:t>a fianco </a:t>
            </a:r>
            <a:r>
              <a:rPr lang="it-IT" sz="2800" dirty="0">
                <a:effectLst/>
              </a:rPr>
              <a:t>di negozi, </a:t>
            </a:r>
            <a:r>
              <a:rPr lang="it-IT" sz="2800" dirty="0" smtClean="0">
                <a:effectLst/>
              </a:rPr>
              <a:t>stabilimenti </a:t>
            </a:r>
            <a:r>
              <a:rPr lang="it-IT" sz="2800" dirty="0" smtClean="0">
                <a:effectLst/>
              </a:rPr>
              <a:t>commerciali</a:t>
            </a:r>
            <a:endParaRPr lang="it-IT" dirty="0"/>
          </a:p>
        </p:txBody>
      </p:sp>
      <p:pic>
        <p:nvPicPr>
          <p:cNvPr id="4098" name="Picture 2" descr="C:\Users\user\Desktop\Terreiro-Oxumaré-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32617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13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3999" cy="6858000"/>
          </a:xfrm>
        </p:spPr>
        <p:txBody>
          <a:bodyPr/>
          <a:lstStyle/>
          <a:p>
            <a:pPr marL="0" indent="0" algn="ctr">
              <a:buNone/>
            </a:pPr>
            <a:r>
              <a:rPr lang="it-IT" sz="3600" dirty="0" smtClean="0">
                <a:solidFill>
                  <a:schemeClr val="accent5">
                    <a:lumMod val="50000"/>
                  </a:schemeClr>
                </a:solidFill>
                <a:effectLst/>
              </a:rPr>
              <a:t/>
            </a:r>
            <a:br>
              <a:rPr lang="it-IT" sz="3600" dirty="0" smtClean="0">
                <a:solidFill>
                  <a:schemeClr val="accent5">
                    <a:lumMod val="50000"/>
                  </a:schemeClr>
                </a:solidFill>
                <a:effectLst/>
              </a:rPr>
            </a:br>
            <a:r>
              <a:rPr lang="it-IT" sz="3600" dirty="0" smtClean="0">
                <a:solidFill>
                  <a:schemeClr val="accent5">
                    <a:lumMod val="50000"/>
                  </a:schemeClr>
                </a:solidFill>
                <a:effectLst/>
              </a:rPr>
              <a:t>IL TERREIRO </a:t>
            </a:r>
            <a:br>
              <a:rPr lang="it-IT" sz="3600" dirty="0" smtClean="0">
                <a:solidFill>
                  <a:schemeClr val="accent5">
                    <a:lumMod val="50000"/>
                  </a:schemeClr>
                </a:solidFill>
                <a:effectLst/>
              </a:rPr>
            </a:br>
            <a:r>
              <a:rPr lang="it-IT" sz="3200" dirty="0" smtClean="0">
                <a:solidFill>
                  <a:schemeClr val="accent5">
                    <a:lumMod val="50000"/>
                  </a:schemeClr>
                </a:solidFill>
                <a:effectLst/>
              </a:rPr>
              <a:t/>
            </a:r>
            <a:br>
              <a:rPr lang="it-IT" sz="3200" dirty="0" smtClean="0">
                <a:solidFill>
                  <a:schemeClr val="accent5">
                    <a:lumMod val="50000"/>
                  </a:schemeClr>
                </a:solidFill>
                <a:effectLst/>
              </a:rPr>
            </a:br>
            <a:r>
              <a:rPr lang="it-IT" sz="2800" dirty="0" smtClean="0">
                <a:effectLst/>
              </a:rPr>
              <a:t>È </a:t>
            </a:r>
            <a:r>
              <a:rPr lang="it-IT" sz="2800" dirty="0">
                <a:effectLst/>
              </a:rPr>
              <a:t>la sede della forza sacra (</a:t>
            </a:r>
            <a:r>
              <a:rPr lang="it-IT" sz="2800" i="1" dirty="0" err="1">
                <a:solidFill>
                  <a:srgbClr val="FF0000"/>
                </a:solidFill>
                <a:effectLst/>
              </a:rPr>
              <a:t>axè</a:t>
            </a:r>
            <a:r>
              <a:rPr lang="it-IT" sz="2800" dirty="0" smtClean="0">
                <a:effectLst/>
              </a:rPr>
              <a:t>), è il </a:t>
            </a:r>
            <a:r>
              <a:rPr lang="it-IT" sz="2800" dirty="0">
                <a:effectLst/>
              </a:rPr>
              <a:t>centro del mondo, ove </a:t>
            </a:r>
            <a:r>
              <a:rPr lang="it-IT" sz="2800" dirty="0" smtClean="0">
                <a:effectLst/>
              </a:rPr>
              <a:t>ogni </a:t>
            </a:r>
            <a:r>
              <a:rPr lang="it-IT" sz="2800" dirty="0">
                <a:effectLst/>
              </a:rPr>
              <a:t>installazione materiale è estensione </a:t>
            </a:r>
            <a:r>
              <a:rPr lang="it-IT" sz="2800" dirty="0" smtClean="0">
                <a:effectLst/>
              </a:rPr>
              <a:t>dell’</a:t>
            </a:r>
            <a:r>
              <a:rPr lang="it-IT" sz="2800" dirty="0" err="1" smtClean="0">
                <a:effectLst/>
              </a:rPr>
              <a:t>axè</a:t>
            </a:r>
            <a:r>
              <a:rPr lang="it-IT" sz="2800" dirty="0" smtClean="0">
                <a:effectLst/>
              </a:rPr>
              <a:t> </a:t>
            </a:r>
            <a:r>
              <a:rPr lang="it-IT" sz="2800" dirty="0">
                <a:effectLst/>
              </a:rPr>
              <a:t>di ciascuna divinità (</a:t>
            </a:r>
            <a:r>
              <a:rPr lang="it-IT" sz="2800" i="1" dirty="0" err="1">
                <a:solidFill>
                  <a:srgbClr val="FF0000"/>
                </a:solidFill>
                <a:effectLst/>
              </a:rPr>
              <a:t>orixá</a:t>
            </a:r>
            <a:r>
              <a:rPr lang="it-IT" sz="2800" dirty="0">
                <a:effectLst/>
              </a:rPr>
              <a:t>). </a:t>
            </a:r>
            <a:br>
              <a:rPr lang="it-IT" sz="2800" dirty="0">
                <a:effectLst/>
              </a:rPr>
            </a:br>
            <a:r>
              <a:rPr lang="it-IT" sz="3200" dirty="0" smtClean="0">
                <a:effectLst/>
              </a:rPr>
              <a:t/>
            </a:r>
            <a:br>
              <a:rPr lang="it-IT" sz="3200" dirty="0" smtClean="0">
                <a:effectLst/>
              </a:rPr>
            </a:br>
            <a:r>
              <a:rPr lang="it-IT" sz="2800" dirty="0" smtClean="0">
                <a:effectLst/>
              </a:rPr>
              <a:t>Non </a:t>
            </a:r>
            <a:r>
              <a:rPr lang="it-IT" sz="2800" dirty="0">
                <a:effectLst/>
              </a:rPr>
              <a:t>è solo un tempio, è un essere vivente, che deve essere onorato con riti e sacrifici, anche animali. </a:t>
            </a:r>
            <a:br>
              <a:rPr lang="it-IT" sz="2800" dirty="0">
                <a:effectLst/>
              </a:rPr>
            </a:br>
            <a:r>
              <a:rPr lang="it-IT" sz="3200" dirty="0">
                <a:effectLst/>
              </a:rPr>
              <a:t/>
            </a:r>
            <a:br>
              <a:rPr lang="it-IT" sz="3200" dirty="0">
                <a:effectLst/>
              </a:rPr>
            </a:br>
            <a:r>
              <a:rPr lang="it-IT" sz="2400" dirty="0" smtClean="0">
                <a:effectLst/>
              </a:rPr>
              <a:t>A volte, gli </a:t>
            </a:r>
            <a:r>
              <a:rPr lang="it-IT" sz="2400" dirty="0" err="1">
                <a:effectLst/>
              </a:rPr>
              <a:t>Orix</a:t>
            </a:r>
            <a:r>
              <a:rPr lang="it-IT" sz="2400" i="1" dirty="0" err="1">
                <a:effectLst/>
              </a:rPr>
              <a:t>á</a:t>
            </a:r>
            <a:r>
              <a:rPr lang="it-IT" sz="2400" dirty="0" err="1">
                <a:effectLst/>
              </a:rPr>
              <a:t>s</a:t>
            </a:r>
            <a:r>
              <a:rPr lang="it-IT" sz="2400" dirty="0">
                <a:effectLst/>
              </a:rPr>
              <a:t> più caldi, relazionati al fuoco </a:t>
            </a:r>
            <a:r>
              <a:rPr lang="it-IT" sz="2400" dirty="0" smtClean="0">
                <a:effectLst/>
              </a:rPr>
              <a:t>e alla </a:t>
            </a:r>
            <a:r>
              <a:rPr lang="it-IT" sz="2400" dirty="0">
                <a:effectLst/>
              </a:rPr>
              <a:t>Terra, occupano le posizioni più </a:t>
            </a:r>
            <a:r>
              <a:rPr lang="it-IT" sz="2400" dirty="0" smtClean="0">
                <a:effectLst/>
              </a:rPr>
              <a:t>vicine </a:t>
            </a:r>
            <a:r>
              <a:rPr lang="it-IT" sz="2400" dirty="0">
                <a:effectLst/>
              </a:rPr>
              <a:t>al suolo, </a:t>
            </a:r>
            <a:r>
              <a:rPr lang="it-IT" sz="2400" dirty="0" smtClean="0">
                <a:effectLst/>
              </a:rPr>
              <a:t>quelli più freddi, </a:t>
            </a:r>
            <a:r>
              <a:rPr lang="it-IT" sz="2400" dirty="0">
                <a:effectLst/>
              </a:rPr>
              <a:t>relazionati all'acqua e </a:t>
            </a:r>
            <a:r>
              <a:rPr lang="it-IT" sz="2400" dirty="0" smtClean="0">
                <a:effectLst/>
              </a:rPr>
              <a:t>all'aria, </a:t>
            </a:r>
            <a:r>
              <a:rPr lang="it-IT" sz="2400" dirty="0">
                <a:effectLst/>
              </a:rPr>
              <a:t>le posizioni più </a:t>
            </a:r>
            <a:r>
              <a:rPr lang="it-IT" sz="2400" dirty="0" smtClean="0">
                <a:effectLst/>
              </a:rPr>
              <a:t>alte. </a:t>
            </a:r>
            <a:br>
              <a:rPr lang="it-IT" sz="2400" dirty="0" smtClean="0">
                <a:effectLst/>
              </a:rPr>
            </a:br>
            <a:r>
              <a:rPr lang="it-IT" sz="3200" dirty="0">
                <a:effectLst/>
              </a:rPr>
              <a:t/>
            </a:r>
            <a:br>
              <a:rPr lang="it-IT" sz="3200" dirty="0">
                <a:effectLst/>
              </a:rPr>
            </a:br>
            <a:endParaRPr lang="it-IT" dirty="0"/>
          </a:p>
        </p:txBody>
      </p:sp>
    </p:spTree>
    <p:extLst>
      <p:ext uri="{BB962C8B-B14F-4D97-AF65-F5344CB8AC3E}">
        <p14:creationId xmlns:p14="http://schemas.microsoft.com/office/powerpoint/2010/main" val="165779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9392"/>
            <a:ext cx="9144000" cy="6957392"/>
          </a:xfrm>
        </p:spPr>
        <p:txBody>
          <a:bodyPr/>
          <a:lstStyle/>
          <a:p>
            <a:pPr marL="0" indent="0" algn="ctr">
              <a:buNone/>
            </a:pPr>
            <a:r>
              <a:rPr lang="it-IT" sz="3600" dirty="0" smtClean="0">
                <a:solidFill>
                  <a:schemeClr val="accent5">
                    <a:lumMod val="50000"/>
                  </a:schemeClr>
                </a:solidFill>
                <a:effectLst/>
              </a:rPr>
              <a:t/>
            </a:r>
            <a:br>
              <a:rPr lang="it-IT" sz="3600" dirty="0" smtClean="0">
                <a:solidFill>
                  <a:schemeClr val="accent5">
                    <a:lumMod val="50000"/>
                  </a:schemeClr>
                </a:solidFill>
                <a:effectLst/>
              </a:rPr>
            </a:br>
            <a:r>
              <a:rPr lang="it-IT" sz="3200" dirty="0" smtClean="0">
                <a:solidFill>
                  <a:schemeClr val="accent3">
                    <a:lumMod val="50000"/>
                  </a:schemeClr>
                </a:solidFill>
                <a:effectLst/>
              </a:rPr>
              <a:t>RELIGIONE NATURALE </a:t>
            </a:r>
            <a:br>
              <a:rPr lang="it-IT" sz="3200" dirty="0" smtClean="0">
                <a:solidFill>
                  <a:schemeClr val="accent3">
                    <a:lumMod val="50000"/>
                  </a:schemeClr>
                </a:solidFill>
                <a:effectLst/>
              </a:rPr>
            </a:br>
            <a:r>
              <a:rPr lang="it-IT" sz="3600" dirty="0" smtClean="0">
                <a:solidFill>
                  <a:schemeClr val="accent3">
                    <a:lumMod val="50000"/>
                  </a:schemeClr>
                </a:solidFill>
                <a:effectLst/>
              </a:rPr>
              <a:t>nella </a:t>
            </a:r>
            <a:r>
              <a:rPr lang="it-IT" sz="3600" dirty="0">
                <a:solidFill>
                  <a:schemeClr val="accent3">
                    <a:lumMod val="50000"/>
                  </a:schemeClr>
                </a:solidFill>
                <a:effectLst/>
              </a:rPr>
              <a:t>società  </a:t>
            </a:r>
            <a:r>
              <a:rPr lang="it-IT" sz="3600" dirty="0" smtClean="0">
                <a:solidFill>
                  <a:schemeClr val="accent3">
                    <a:lumMod val="50000"/>
                  </a:schemeClr>
                </a:solidFill>
                <a:effectLst/>
              </a:rPr>
              <a:t>urbana, secolarizzata e industrializzata</a:t>
            </a:r>
            <a:br>
              <a:rPr lang="it-IT" sz="3600" dirty="0" smtClean="0">
                <a:solidFill>
                  <a:schemeClr val="accent3">
                    <a:lumMod val="50000"/>
                  </a:schemeClr>
                </a:solidFill>
                <a:effectLst/>
              </a:rPr>
            </a:br>
            <a:r>
              <a:rPr lang="it-IT" sz="4000" dirty="0" smtClean="0">
                <a:solidFill>
                  <a:schemeClr val="accent5">
                    <a:lumMod val="50000"/>
                  </a:schemeClr>
                </a:solidFill>
                <a:effectLst/>
              </a:rPr>
              <a:t/>
            </a:r>
            <a:br>
              <a:rPr lang="it-IT" sz="4000" dirty="0" smtClean="0">
                <a:solidFill>
                  <a:schemeClr val="accent5">
                    <a:lumMod val="50000"/>
                  </a:schemeClr>
                </a:solidFill>
                <a:effectLst/>
              </a:rPr>
            </a:br>
            <a:r>
              <a:rPr lang="it-IT" sz="2800" dirty="0" smtClean="0">
                <a:solidFill>
                  <a:schemeClr val="accent5">
                    <a:lumMod val="75000"/>
                  </a:schemeClr>
                </a:solidFill>
                <a:effectLst/>
              </a:rPr>
              <a:t>Nel Candomblé gli </a:t>
            </a:r>
            <a:r>
              <a:rPr lang="it-IT" sz="2800" dirty="0" err="1">
                <a:solidFill>
                  <a:schemeClr val="accent5">
                    <a:lumMod val="75000"/>
                  </a:schemeClr>
                </a:solidFill>
                <a:effectLst/>
              </a:rPr>
              <a:t>Orix</a:t>
            </a:r>
            <a:r>
              <a:rPr lang="it-IT" sz="2800" i="1" dirty="0" err="1">
                <a:solidFill>
                  <a:schemeClr val="accent5">
                    <a:lumMod val="75000"/>
                  </a:schemeClr>
                </a:solidFill>
                <a:effectLst/>
              </a:rPr>
              <a:t>á</a:t>
            </a:r>
            <a:r>
              <a:rPr lang="it-IT" sz="2800" dirty="0" err="1">
                <a:solidFill>
                  <a:schemeClr val="accent5">
                    <a:lumMod val="75000"/>
                  </a:schemeClr>
                </a:solidFill>
                <a:effectLst/>
              </a:rPr>
              <a:t>s</a:t>
            </a:r>
            <a:r>
              <a:rPr lang="it-IT" sz="2800" dirty="0">
                <a:solidFill>
                  <a:schemeClr val="accent5">
                    <a:lumMod val="75000"/>
                  </a:schemeClr>
                </a:solidFill>
                <a:effectLst/>
              </a:rPr>
              <a:t> </a:t>
            </a:r>
            <a:r>
              <a:rPr lang="it-IT" sz="2800" dirty="0" smtClean="0">
                <a:solidFill>
                  <a:schemeClr val="accent5">
                    <a:lumMod val="75000"/>
                  </a:schemeClr>
                </a:solidFill>
                <a:effectLst/>
              </a:rPr>
              <a:t>sono la </a:t>
            </a:r>
            <a:r>
              <a:rPr lang="it-IT" sz="2800" dirty="0">
                <a:solidFill>
                  <a:schemeClr val="accent5">
                    <a:lumMod val="75000"/>
                  </a:schemeClr>
                </a:solidFill>
                <a:effectLst/>
              </a:rPr>
              <a:t>sacralizzazione </a:t>
            </a:r>
            <a:r>
              <a:rPr lang="it-IT" sz="2800" dirty="0" smtClean="0">
                <a:solidFill>
                  <a:schemeClr val="accent5">
                    <a:lumMod val="75000"/>
                  </a:schemeClr>
                </a:solidFill>
                <a:effectLst/>
              </a:rPr>
              <a:t>degli </a:t>
            </a:r>
            <a:r>
              <a:rPr lang="it-IT" sz="2800" dirty="0">
                <a:solidFill>
                  <a:schemeClr val="accent5">
                    <a:lumMod val="75000"/>
                  </a:schemeClr>
                </a:solidFill>
                <a:effectLst/>
              </a:rPr>
              <a:t>elementi </a:t>
            </a:r>
            <a:r>
              <a:rPr lang="it-IT" sz="2800" dirty="0" smtClean="0">
                <a:solidFill>
                  <a:schemeClr val="accent5">
                    <a:lumMod val="75000"/>
                  </a:schemeClr>
                </a:solidFill>
                <a:effectLst/>
              </a:rPr>
              <a:t>naturali </a:t>
            </a:r>
            <a:br>
              <a:rPr lang="it-IT" sz="2800" dirty="0" smtClean="0">
                <a:solidFill>
                  <a:schemeClr val="accent5">
                    <a:lumMod val="75000"/>
                  </a:schemeClr>
                </a:solidFill>
                <a:effectLst/>
              </a:rPr>
            </a:br>
            <a:r>
              <a:rPr lang="it-IT" sz="2800" dirty="0" smtClean="0">
                <a:solidFill>
                  <a:schemeClr val="accent5">
                    <a:lumMod val="75000"/>
                  </a:schemeClr>
                </a:solidFill>
                <a:effectLst/>
              </a:rPr>
              <a:t>(montagne</a:t>
            </a:r>
            <a:r>
              <a:rPr lang="it-IT" sz="2800" dirty="0">
                <a:solidFill>
                  <a:schemeClr val="accent5">
                    <a:lumMod val="75000"/>
                  </a:schemeClr>
                </a:solidFill>
                <a:effectLst/>
              </a:rPr>
              <a:t>, fiumi, alberi e </a:t>
            </a:r>
            <a:r>
              <a:rPr lang="it-IT" sz="2800" dirty="0" smtClean="0">
                <a:solidFill>
                  <a:schemeClr val="accent5">
                    <a:lumMod val="75000"/>
                  </a:schemeClr>
                </a:solidFill>
                <a:effectLst/>
              </a:rPr>
              <a:t>foreste).</a:t>
            </a:r>
            <a:br>
              <a:rPr lang="it-IT" sz="2800" dirty="0" smtClean="0">
                <a:solidFill>
                  <a:schemeClr val="accent5">
                    <a:lumMod val="75000"/>
                  </a:schemeClr>
                </a:solidFill>
                <a:effectLst/>
              </a:rPr>
            </a:br>
            <a:r>
              <a:rPr lang="it-IT" sz="2800" dirty="0" smtClean="0">
                <a:effectLst/>
              </a:rPr>
              <a:t/>
            </a:r>
            <a:br>
              <a:rPr lang="it-IT" sz="2800" dirty="0" smtClean="0">
                <a:effectLst/>
              </a:rPr>
            </a:br>
            <a:r>
              <a:rPr lang="it-IT" sz="2400" dirty="0" smtClean="0">
                <a:effectLst/>
              </a:rPr>
              <a:t>Tuttavia, nelle </a:t>
            </a:r>
            <a:r>
              <a:rPr lang="it-IT" sz="2400" dirty="0">
                <a:effectLst/>
              </a:rPr>
              <a:t>società  </a:t>
            </a:r>
            <a:r>
              <a:rPr lang="it-IT" sz="2400" dirty="0" smtClean="0">
                <a:effectLst/>
              </a:rPr>
              <a:t>urbane, gli adepti devono i conti con </a:t>
            </a:r>
            <a:r>
              <a:rPr lang="it-IT" sz="2400" dirty="0">
                <a:effectLst/>
              </a:rPr>
              <a:t>la sempre maggiore carenza di spazi </a:t>
            </a:r>
            <a:r>
              <a:rPr lang="it-IT" sz="2400" dirty="0" smtClean="0">
                <a:effectLst/>
              </a:rPr>
              <a:t>naturali: </a:t>
            </a:r>
            <a:r>
              <a:rPr lang="it-IT" sz="2400" dirty="0">
                <a:effectLst/>
              </a:rPr>
              <a:t>diventa </a:t>
            </a:r>
            <a:r>
              <a:rPr lang="it-IT" sz="2400" dirty="0" smtClean="0">
                <a:effectLst/>
              </a:rPr>
              <a:t>così </a:t>
            </a:r>
            <a:r>
              <a:rPr lang="it-IT" sz="2400" dirty="0">
                <a:effectLst/>
              </a:rPr>
              <a:t>importante conoscere </a:t>
            </a:r>
            <a:r>
              <a:rPr lang="it-IT" sz="2400" dirty="0" smtClean="0">
                <a:effectLst/>
              </a:rPr>
              <a:t>parchi, giardini, spiagge.</a:t>
            </a:r>
            <a:r>
              <a:rPr lang="it-IT" sz="2400" dirty="0">
                <a:effectLst/>
              </a:rPr>
              <a:t> </a:t>
            </a:r>
            <a:r>
              <a:rPr lang="it-IT" sz="2400" dirty="0" smtClean="0">
                <a:effectLst/>
              </a:rPr>
              <a:t>Piazze </a:t>
            </a:r>
            <a:r>
              <a:rPr lang="it-IT" sz="2400" dirty="0">
                <a:effectLst/>
              </a:rPr>
              <a:t>alberate, </a:t>
            </a:r>
            <a:r>
              <a:rPr lang="it-IT" sz="2400" dirty="0" smtClean="0">
                <a:effectLst/>
              </a:rPr>
              <a:t>giardini </a:t>
            </a:r>
            <a:r>
              <a:rPr lang="it-IT" sz="2400" dirty="0">
                <a:effectLst/>
              </a:rPr>
              <a:t>e persino i pali della corrente </a:t>
            </a:r>
            <a:r>
              <a:rPr lang="it-IT" sz="2400" dirty="0" smtClean="0">
                <a:effectLst/>
              </a:rPr>
              <a:t>elettrica, </a:t>
            </a:r>
            <a:r>
              <a:rPr lang="it-IT" sz="2400" dirty="0">
                <a:effectLst/>
              </a:rPr>
              <a:t>possono rappresentare la foresta </a:t>
            </a:r>
            <a:r>
              <a:rPr lang="it-IT" sz="2400" dirty="0" smtClean="0">
                <a:effectLst/>
              </a:rPr>
              <a:t>sacra necessaria </a:t>
            </a:r>
            <a:r>
              <a:rPr lang="it-IT" sz="2400" dirty="0">
                <a:effectLst/>
              </a:rPr>
              <a:t>al culto delle </a:t>
            </a:r>
            <a:r>
              <a:rPr lang="it-IT" sz="2400" dirty="0" smtClean="0">
                <a:effectLst/>
              </a:rPr>
              <a:t>divinità.</a:t>
            </a:r>
            <a:r>
              <a:rPr lang="it-IT" sz="2400" dirty="0">
                <a:effectLst/>
              </a:rPr>
              <a:t>  </a:t>
            </a:r>
            <a:br>
              <a:rPr lang="it-IT" sz="2400" dirty="0">
                <a:effectLst/>
              </a:rPr>
            </a:br>
            <a:r>
              <a:rPr lang="it-IT" sz="2400" dirty="0" smtClean="0">
                <a:effectLst/>
              </a:rPr>
              <a:t/>
            </a:r>
            <a:br>
              <a:rPr lang="it-IT" sz="2400" dirty="0" smtClean="0">
                <a:effectLst/>
              </a:rPr>
            </a:br>
            <a:endParaRPr lang="it-IT" dirty="0"/>
          </a:p>
        </p:txBody>
      </p:sp>
    </p:spTree>
    <p:extLst>
      <p:ext uri="{BB962C8B-B14F-4D97-AF65-F5344CB8AC3E}">
        <p14:creationId xmlns:p14="http://schemas.microsoft.com/office/powerpoint/2010/main" val="15025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5b4vh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32656"/>
            <a:ext cx="4320479" cy="106045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0" y="0"/>
            <a:ext cx="9144000" cy="6858000"/>
          </a:xfrm>
        </p:spPr>
        <p:txBody>
          <a:bodyPr/>
          <a:lstStyle/>
          <a:p>
            <a:pPr marL="0" indent="0" algn="ctr">
              <a:buNone/>
            </a:pPr>
            <a:r>
              <a:rPr lang="it-IT" sz="2400" dirty="0" smtClean="0">
                <a:solidFill>
                  <a:schemeClr val="accent5">
                    <a:lumMod val="75000"/>
                  </a:schemeClr>
                </a:solidFill>
                <a:effectLst/>
              </a:rPr>
              <a:t/>
            </a:r>
            <a:br>
              <a:rPr lang="it-IT" sz="2400" dirty="0" smtClean="0">
                <a:solidFill>
                  <a:schemeClr val="accent5">
                    <a:lumMod val="75000"/>
                  </a:schemeClr>
                </a:solidFill>
                <a:effectLst/>
              </a:rPr>
            </a:br>
            <a:r>
              <a:rPr lang="it-IT" sz="4000" dirty="0" smtClean="0">
                <a:solidFill>
                  <a:schemeClr val="bg1"/>
                </a:solidFill>
                <a:effectLst/>
              </a:rPr>
              <a:t>LE FOGLIE</a:t>
            </a:r>
            <a:r>
              <a:rPr lang="it-IT" sz="3200" dirty="0" smtClean="0">
                <a:solidFill>
                  <a:schemeClr val="bg1"/>
                </a:solidFill>
                <a:effectLst/>
              </a:rPr>
              <a:t/>
            </a:r>
            <a:br>
              <a:rPr lang="it-IT" sz="3200" dirty="0" smtClean="0">
                <a:solidFill>
                  <a:schemeClr val="bg1"/>
                </a:solidFill>
                <a:effectLst/>
              </a:rPr>
            </a:br>
            <a:r>
              <a:rPr lang="it-IT" sz="3200" dirty="0" smtClean="0">
                <a:solidFill>
                  <a:schemeClr val="accent5">
                    <a:lumMod val="75000"/>
                  </a:schemeClr>
                </a:solidFill>
                <a:effectLst/>
              </a:rPr>
              <a:t/>
            </a:r>
            <a:br>
              <a:rPr lang="it-IT" sz="3200" dirty="0" smtClean="0">
                <a:solidFill>
                  <a:schemeClr val="accent5">
                    <a:lumMod val="75000"/>
                  </a:schemeClr>
                </a:solidFill>
                <a:effectLst/>
              </a:rPr>
            </a:br>
            <a:r>
              <a:rPr lang="it-IT" sz="2400" dirty="0" smtClean="0">
                <a:solidFill>
                  <a:schemeClr val="accent5">
                    <a:lumMod val="75000"/>
                  </a:schemeClr>
                </a:solidFill>
                <a:effectLst/>
              </a:rPr>
              <a:t/>
            </a:r>
            <a:br>
              <a:rPr lang="it-IT" sz="2400" dirty="0" smtClean="0">
                <a:solidFill>
                  <a:schemeClr val="accent5">
                    <a:lumMod val="75000"/>
                  </a:schemeClr>
                </a:solidFill>
                <a:effectLst/>
              </a:rPr>
            </a:br>
            <a:r>
              <a:rPr lang="it-IT" sz="1800" dirty="0" smtClean="0">
                <a:effectLst/>
              </a:rPr>
              <a:t> </a:t>
            </a:r>
            <a:r>
              <a:rPr lang="it-IT" sz="2400" dirty="0" smtClean="0">
                <a:effectLst/>
              </a:rPr>
              <a:t>Elementi fondamentali </a:t>
            </a:r>
            <a:r>
              <a:rPr lang="it-IT" sz="2400" dirty="0">
                <a:effectLst/>
              </a:rPr>
              <a:t>della </a:t>
            </a:r>
            <a:r>
              <a:rPr lang="it-IT" sz="2400" dirty="0" smtClean="0">
                <a:effectLst/>
              </a:rPr>
              <a:t>liturgia, sono le </a:t>
            </a:r>
            <a:r>
              <a:rPr lang="it-IT" sz="2400" dirty="0">
                <a:effectLst/>
              </a:rPr>
              <a:t>principali fonti di </a:t>
            </a:r>
            <a:r>
              <a:rPr lang="it-IT" sz="2400" dirty="0" err="1">
                <a:effectLst/>
              </a:rPr>
              <a:t>axè</a:t>
            </a:r>
            <a:r>
              <a:rPr lang="it-IT" sz="2400" dirty="0">
                <a:effectLst/>
              </a:rPr>
              <a:t> degli </a:t>
            </a:r>
            <a:r>
              <a:rPr lang="it-IT" sz="2400" dirty="0" smtClean="0">
                <a:effectLst/>
              </a:rPr>
              <a:t>dei.</a:t>
            </a:r>
            <a:br>
              <a:rPr lang="it-IT" sz="2400" dirty="0" smtClean="0">
                <a:effectLst/>
              </a:rPr>
            </a:br>
            <a:r>
              <a:rPr lang="it-IT" sz="2400" dirty="0" smtClean="0">
                <a:effectLst/>
              </a:rPr>
              <a:t> </a:t>
            </a:r>
            <a:r>
              <a:rPr lang="it-IT" sz="2400" dirty="0">
                <a:effectLst/>
              </a:rPr>
              <a:t/>
            </a:r>
            <a:br>
              <a:rPr lang="it-IT" sz="2400" dirty="0">
                <a:effectLst/>
              </a:rPr>
            </a:br>
            <a:r>
              <a:rPr lang="it-IT" sz="2400" dirty="0" smtClean="0">
                <a:effectLst/>
              </a:rPr>
              <a:t>Ogni divinità</a:t>
            </a:r>
            <a:r>
              <a:rPr lang="it-IT" sz="2400" dirty="0">
                <a:effectLst/>
              </a:rPr>
              <a:t>  possiede le sue </a:t>
            </a:r>
            <a:r>
              <a:rPr lang="it-IT" sz="2400" dirty="0" smtClean="0">
                <a:effectLst/>
              </a:rPr>
              <a:t>foglie; </a:t>
            </a:r>
            <a:br>
              <a:rPr lang="it-IT" sz="2400" dirty="0" smtClean="0">
                <a:effectLst/>
              </a:rPr>
            </a:br>
            <a:r>
              <a:rPr lang="it-IT" sz="2400" dirty="0" smtClean="0">
                <a:effectLst/>
              </a:rPr>
              <a:t> ogni </a:t>
            </a:r>
            <a:r>
              <a:rPr lang="it-IT" sz="2400" dirty="0">
                <a:effectLst/>
              </a:rPr>
              <a:t>divinità  è </a:t>
            </a:r>
            <a:r>
              <a:rPr lang="it-IT" sz="2400" dirty="0" smtClean="0">
                <a:effectLst/>
              </a:rPr>
              <a:t>associata </a:t>
            </a:r>
            <a:r>
              <a:rPr lang="it-IT" sz="2400" dirty="0">
                <a:effectLst/>
              </a:rPr>
              <a:t>ad un albero: </a:t>
            </a:r>
            <a:r>
              <a:rPr lang="it-IT" sz="2400" dirty="0" smtClean="0">
                <a:effectLst/>
              </a:rPr>
              <a:t>al </a:t>
            </a:r>
            <a:r>
              <a:rPr lang="it-IT" sz="2400" dirty="0">
                <a:effectLst/>
              </a:rPr>
              <a:t>mango il dio della guerra, </a:t>
            </a:r>
            <a:r>
              <a:rPr lang="it-IT" sz="2400" dirty="0" smtClean="0">
                <a:effectLst/>
              </a:rPr>
              <a:t>al </a:t>
            </a:r>
            <a:r>
              <a:rPr lang="it-IT" sz="2400" dirty="0">
                <a:effectLst/>
              </a:rPr>
              <a:t>bambù la dea dei </a:t>
            </a:r>
            <a:r>
              <a:rPr lang="it-IT" sz="2400" dirty="0" smtClean="0">
                <a:effectLst/>
              </a:rPr>
              <a:t>venti. </a:t>
            </a:r>
            <a:br>
              <a:rPr lang="it-IT" sz="2400" dirty="0" smtClean="0">
                <a:effectLst/>
              </a:rPr>
            </a:br>
            <a:r>
              <a:rPr lang="it-IT" sz="1800" dirty="0">
                <a:effectLst/>
              </a:rPr>
              <a:t/>
            </a:r>
            <a:br>
              <a:rPr lang="it-IT" sz="1800" dirty="0">
                <a:effectLst/>
              </a:rPr>
            </a:br>
            <a:r>
              <a:rPr lang="it-IT" sz="2400" dirty="0">
                <a:effectLst/>
              </a:rPr>
              <a:t>L</a:t>
            </a:r>
            <a:r>
              <a:rPr lang="it-IT" sz="2400" dirty="0" smtClean="0">
                <a:effectLst/>
              </a:rPr>
              <a:t>a </a:t>
            </a:r>
            <a:r>
              <a:rPr lang="it-IT" sz="2400" dirty="0">
                <a:effectLst/>
              </a:rPr>
              <a:t>trasformazione urbana però ha sottratto gli spazi di selva </a:t>
            </a:r>
            <a:r>
              <a:rPr lang="it-IT" sz="2400" dirty="0" smtClean="0">
                <a:effectLst/>
              </a:rPr>
              <a:t>naturale, così </a:t>
            </a:r>
            <a:r>
              <a:rPr lang="it-IT" sz="2400" dirty="0">
                <a:effectLst/>
              </a:rPr>
              <a:t>al posto delle </a:t>
            </a:r>
            <a:r>
              <a:rPr lang="it-IT" sz="2400" dirty="0" smtClean="0">
                <a:effectLst/>
              </a:rPr>
              <a:t>fresche </a:t>
            </a:r>
            <a:r>
              <a:rPr lang="it-IT" sz="2400" dirty="0">
                <a:effectLst/>
              </a:rPr>
              <a:t>si usano foglie secche </a:t>
            </a:r>
            <a:r>
              <a:rPr lang="it-IT" sz="2400" dirty="0" smtClean="0">
                <a:effectLst/>
              </a:rPr>
              <a:t>vendute.</a:t>
            </a:r>
            <a:br>
              <a:rPr lang="it-IT" sz="2400" dirty="0" smtClean="0">
                <a:effectLst/>
              </a:rPr>
            </a:br>
            <a:r>
              <a:rPr lang="it-IT" sz="2400" dirty="0" smtClean="0">
                <a:effectLst/>
              </a:rPr>
              <a:t> </a:t>
            </a:r>
            <a:r>
              <a:rPr lang="it-IT" sz="2400" dirty="0">
                <a:effectLst/>
              </a:rPr>
              <a:t>Diventa così importante il negozio di articoli religiosi. </a:t>
            </a:r>
            <a:br>
              <a:rPr lang="it-IT" sz="2400" dirty="0">
                <a:effectLst/>
              </a:rPr>
            </a:br>
            <a:r>
              <a:rPr lang="it-IT" sz="2400" dirty="0" smtClean="0">
                <a:effectLst/>
              </a:rPr>
              <a:t> </a:t>
            </a:r>
            <a:r>
              <a:rPr lang="it-IT" sz="2400" dirty="0">
                <a:effectLst/>
              </a:rPr>
              <a:t/>
            </a:r>
            <a:br>
              <a:rPr lang="it-IT" sz="2400" dirty="0">
                <a:effectLst/>
              </a:rPr>
            </a:br>
            <a:endParaRPr lang="it-IT" sz="2000" dirty="0"/>
          </a:p>
        </p:txBody>
      </p:sp>
    </p:spTree>
    <p:extLst>
      <p:ext uri="{BB962C8B-B14F-4D97-AF65-F5344CB8AC3E}">
        <p14:creationId xmlns:p14="http://schemas.microsoft.com/office/powerpoint/2010/main" val="49648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3999" cy="5515168"/>
          </a:xfrm>
        </p:spPr>
        <p:txBody>
          <a:bodyPr/>
          <a:lstStyle/>
          <a:p>
            <a:pPr marL="0" indent="0" algn="ctr">
              <a:buNone/>
            </a:pPr>
            <a:r>
              <a:rPr lang="it-IT" sz="2400" dirty="0">
                <a:effectLst/>
              </a:rPr>
              <a:t/>
            </a:r>
            <a:br>
              <a:rPr lang="it-IT" sz="2400" dirty="0">
                <a:effectLst/>
              </a:rPr>
            </a:br>
            <a:r>
              <a:rPr lang="it-IT" sz="2400" dirty="0" smtClean="0">
                <a:effectLst/>
              </a:rPr>
              <a:t/>
            </a:r>
            <a:br>
              <a:rPr lang="it-IT" sz="2400" dirty="0" smtClean="0">
                <a:effectLst/>
              </a:rPr>
            </a:br>
            <a:r>
              <a:rPr lang="it-IT" sz="3200" dirty="0" smtClean="0">
                <a:solidFill>
                  <a:schemeClr val="accent5">
                    <a:lumMod val="75000"/>
                  </a:schemeClr>
                </a:solidFill>
                <a:effectLst/>
              </a:rPr>
              <a:t>GLI INCROCI STRADALI </a:t>
            </a:r>
            <a:r>
              <a:rPr lang="it-IT" sz="3600" dirty="0" smtClean="0">
                <a:solidFill>
                  <a:schemeClr val="accent5">
                    <a:lumMod val="75000"/>
                  </a:schemeClr>
                </a:solidFill>
                <a:effectLst/>
              </a:rPr>
              <a:t> </a:t>
            </a:r>
            <a:r>
              <a:rPr lang="it-IT" sz="3200" dirty="0" smtClean="0">
                <a:solidFill>
                  <a:schemeClr val="accent5">
                    <a:lumMod val="75000"/>
                  </a:schemeClr>
                </a:solidFill>
                <a:effectLst/>
              </a:rPr>
              <a:t/>
            </a:r>
            <a:br>
              <a:rPr lang="it-IT" sz="3200" dirty="0" smtClean="0">
                <a:solidFill>
                  <a:schemeClr val="accent5">
                    <a:lumMod val="75000"/>
                  </a:schemeClr>
                </a:solidFill>
                <a:effectLst/>
              </a:rPr>
            </a:br>
            <a:r>
              <a:rPr lang="it-IT" sz="3200" dirty="0" smtClean="0">
                <a:solidFill>
                  <a:schemeClr val="accent5">
                    <a:lumMod val="75000"/>
                  </a:schemeClr>
                </a:solidFill>
                <a:effectLst/>
              </a:rPr>
              <a:t/>
            </a:r>
            <a:br>
              <a:rPr lang="it-IT" sz="3200" dirty="0" smtClean="0">
                <a:solidFill>
                  <a:schemeClr val="accent5">
                    <a:lumMod val="75000"/>
                  </a:schemeClr>
                </a:solidFill>
                <a:effectLst/>
              </a:rPr>
            </a:br>
            <a:r>
              <a:rPr lang="it-IT" sz="2400" dirty="0" smtClean="0">
                <a:solidFill>
                  <a:schemeClr val="accent5">
                    <a:lumMod val="75000"/>
                  </a:schemeClr>
                </a:solidFill>
                <a:effectLst/>
              </a:rPr>
              <a:t>Qui </a:t>
            </a:r>
            <a:r>
              <a:rPr lang="it-IT" sz="2400" dirty="0" smtClean="0">
                <a:effectLst/>
              </a:rPr>
              <a:t>avviene </a:t>
            </a:r>
            <a:r>
              <a:rPr lang="it-IT" sz="2400" dirty="0">
                <a:effectLst/>
              </a:rPr>
              <a:t>verso mezzanotte </a:t>
            </a:r>
            <a:r>
              <a:rPr lang="it-IT" sz="2400" dirty="0" smtClean="0">
                <a:effectLst/>
              </a:rPr>
              <a:t>la </a:t>
            </a:r>
            <a:r>
              <a:rPr lang="it-IT" sz="2400" dirty="0">
                <a:effectLst/>
              </a:rPr>
              <a:t>consegna delle offerte a </a:t>
            </a:r>
            <a:r>
              <a:rPr lang="it-IT" sz="2400" dirty="0" err="1" smtClean="0">
                <a:effectLst/>
              </a:rPr>
              <a:t>Exu</a:t>
            </a:r>
            <a:r>
              <a:rPr lang="it-IT" sz="2400" dirty="0" smtClean="0">
                <a:effectLst/>
              </a:rPr>
              <a:t>;  l'importante </a:t>
            </a:r>
            <a:r>
              <a:rPr lang="it-IT" sz="2400" dirty="0">
                <a:effectLst/>
              </a:rPr>
              <a:t>che siano crocicchi a forma di </a:t>
            </a:r>
            <a:r>
              <a:rPr lang="it-IT" sz="2400" dirty="0" smtClean="0">
                <a:effectLst/>
              </a:rPr>
              <a:t>X. </a:t>
            </a:r>
            <a:br>
              <a:rPr lang="it-IT" sz="2400" dirty="0" smtClean="0">
                <a:effectLst/>
              </a:rPr>
            </a:br>
            <a:r>
              <a:rPr lang="it-IT" sz="2400" dirty="0">
                <a:effectLst/>
              </a:rPr>
              <a:t/>
            </a:r>
            <a:br>
              <a:rPr lang="it-IT" sz="2400" dirty="0">
                <a:effectLst/>
              </a:rPr>
            </a:br>
            <a:r>
              <a:rPr lang="it-IT" sz="2800" dirty="0" smtClean="0">
                <a:solidFill>
                  <a:schemeClr val="accent5">
                    <a:lumMod val="75000"/>
                  </a:schemeClr>
                </a:solidFill>
                <a:effectLst/>
              </a:rPr>
              <a:t>MERCATI, SUPERMERCATI E GRANDI MAGAZZINI </a:t>
            </a:r>
            <a:br>
              <a:rPr lang="it-IT" sz="2800" dirty="0" smtClean="0">
                <a:solidFill>
                  <a:schemeClr val="accent5">
                    <a:lumMod val="75000"/>
                  </a:schemeClr>
                </a:solidFill>
                <a:effectLst/>
              </a:rPr>
            </a:br>
            <a:r>
              <a:rPr lang="it-IT" sz="2400" dirty="0" smtClean="0">
                <a:effectLst/>
              </a:rPr>
              <a:t>Quando si </a:t>
            </a:r>
            <a:r>
              <a:rPr lang="it-IT" sz="2400" dirty="0">
                <a:effectLst/>
              </a:rPr>
              <a:t>chiede aiuto a </a:t>
            </a:r>
            <a:r>
              <a:rPr lang="it-IT" sz="2400" dirty="0" err="1">
                <a:effectLst/>
              </a:rPr>
              <a:t>Exu</a:t>
            </a:r>
            <a:r>
              <a:rPr lang="it-IT" sz="2400" dirty="0">
                <a:effectLst/>
              </a:rPr>
              <a:t> per risolvere problemi </a:t>
            </a:r>
            <a:r>
              <a:rPr lang="it-IT" sz="2400" dirty="0" smtClean="0">
                <a:effectLst/>
              </a:rPr>
              <a:t>economici, </a:t>
            </a:r>
            <a:r>
              <a:rPr lang="it-IT" sz="2400" dirty="0">
                <a:effectLst/>
              </a:rPr>
              <a:t>le offerte devono essere depositate di fronte </a:t>
            </a:r>
            <a:r>
              <a:rPr lang="it-IT" sz="2400" dirty="0" smtClean="0">
                <a:effectLst/>
              </a:rPr>
              <a:t>a agenzie </a:t>
            </a:r>
            <a:r>
              <a:rPr lang="it-IT" sz="2400" dirty="0">
                <a:effectLst/>
              </a:rPr>
              <a:t>bancarie o in luoghi di intenso commercio come mercati supermercati e grandi </a:t>
            </a:r>
            <a:r>
              <a:rPr lang="it-IT" sz="2400" dirty="0" smtClean="0">
                <a:effectLst/>
              </a:rPr>
              <a:t>magazzini. </a:t>
            </a:r>
            <a:r>
              <a:rPr lang="it-IT" sz="2400" dirty="0">
                <a:effectLst/>
              </a:rPr>
              <a:t/>
            </a:r>
            <a:br>
              <a:rPr lang="it-IT" sz="2400" dirty="0">
                <a:effectLst/>
              </a:rPr>
            </a:br>
            <a:endParaRPr lang="it-IT" sz="2400" dirty="0"/>
          </a:p>
        </p:txBody>
      </p:sp>
    </p:spTree>
    <p:extLst>
      <p:ext uri="{BB962C8B-B14F-4D97-AF65-F5344CB8AC3E}">
        <p14:creationId xmlns:p14="http://schemas.microsoft.com/office/powerpoint/2010/main" val="259840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32656"/>
            <a:ext cx="9144000" cy="5515168"/>
          </a:xfrm>
        </p:spPr>
        <p:txBody>
          <a:bodyPr/>
          <a:lstStyle/>
          <a:p>
            <a:pPr algn="ctr"/>
            <a:r>
              <a:rPr lang="it-IT" sz="2800" dirty="0">
                <a:effectLst/>
              </a:rPr>
              <a:t> </a:t>
            </a:r>
            <a:br>
              <a:rPr lang="it-IT" sz="2800" dirty="0">
                <a:effectLst/>
              </a:rPr>
            </a:br>
            <a:r>
              <a:rPr lang="it-IT" sz="2800" dirty="0" smtClean="0">
                <a:solidFill>
                  <a:schemeClr val="accent5">
                    <a:lumMod val="75000"/>
                  </a:schemeClr>
                </a:solidFill>
                <a:effectLst/>
              </a:rPr>
              <a:t>IL CANDOMBLÉ NELLA VITA PUBBLICA</a:t>
            </a:r>
            <a:br>
              <a:rPr lang="it-IT" sz="2800" dirty="0" smtClean="0">
                <a:solidFill>
                  <a:schemeClr val="accent5">
                    <a:lumMod val="75000"/>
                  </a:schemeClr>
                </a:solidFill>
                <a:effectLst/>
              </a:rPr>
            </a:br>
            <a:r>
              <a:rPr lang="it-IT" sz="2800" dirty="0" smtClean="0">
                <a:solidFill>
                  <a:schemeClr val="accent5">
                    <a:lumMod val="75000"/>
                  </a:schemeClr>
                </a:solidFill>
                <a:effectLst/>
              </a:rPr>
              <a:t/>
            </a:r>
            <a:br>
              <a:rPr lang="it-IT" sz="2800" dirty="0" smtClean="0">
                <a:solidFill>
                  <a:schemeClr val="accent5">
                    <a:lumMod val="75000"/>
                  </a:schemeClr>
                </a:solidFill>
                <a:effectLst/>
              </a:rPr>
            </a:br>
            <a:r>
              <a:rPr lang="it-IT" sz="2800" dirty="0" smtClean="0">
                <a:effectLst/>
              </a:rPr>
              <a:t>decisioni </a:t>
            </a:r>
            <a:r>
              <a:rPr lang="it-IT" sz="2800" dirty="0">
                <a:effectLst/>
              </a:rPr>
              <a:t>importanti per la vita pubblica e sociale come </a:t>
            </a:r>
            <a:r>
              <a:rPr lang="it-IT" sz="2800" dirty="0" smtClean="0">
                <a:effectLst/>
              </a:rPr>
              <a:t>elezioni</a:t>
            </a:r>
            <a:r>
              <a:rPr lang="it-IT" sz="2800" dirty="0">
                <a:effectLst/>
              </a:rPr>
              <a:t>, </a:t>
            </a:r>
            <a:r>
              <a:rPr lang="it-IT" sz="2800" dirty="0" smtClean="0">
                <a:effectLst/>
              </a:rPr>
              <a:t>partite </a:t>
            </a:r>
            <a:r>
              <a:rPr lang="it-IT" sz="2800" dirty="0">
                <a:effectLst/>
              </a:rPr>
              <a:t>di calcio, eccetera, sono generalmente accompagnate da commenti  di sacerdoti e sacerdotesse del Candomblé; </a:t>
            </a:r>
            <a:r>
              <a:rPr lang="it-IT" sz="2800" dirty="0" smtClean="0">
                <a:effectLst/>
              </a:rPr>
              <a:t/>
            </a:r>
            <a:br>
              <a:rPr lang="it-IT" sz="2800" dirty="0" smtClean="0">
                <a:effectLst/>
              </a:rPr>
            </a:br>
            <a:r>
              <a:rPr lang="it-IT" sz="2800" dirty="0" smtClean="0">
                <a:effectLst/>
              </a:rPr>
              <a:t/>
            </a:r>
            <a:br>
              <a:rPr lang="it-IT" sz="2800" dirty="0" smtClean="0">
                <a:effectLst/>
              </a:rPr>
            </a:br>
            <a:r>
              <a:rPr lang="it-IT" sz="2800" dirty="0" smtClean="0">
                <a:effectLst/>
              </a:rPr>
              <a:t>molti </a:t>
            </a:r>
            <a:r>
              <a:rPr lang="it-IT" sz="2800" dirty="0">
                <a:effectLst/>
              </a:rPr>
              <a:t>di essi sono anche presentatori di programmi </a:t>
            </a:r>
            <a:r>
              <a:rPr lang="it-IT" sz="2800" dirty="0" smtClean="0">
                <a:effectLst/>
              </a:rPr>
              <a:t>radiofonici; </a:t>
            </a:r>
            <a:r>
              <a:rPr lang="it-IT" sz="2800" dirty="0">
                <a:effectLst/>
              </a:rPr>
              <a:t/>
            </a:r>
            <a:br>
              <a:rPr lang="it-IT" sz="2800" dirty="0">
                <a:effectLst/>
              </a:rPr>
            </a:br>
            <a:r>
              <a:rPr lang="it-IT" sz="2800" dirty="0">
                <a:effectLst/>
              </a:rPr>
              <a:t>non di rado assistiamo </a:t>
            </a:r>
            <a:r>
              <a:rPr lang="it-IT" sz="2800" dirty="0" smtClean="0">
                <a:effectLst/>
              </a:rPr>
              <a:t>nei media alla </a:t>
            </a:r>
            <a:r>
              <a:rPr lang="it-IT" sz="2800" dirty="0">
                <a:effectLst/>
              </a:rPr>
              <a:t>pubblicità  di sacerdoti che offrono i loro </a:t>
            </a:r>
            <a:r>
              <a:rPr lang="it-IT" sz="2800" dirty="0" smtClean="0">
                <a:effectLst/>
              </a:rPr>
              <a:t>servizi. </a:t>
            </a:r>
            <a:r>
              <a:rPr lang="it-IT" sz="2800" dirty="0">
                <a:effectLst/>
              </a:rPr>
              <a:t/>
            </a:r>
            <a:br>
              <a:rPr lang="it-IT" sz="2800" dirty="0">
                <a:effectLst/>
              </a:rPr>
            </a:br>
            <a:r>
              <a:rPr lang="it-IT" sz="2800" dirty="0">
                <a:effectLst/>
              </a:rPr>
              <a:t> </a:t>
            </a:r>
          </a:p>
        </p:txBody>
      </p:sp>
    </p:spTree>
    <p:extLst>
      <p:ext uri="{BB962C8B-B14F-4D97-AF65-F5344CB8AC3E}">
        <p14:creationId xmlns:p14="http://schemas.microsoft.com/office/powerpoint/2010/main" val="2210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3999" cy="6858000"/>
          </a:xfrm>
        </p:spPr>
        <p:txBody>
          <a:bodyPr/>
          <a:lstStyle/>
          <a:p>
            <a:pPr marL="0" indent="0" algn="ctr">
              <a:buNone/>
            </a:pPr>
            <a:r>
              <a:rPr lang="it-IT" sz="2000" dirty="0" smtClean="0">
                <a:solidFill>
                  <a:schemeClr val="accent5">
                    <a:lumMod val="75000"/>
                  </a:schemeClr>
                </a:solidFill>
                <a:effectLst/>
              </a:rPr>
              <a:t/>
            </a:r>
            <a:br>
              <a:rPr lang="it-IT" sz="2000" dirty="0" smtClean="0">
                <a:solidFill>
                  <a:schemeClr val="accent5">
                    <a:lumMod val="75000"/>
                  </a:schemeClr>
                </a:solidFill>
                <a:effectLst/>
              </a:rPr>
            </a:br>
            <a:r>
              <a:rPr lang="it-IT" sz="2400" dirty="0" smtClean="0">
                <a:solidFill>
                  <a:schemeClr val="accent5">
                    <a:lumMod val="75000"/>
                  </a:schemeClr>
                </a:solidFill>
                <a:effectLst/>
              </a:rPr>
              <a:t>LEGGERE E INTERPRETARE GLI SPAZI FISICI URBANI </a:t>
            </a:r>
            <a:br>
              <a:rPr lang="it-IT" sz="2400" dirty="0" smtClean="0">
                <a:solidFill>
                  <a:schemeClr val="accent5">
                    <a:lumMod val="75000"/>
                  </a:schemeClr>
                </a:solidFill>
                <a:effectLst/>
              </a:rPr>
            </a:br>
            <a:r>
              <a:rPr lang="it-IT" sz="2400" dirty="0" smtClean="0">
                <a:solidFill>
                  <a:schemeClr val="accent5">
                    <a:lumMod val="75000"/>
                  </a:schemeClr>
                </a:solidFill>
                <a:effectLst/>
              </a:rPr>
              <a:t/>
            </a:r>
            <a:br>
              <a:rPr lang="it-IT" sz="2400" dirty="0" smtClean="0">
                <a:solidFill>
                  <a:schemeClr val="accent5">
                    <a:lumMod val="75000"/>
                  </a:schemeClr>
                </a:solidFill>
                <a:effectLst/>
              </a:rPr>
            </a:br>
            <a:r>
              <a:rPr lang="it-IT" sz="2400" dirty="0" smtClean="0">
                <a:solidFill>
                  <a:schemeClr val="accent1">
                    <a:lumMod val="50000"/>
                  </a:schemeClr>
                </a:solidFill>
                <a:effectLst/>
              </a:rPr>
              <a:t>Una religione </a:t>
            </a:r>
            <a:r>
              <a:rPr lang="it-IT" sz="2400" dirty="0">
                <a:solidFill>
                  <a:schemeClr val="accent1">
                    <a:lumMod val="50000"/>
                  </a:schemeClr>
                </a:solidFill>
                <a:effectLst/>
              </a:rPr>
              <a:t>politeista </a:t>
            </a:r>
            <a:r>
              <a:rPr lang="it-IT" sz="2400" dirty="0" smtClean="0">
                <a:solidFill>
                  <a:schemeClr val="accent1">
                    <a:lumMod val="50000"/>
                  </a:schemeClr>
                </a:solidFill>
                <a:effectLst/>
              </a:rPr>
              <a:t>fortemente </a:t>
            </a:r>
            <a:r>
              <a:rPr lang="it-IT" sz="2400" dirty="0">
                <a:solidFill>
                  <a:schemeClr val="accent1">
                    <a:lumMod val="50000"/>
                  </a:schemeClr>
                </a:solidFill>
                <a:effectLst/>
              </a:rPr>
              <a:t>influenzata dal pensiero </a:t>
            </a:r>
            <a:r>
              <a:rPr lang="it-IT" sz="2400" dirty="0" smtClean="0">
                <a:solidFill>
                  <a:schemeClr val="accent1">
                    <a:lumMod val="50000"/>
                  </a:schemeClr>
                </a:solidFill>
                <a:effectLst/>
              </a:rPr>
              <a:t>magico ma </a:t>
            </a:r>
            <a:r>
              <a:rPr lang="it-IT" sz="2400" dirty="0">
                <a:solidFill>
                  <a:schemeClr val="accent1">
                    <a:lumMod val="50000"/>
                  </a:schemeClr>
                </a:solidFill>
                <a:effectLst/>
              </a:rPr>
              <a:t>ben inserita nel nuovo contesto </a:t>
            </a:r>
            <a:r>
              <a:rPr lang="it-IT" sz="2400" dirty="0" smtClean="0">
                <a:solidFill>
                  <a:schemeClr val="accent1">
                    <a:lumMod val="50000"/>
                  </a:schemeClr>
                </a:solidFill>
                <a:effectLst/>
              </a:rPr>
              <a:t>metropolitano. </a:t>
            </a:r>
            <a:br>
              <a:rPr lang="it-IT" sz="2400" dirty="0" smtClean="0">
                <a:solidFill>
                  <a:schemeClr val="accent1">
                    <a:lumMod val="50000"/>
                  </a:schemeClr>
                </a:solidFill>
                <a:effectLst/>
              </a:rPr>
            </a:br>
            <a:r>
              <a:rPr lang="it-IT" sz="2400" dirty="0" smtClean="0">
                <a:solidFill>
                  <a:schemeClr val="accent1">
                    <a:lumMod val="50000"/>
                  </a:schemeClr>
                </a:solidFill>
                <a:effectLst/>
              </a:rPr>
              <a:t>Aperta a chiunque, </a:t>
            </a:r>
            <a:r>
              <a:rPr lang="it-IT" sz="2400" dirty="0">
                <a:solidFill>
                  <a:schemeClr val="accent1">
                    <a:lumMod val="50000"/>
                  </a:schemeClr>
                </a:solidFill>
                <a:effectLst/>
              </a:rPr>
              <a:t>indipendentemente da </a:t>
            </a:r>
            <a:r>
              <a:rPr lang="it-IT" sz="2400" dirty="0" smtClean="0">
                <a:solidFill>
                  <a:schemeClr val="accent1">
                    <a:lumMod val="50000"/>
                  </a:schemeClr>
                </a:solidFill>
                <a:effectLst/>
              </a:rPr>
              <a:t>origine, colore, classe, </a:t>
            </a:r>
            <a:r>
              <a:rPr lang="it-IT" sz="2400" dirty="0">
                <a:solidFill>
                  <a:schemeClr val="accent1">
                    <a:lumMod val="50000"/>
                  </a:schemeClr>
                </a:solidFill>
                <a:effectLst/>
              </a:rPr>
              <a:t>posizione sociale </a:t>
            </a:r>
            <a:r>
              <a:rPr lang="it-IT" sz="2400" dirty="0" smtClean="0">
                <a:solidFill>
                  <a:schemeClr val="accent1">
                    <a:lumMod val="50000"/>
                  </a:schemeClr>
                </a:solidFill>
                <a:effectLst/>
              </a:rPr>
              <a:t>(vocazione universale).</a:t>
            </a:r>
            <a:br>
              <a:rPr lang="it-IT" sz="2400" dirty="0" smtClean="0">
                <a:solidFill>
                  <a:schemeClr val="accent1">
                    <a:lumMod val="50000"/>
                  </a:schemeClr>
                </a:solidFill>
                <a:effectLst/>
              </a:rPr>
            </a:br>
            <a:r>
              <a:rPr lang="it-IT" sz="2400" dirty="0">
                <a:solidFill>
                  <a:schemeClr val="accent1">
                    <a:lumMod val="50000"/>
                  </a:schemeClr>
                </a:solidFill>
                <a:effectLst/>
              </a:rPr>
              <a:t/>
            </a:r>
            <a:br>
              <a:rPr lang="it-IT" sz="2400" dirty="0">
                <a:solidFill>
                  <a:schemeClr val="accent1">
                    <a:lumMod val="50000"/>
                  </a:schemeClr>
                </a:solidFill>
                <a:effectLst/>
              </a:rPr>
            </a:br>
            <a:r>
              <a:rPr lang="it-IT" sz="2400" dirty="0" smtClean="0">
                <a:solidFill>
                  <a:schemeClr val="accent1">
                    <a:lumMod val="50000"/>
                  </a:schemeClr>
                </a:solidFill>
                <a:effectLst/>
              </a:rPr>
              <a:t/>
            </a:r>
            <a:br>
              <a:rPr lang="it-IT" sz="2400" dirty="0" smtClean="0">
                <a:solidFill>
                  <a:schemeClr val="accent1">
                    <a:lumMod val="50000"/>
                  </a:schemeClr>
                </a:solidFill>
                <a:effectLst/>
              </a:rPr>
            </a:br>
            <a:r>
              <a:rPr lang="it-IT" sz="2400" dirty="0">
                <a:solidFill>
                  <a:schemeClr val="accent1">
                    <a:lumMod val="50000"/>
                  </a:schemeClr>
                </a:solidFill>
                <a:effectLst/>
              </a:rPr>
              <a:t/>
            </a:r>
            <a:br>
              <a:rPr lang="it-IT" sz="2400" dirty="0">
                <a:solidFill>
                  <a:schemeClr val="accent1">
                    <a:lumMod val="50000"/>
                  </a:schemeClr>
                </a:solidFill>
                <a:effectLst/>
              </a:rPr>
            </a:br>
            <a:r>
              <a:rPr lang="it-IT" sz="2400" dirty="0" smtClean="0">
                <a:solidFill>
                  <a:schemeClr val="accent1">
                    <a:lumMod val="50000"/>
                  </a:schemeClr>
                </a:solidFill>
                <a:effectLst/>
              </a:rPr>
              <a:t/>
            </a:r>
            <a:br>
              <a:rPr lang="it-IT" sz="2400" dirty="0" smtClean="0">
                <a:solidFill>
                  <a:schemeClr val="accent1">
                    <a:lumMod val="50000"/>
                  </a:schemeClr>
                </a:solidFill>
                <a:effectLst/>
              </a:rPr>
            </a:br>
            <a:r>
              <a:rPr lang="it-IT" sz="2400" dirty="0">
                <a:effectLst/>
              </a:rPr>
              <a:t/>
            </a:r>
            <a:br>
              <a:rPr lang="it-IT" sz="2400" dirty="0">
                <a:effectLst/>
              </a:rPr>
            </a:br>
            <a:endParaRPr lang="it-IT" sz="3200" dirty="0">
              <a:effectLst/>
            </a:endParaRPr>
          </a:p>
        </p:txBody>
      </p:sp>
      <p:pic>
        <p:nvPicPr>
          <p:cNvPr id="5122" name="Picture 2" descr="C:\Users\user\Desktop\IMG-20151222-WA0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0908"/>
            <a:ext cx="6768752" cy="380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1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764704"/>
            <a:ext cx="7406208" cy="1726128"/>
          </a:xfrm>
        </p:spPr>
        <p:txBody>
          <a:bodyPr/>
          <a:lstStyle/>
          <a:p>
            <a:pPr marL="0" indent="0">
              <a:buNone/>
            </a:pPr>
            <a:r>
              <a:rPr lang="it-IT" sz="3600" dirty="0">
                <a:solidFill>
                  <a:schemeClr val="accent5">
                    <a:lumMod val="75000"/>
                  </a:schemeClr>
                </a:solidFill>
                <a:effectLst/>
              </a:rPr>
              <a:t>GLI DEI SI </a:t>
            </a:r>
            <a:r>
              <a:rPr lang="it-IT" sz="3600" dirty="0" smtClean="0">
                <a:solidFill>
                  <a:schemeClr val="accent5">
                    <a:lumMod val="75000"/>
                  </a:schemeClr>
                </a:solidFill>
                <a:effectLst/>
              </a:rPr>
              <a:t>TRASFORMANO,</a:t>
            </a:r>
            <a:br>
              <a:rPr lang="it-IT" sz="3600" dirty="0" smtClean="0">
                <a:solidFill>
                  <a:schemeClr val="accent5">
                    <a:lumMod val="75000"/>
                  </a:schemeClr>
                </a:solidFill>
                <a:effectLst/>
              </a:rPr>
            </a:br>
            <a:r>
              <a:rPr lang="it-IT" sz="3600" dirty="0" smtClean="0">
                <a:solidFill>
                  <a:schemeClr val="accent5">
                    <a:lumMod val="75000"/>
                  </a:schemeClr>
                </a:solidFill>
                <a:effectLst/>
              </a:rPr>
              <a:t> </a:t>
            </a:r>
            <a:r>
              <a:rPr lang="it-IT" sz="3600" dirty="0">
                <a:solidFill>
                  <a:schemeClr val="accent5">
                    <a:lumMod val="75000"/>
                  </a:schemeClr>
                </a:solidFill>
                <a:effectLst/>
              </a:rPr>
              <a:t>ANCHE I RITI SI TRASFORMANO</a:t>
            </a:r>
            <a:r>
              <a:rPr lang="it-IT" sz="3600" dirty="0">
                <a:effectLst/>
              </a:rPr>
              <a:t> </a:t>
            </a:r>
            <a:br>
              <a:rPr lang="it-IT" sz="3600" dirty="0">
                <a:effectLst/>
              </a:rPr>
            </a:br>
            <a:r>
              <a:rPr lang="it-IT" sz="3600" dirty="0">
                <a:effectLst/>
              </a:rPr>
              <a:t/>
            </a:r>
            <a:br>
              <a:rPr lang="it-IT" sz="3600" dirty="0">
                <a:effectLst/>
              </a:rPr>
            </a:br>
            <a:r>
              <a:rPr lang="it-IT" sz="3600" dirty="0">
                <a:effectLst/>
              </a:rPr>
              <a:t>Si tratta di un cambiamento che si realizza </a:t>
            </a:r>
            <a:r>
              <a:rPr lang="it-IT" sz="3600" dirty="0">
                <a:solidFill>
                  <a:srgbClr val="C00000"/>
                </a:solidFill>
                <a:effectLst/>
              </a:rPr>
              <a:t>nella </a:t>
            </a:r>
            <a:r>
              <a:rPr lang="it-IT" sz="3600" dirty="0" smtClean="0">
                <a:solidFill>
                  <a:srgbClr val="C00000"/>
                </a:solidFill>
                <a:effectLst/>
              </a:rPr>
              <a:t/>
            </a:r>
            <a:br>
              <a:rPr lang="it-IT" sz="3600" dirty="0" smtClean="0">
                <a:solidFill>
                  <a:srgbClr val="C00000"/>
                </a:solidFill>
                <a:effectLst/>
              </a:rPr>
            </a:br>
            <a:r>
              <a:rPr lang="it-IT" sz="3600" dirty="0" smtClean="0">
                <a:solidFill>
                  <a:srgbClr val="C00000"/>
                </a:solidFill>
                <a:effectLst/>
              </a:rPr>
              <a:t>non  </a:t>
            </a:r>
            <a:r>
              <a:rPr lang="it-IT" sz="3600" dirty="0">
                <a:solidFill>
                  <a:srgbClr val="C00000"/>
                </a:solidFill>
                <a:effectLst/>
              </a:rPr>
              <a:t>contraddizione, nella continuità</a:t>
            </a:r>
            <a:r>
              <a:rPr lang="it-IT" sz="3600" dirty="0">
                <a:effectLst/>
              </a:rPr>
              <a:t> </a:t>
            </a:r>
            <a:br>
              <a:rPr lang="it-IT" sz="3600" dirty="0">
                <a:effectLst/>
              </a:rPr>
            </a:br>
            <a:r>
              <a:rPr lang="it-IT" sz="4400" dirty="0">
                <a:effectLst/>
              </a:rPr>
              <a:t>tra magia e razionalità urbana. </a:t>
            </a:r>
            <a:endParaRPr lang="it-IT" sz="3600" dirty="0"/>
          </a:p>
        </p:txBody>
      </p:sp>
    </p:spTree>
    <p:extLst>
      <p:ext uri="{BB962C8B-B14F-4D97-AF65-F5344CB8AC3E}">
        <p14:creationId xmlns:p14="http://schemas.microsoft.com/office/powerpoint/2010/main" val="1611709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908720"/>
            <a:ext cx="6512511" cy="1143000"/>
          </a:xfrm>
        </p:spPr>
        <p:txBody>
          <a:bodyPr/>
          <a:lstStyle/>
          <a:p>
            <a:pPr marL="0" indent="0">
              <a:buNone/>
            </a:pPr>
            <a:r>
              <a:rPr lang="it-IT" dirty="0" smtClean="0">
                <a:solidFill>
                  <a:srgbClr val="C00000"/>
                </a:solidFill>
              </a:rPr>
              <a:t>Il bricolage del mercato religioso, ma anche il bisogno di comunità, di magico, alla base della religione sincretica del futuro? </a:t>
            </a:r>
            <a:endParaRPr lang="it-IT" dirty="0">
              <a:solidFill>
                <a:srgbClr val="C00000"/>
              </a:solidFill>
            </a:endParaRPr>
          </a:p>
        </p:txBody>
      </p:sp>
    </p:spTree>
    <p:extLst>
      <p:ext uri="{BB962C8B-B14F-4D97-AF65-F5344CB8AC3E}">
        <p14:creationId xmlns:p14="http://schemas.microsoft.com/office/powerpoint/2010/main" val="298449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bgRelig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74402" cy="7073708"/>
          </a:xfrm>
          <a:prstGeom prst="rect">
            <a:avLst/>
          </a:prstGeom>
          <a:noFill/>
          <a:extLst>
            <a:ext uri="{909E8E84-426E-40DD-AFC4-6F175D3DCCD1}">
              <a14:hiddenFill xmlns:a14="http://schemas.microsoft.com/office/drawing/2010/main">
                <a:solidFill>
                  <a:srgbClr val="FFFFFF"/>
                </a:solidFill>
              </a14:hiddenFill>
            </a:ext>
          </a:extLst>
        </p:spPr>
      </p:pic>
      <p:sp useBgFill="1">
        <p:nvSpPr>
          <p:cNvPr id="2" name="Titolo 1"/>
          <p:cNvSpPr>
            <a:spLocks noGrp="1"/>
          </p:cNvSpPr>
          <p:nvPr>
            <p:ph type="title"/>
          </p:nvPr>
        </p:nvSpPr>
        <p:spPr>
          <a:xfrm>
            <a:off x="0" y="16417"/>
            <a:ext cx="9144000" cy="2268864"/>
          </a:xfrm>
          <a:effectLst>
            <a:glow rad="749300">
              <a:schemeClr val="accent1">
                <a:alpha val="40000"/>
              </a:schemeClr>
            </a:glow>
            <a:outerShdw blurRad="393700" dist="50800" dir="5400000" algn="ctr" rotWithShape="0">
              <a:srgbClr val="000000">
                <a:alpha val="43137"/>
              </a:srgbClr>
            </a:outerShdw>
          </a:effectLst>
        </p:spPr>
        <p:txBody>
          <a:bodyPr/>
          <a:lstStyle/>
          <a:p>
            <a:pPr marL="0" indent="0" algn="ctr">
              <a:buNone/>
            </a:pPr>
            <a:r>
              <a:rPr lang="it-IT" sz="4400" dirty="0" smtClean="0">
                <a:solidFill>
                  <a:schemeClr val="tx1"/>
                </a:solidFill>
              </a:rPr>
              <a:t>DALLE RELIGIONI DEL </a:t>
            </a:r>
            <a:r>
              <a:rPr lang="it-IT" sz="4400" dirty="0" smtClean="0">
                <a:solidFill>
                  <a:schemeClr val="tx1"/>
                </a:solidFill>
              </a:rPr>
              <a:t>PADRE</a:t>
            </a:r>
            <a:r>
              <a:rPr lang="it-IT" sz="4400" dirty="0" smtClean="0">
                <a:solidFill>
                  <a:schemeClr val="tx1"/>
                </a:solidFill>
              </a:rPr>
              <a:t/>
            </a:r>
            <a:br>
              <a:rPr lang="it-IT" sz="4400" dirty="0" smtClean="0">
                <a:solidFill>
                  <a:schemeClr val="tx1"/>
                </a:solidFill>
              </a:rPr>
            </a:br>
            <a:r>
              <a:rPr lang="it-IT" sz="4400" dirty="0" smtClean="0">
                <a:solidFill>
                  <a:schemeClr val="tx1"/>
                </a:solidFill>
              </a:rPr>
              <a:t> ALLE RELIGIONI SENZA PADRE</a:t>
            </a:r>
            <a:r>
              <a:rPr lang="it-IT" dirty="0" smtClean="0">
                <a:solidFill>
                  <a:schemeClr val="tx1"/>
                </a:solidFill>
              </a:rPr>
              <a:t/>
            </a:r>
            <a:br>
              <a:rPr lang="it-IT" dirty="0" smtClean="0">
                <a:solidFill>
                  <a:schemeClr val="tx1"/>
                </a:solidFill>
              </a:rPr>
            </a:br>
            <a:r>
              <a:rPr lang="it-IT" sz="4400" dirty="0" smtClean="0">
                <a:solidFill>
                  <a:srgbClr val="FF0000"/>
                </a:solidFill>
              </a:rPr>
              <a:t>AI CULTI AFROBRASILIANI </a:t>
            </a:r>
            <a:br>
              <a:rPr lang="it-IT" sz="4400" dirty="0" smtClean="0">
                <a:solidFill>
                  <a:srgbClr val="FF0000"/>
                </a:solidFill>
              </a:rPr>
            </a:br>
            <a:r>
              <a:rPr lang="it-IT" sz="4400" dirty="0" smtClean="0">
                <a:solidFill>
                  <a:srgbClr val="FF0000"/>
                </a:solidFill>
              </a:rPr>
              <a:t/>
            </a:r>
            <a:br>
              <a:rPr lang="it-IT" sz="4400" dirty="0" smtClean="0">
                <a:solidFill>
                  <a:srgbClr val="FF0000"/>
                </a:solidFill>
              </a:rPr>
            </a:br>
            <a:r>
              <a:rPr lang="it-IT" dirty="0" smtClean="0">
                <a:solidFill>
                  <a:srgbClr val="FFC000"/>
                </a:solidFill>
              </a:rPr>
              <a:t/>
            </a:r>
            <a:br>
              <a:rPr lang="it-IT" dirty="0" smtClean="0">
                <a:solidFill>
                  <a:srgbClr val="FFC000"/>
                </a:solidFill>
              </a:rPr>
            </a:br>
            <a:endParaRPr lang="it-IT" sz="9600" dirty="0">
              <a:solidFill>
                <a:srgbClr val="FFC000"/>
              </a:solidFill>
            </a:endParaRPr>
          </a:p>
        </p:txBody>
      </p:sp>
    </p:spTree>
    <p:extLst>
      <p:ext uri="{BB962C8B-B14F-4D97-AF65-F5344CB8AC3E}">
        <p14:creationId xmlns:p14="http://schemas.microsoft.com/office/powerpoint/2010/main" val="176226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512064"/>
            <a:ext cx="8435280" cy="1692800"/>
          </a:xfrm>
        </p:spPr>
        <p:txBody>
          <a:bodyPr/>
          <a:lstStyle/>
          <a:p>
            <a:pPr marL="0" indent="0" algn="ctr">
              <a:buNone/>
            </a:pPr>
            <a:r>
              <a:rPr lang="it-IT" dirty="0" smtClean="0">
                <a:solidFill>
                  <a:srgbClr val="FFC000"/>
                </a:solidFill>
              </a:rPr>
              <a:t>IL SINCRETISMO RELIGIOSO</a:t>
            </a:r>
            <a:r>
              <a:rPr lang="it-IT" dirty="0" smtClean="0"/>
              <a:t/>
            </a:r>
            <a:br>
              <a:rPr lang="it-IT" dirty="0" smtClean="0"/>
            </a:br>
            <a:r>
              <a:rPr lang="it-IT" dirty="0"/>
              <a:t/>
            </a:r>
            <a:br>
              <a:rPr lang="it-IT" dirty="0"/>
            </a:br>
            <a:r>
              <a:rPr lang="it-IT" dirty="0" smtClean="0"/>
              <a:t> </a:t>
            </a:r>
            <a:r>
              <a:rPr lang="it-IT" sz="4400" dirty="0" smtClean="0">
                <a:solidFill>
                  <a:schemeClr val="tx1"/>
                </a:solidFill>
              </a:rPr>
              <a:t>Il convivere </a:t>
            </a:r>
            <a:br>
              <a:rPr lang="it-IT" sz="4400" dirty="0" smtClean="0">
                <a:solidFill>
                  <a:schemeClr val="tx1"/>
                </a:solidFill>
              </a:rPr>
            </a:br>
            <a:r>
              <a:rPr lang="it-IT" sz="4400" dirty="0" smtClean="0">
                <a:solidFill>
                  <a:schemeClr val="tx1"/>
                </a:solidFill>
              </a:rPr>
              <a:t>all’interno di uno stesso spazio di culti e tradizioni diversi, con </a:t>
            </a:r>
            <a:r>
              <a:rPr lang="it-IT" sz="4000" dirty="0" smtClean="0">
                <a:solidFill>
                  <a:srgbClr val="FF0000"/>
                </a:solidFill>
              </a:rPr>
              <a:t>assimilazioni e adattamenti </a:t>
            </a:r>
            <a:r>
              <a:rPr lang="it-IT" sz="4400" dirty="0" smtClean="0">
                <a:solidFill>
                  <a:srgbClr val="FF0000"/>
                </a:solidFill>
              </a:rPr>
              <a:t>reciproci</a:t>
            </a:r>
            <a:r>
              <a:rPr lang="it-IT" sz="4400" dirty="0" smtClean="0">
                <a:solidFill>
                  <a:schemeClr val="tx1"/>
                </a:solidFill>
              </a:rPr>
              <a:t> </a:t>
            </a:r>
            <a:endParaRPr lang="it-IT" sz="4400" dirty="0">
              <a:solidFill>
                <a:schemeClr val="tx1"/>
              </a:solidFill>
            </a:endParaRPr>
          </a:p>
        </p:txBody>
      </p:sp>
    </p:spTree>
    <p:extLst>
      <p:ext uri="{BB962C8B-B14F-4D97-AF65-F5344CB8AC3E}">
        <p14:creationId xmlns:p14="http://schemas.microsoft.com/office/powerpoint/2010/main" val="11438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18" y="188640"/>
            <a:ext cx="8784976" cy="64087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r>
              <a:rPr lang="it-IT" dirty="0" smtClean="0">
                <a:solidFill>
                  <a:schemeClr val="accent6">
                    <a:lumMod val="75000"/>
                  </a:schemeClr>
                </a:solidFill>
              </a:rPr>
              <a:t>Forme diverse di sincretismo</a:t>
            </a:r>
            <a:r>
              <a:rPr lang="it-IT" dirty="0" smtClean="0">
                <a:solidFill>
                  <a:schemeClr val="tx1"/>
                </a:solidFill>
              </a:rPr>
              <a:t/>
            </a:r>
            <a:br>
              <a:rPr lang="it-IT" dirty="0" smtClean="0">
                <a:solidFill>
                  <a:schemeClr val="tx1"/>
                </a:solidFill>
              </a:rPr>
            </a:br>
            <a:r>
              <a:rPr lang="it-IT" dirty="0" smtClean="0">
                <a:solidFill>
                  <a:schemeClr val="tx1"/>
                </a:solidFill>
              </a:rPr>
              <a:t/>
            </a:r>
            <a:br>
              <a:rPr lang="it-IT" dirty="0" smtClean="0">
                <a:solidFill>
                  <a:schemeClr val="tx1"/>
                </a:solidFill>
              </a:rPr>
            </a:br>
            <a:r>
              <a:rPr lang="it-IT" sz="2400" dirty="0">
                <a:solidFill>
                  <a:schemeClr val="tx1"/>
                </a:solidFill>
              </a:rPr>
              <a:t/>
            </a:r>
            <a:br>
              <a:rPr lang="it-IT" sz="2400" dirty="0">
                <a:solidFill>
                  <a:schemeClr val="tx1"/>
                </a:solidFill>
              </a:rPr>
            </a:br>
            <a:r>
              <a:rPr lang="it-IT" sz="2400" dirty="0" smtClean="0">
                <a:solidFill>
                  <a:schemeClr val="tx1"/>
                </a:solidFill>
              </a:rPr>
              <a:t/>
            </a:r>
            <a:br>
              <a:rPr lang="it-IT" sz="2400" dirty="0" smtClean="0">
                <a:solidFill>
                  <a:schemeClr val="tx1"/>
                </a:solidFill>
              </a:rPr>
            </a:br>
            <a:r>
              <a:rPr lang="it-IT" sz="2800" dirty="0" smtClean="0">
                <a:solidFill>
                  <a:schemeClr val="accent6">
                    <a:lumMod val="75000"/>
                  </a:schemeClr>
                </a:solidFill>
              </a:rPr>
              <a:t>SUPERFICIALE</a:t>
            </a:r>
            <a:r>
              <a:rPr lang="it-IT" sz="2400" dirty="0" smtClean="0">
                <a:solidFill>
                  <a:schemeClr val="accent6">
                    <a:lumMod val="75000"/>
                  </a:schemeClr>
                </a:solidFill>
              </a:rPr>
              <a:t>: </a:t>
            </a:r>
            <a:r>
              <a:rPr lang="it-IT" sz="2400" dirty="0" smtClean="0">
                <a:solidFill>
                  <a:srgbClr val="FF0000"/>
                </a:solidFill>
              </a:rPr>
              <a:t>semplice convivenza</a:t>
            </a:r>
            <a:r>
              <a:rPr lang="it-IT" sz="2400" dirty="0" smtClean="0">
                <a:solidFill>
                  <a:schemeClr val="accent6">
                    <a:lumMod val="75000"/>
                  </a:schemeClr>
                </a:solidFill>
              </a:rPr>
              <a:t/>
            </a:r>
            <a:br>
              <a:rPr lang="it-IT" sz="2400" dirty="0" smtClean="0">
                <a:solidFill>
                  <a:schemeClr val="accent6">
                    <a:lumMod val="75000"/>
                  </a:schemeClr>
                </a:solidFill>
              </a:rPr>
            </a:br>
            <a:r>
              <a:rPr lang="it-IT" sz="2400" dirty="0" smtClean="0">
                <a:solidFill>
                  <a:schemeClr val="tx1"/>
                </a:solidFill>
              </a:rPr>
              <a:t/>
            </a:r>
            <a:br>
              <a:rPr lang="it-IT" sz="2400" dirty="0" smtClean="0">
                <a:solidFill>
                  <a:schemeClr val="tx1"/>
                </a:solidFill>
              </a:rPr>
            </a:br>
            <a:r>
              <a:rPr lang="it-IT" sz="2400" dirty="0" smtClean="0">
                <a:solidFill>
                  <a:schemeClr val="accent6">
                    <a:lumMod val="50000"/>
                  </a:schemeClr>
                </a:solidFill>
              </a:rPr>
              <a:t>Marginalizzazione e esclusione (culti minoritari sono bollati come forme </a:t>
            </a:r>
            <a:r>
              <a:rPr lang="it-IT" sz="2400" dirty="0" err="1" smtClean="0">
                <a:solidFill>
                  <a:schemeClr val="accent6">
                    <a:lumMod val="50000"/>
                  </a:schemeClr>
                </a:solidFill>
              </a:rPr>
              <a:t>pre</a:t>
            </a:r>
            <a:r>
              <a:rPr lang="it-IT" sz="2400" dirty="0" smtClean="0">
                <a:solidFill>
                  <a:schemeClr val="accent6">
                    <a:lumMod val="50000"/>
                  </a:schemeClr>
                </a:solidFill>
              </a:rPr>
              <a:t>-moderne, arcaiche)</a:t>
            </a:r>
            <a:br>
              <a:rPr lang="it-IT" sz="2400" dirty="0" smtClean="0">
                <a:solidFill>
                  <a:schemeClr val="accent6">
                    <a:lumMod val="50000"/>
                  </a:schemeClr>
                </a:solidFill>
              </a:rPr>
            </a:br>
            <a:r>
              <a:rPr lang="it-IT" sz="2400" dirty="0" smtClean="0">
                <a:solidFill>
                  <a:schemeClr val="accent6">
                    <a:lumMod val="50000"/>
                  </a:schemeClr>
                </a:solidFill>
              </a:rPr>
              <a:t/>
            </a:r>
            <a:br>
              <a:rPr lang="it-IT" sz="2400" dirty="0" smtClean="0">
                <a:solidFill>
                  <a:schemeClr val="accent6">
                    <a:lumMod val="50000"/>
                  </a:schemeClr>
                </a:solidFill>
              </a:rPr>
            </a:br>
            <a:r>
              <a:rPr lang="it-IT" sz="2400" dirty="0" smtClean="0">
                <a:solidFill>
                  <a:schemeClr val="tx1"/>
                </a:solidFill>
              </a:rPr>
              <a:t/>
            </a:r>
            <a:br>
              <a:rPr lang="it-IT" sz="2400" dirty="0" smtClean="0">
                <a:solidFill>
                  <a:schemeClr val="tx1"/>
                </a:solidFill>
              </a:rPr>
            </a:br>
            <a:r>
              <a:rPr lang="it-IT" sz="2800" dirty="0" smtClean="0">
                <a:solidFill>
                  <a:schemeClr val="accent3">
                    <a:lumMod val="50000"/>
                  </a:schemeClr>
                </a:solidFill>
              </a:rPr>
              <a:t>PROFONDO</a:t>
            </a:r>
            <a:r>
              <a:rPr lang="it-IT" sz="2400" dirty="0" smtClean="0">
                <a:solidFill>
                  <a:schemeClr val="accent3">
                    <a:lumMod val="50000"/>
                  </a:schemeClr>
                </a:solidFill>
              </a:rPr>
              <a:t>: interscambio, lavoro reciproco di reinterpretazione. </a:t>
            </a:r>
            <a:endParaRPr lang="it-IT" sz="2400" dirty="0">
              <a:solidFill>
                <a:schemeClr val="accent3">
                  <a:lumMod val="50000"/>
                </a:schemeClr>
              </a:solidFill>
            </a:endParaRPr>
          </a:p>
        </p:txBody>
      </p:sp>
      <p:sp>
        <p:nvSpPr>
          <p:cNvPr id="8" name="Freccia circolare in su 7"/>
          <p:cNvSpPr/>
          <p:nvPr/>
        </p:nvSpPr>
        <p:spPr>
          <a:xfrm rot="16351985">
            <a:off x="3822777" y="1447039"/>
            <a:ext cx="819092" cy="504056"/>
          </a:xfrm>
          <a:prstGeom prst="curvedUpArrow">
            <a:avLst>
              <a:gd name="adj1" fmla="val 25000"/>
              <a:gd name="adj2" fmla="val 2816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Freccia circolare in su 9"/>
          <p:cNvSpPr/>
          <p:nvPr/>
        </p:nvSpPr>
        <p:spPr>
          <a:xfrm rot="5400000">
            <a:off x="3239438" y="1305178"/>
            <a:ext cx="819092" cy="458224"/>
          </a:xfrm>
          <a:prstGeom prst="curvedUpArrow">
            <a:avLst>
              <a:gd name="adj1" fmla="val 25000"/>
              <a:gd name="adj2" fmla="val 2816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8153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0"/>
            <a:ext cx="9036495" cy="6957392"/>
          </a:xfrm>
        </p:spPr>
        <p:txBody>
          <a:bodyPr/>
          <a:lstStyle/>
          <a:p>
            <a:pPr marL="0" indent="0" algn="ctr">
              <a:buNone/>
            </a:pPr>
            <a:r>
              <a:rPr lang="it-IT" dirty="0" smtClean="0"/>
              <a:t/>
            </a:r>
            <a:br>
              <a:rPr lang="it-IT" dirty="0" smtClean="0"/>
            </a:br>
            <a:r>
              <a:rPr lang="it-IT" dirty="0" smtClean="0"/>
              <a:t>R ancestrali         </a:t>
            </a:r>
            <a:r>
              <a:rPr lang="it-IT" dirty="0"/>
              <a:t>R moderne</a:t>
            </a:r>
            <a:r>
              <a:rPr lang="it-IT" dirty="0" smtClean="0"/>
              <a:t/>
            </a:r>
            <a:br>
              <a:rPr lang="it-IT" dirty="0" smtClean="0"/>
            </a:br>
            <a:r>
              <a:rPr lang="it-IT" dirty="0"/>
              <a:t/>
            </a:r>
            <a:br>
              <a:rPr lang="it-IT" dirty="0"/>
            </a:br>
            <a:r>
              <a:rPr lang="it-IT" dirty="0" smtClean="0"/>
              <a:t>                           </a:t>
            </a:r>
            <a:br>
              <a:rPr lang="it-IT" dirty="0" smtClean="0"/>
            </a:br>
            <a:r>
              <a:rPr lang="it-IT" dirty="0" smtClean="0"/>
              <a:t/>
            </a:r>
            <a:br>
              <a:rPr lang="it-IT" dirty="0" smtClean="0"/>
            </a:br>
            <a:r>
              <a:rPr lang="it-IT" dirty="0"/>
              <a:t/>
            </a:r>
            <a:br>
              <a:rPr lang="it-IT" dirty="0"/>
            </a:br>
            <a:r>
              <a:rPr lang="it-IT" sz="3200" dirty="0" smtClean="0"/>
              <a:t>postmoderno         </a:t>
            </a:r>
            <a:r>
              <a:rPr lang="it-IT" dirty="0" smtClean="0"/>
              <a:t>    R </a:t>
            </a:r>
            <a:r>
              <a:rPr lang="it-IT" sz="3200" dirty="0"/>
              <a:t>ancestrali</a:t>
            </a:r>
            <a:r>
              <a:rPr lang="it-IT" dirty="0"/>
              <a:t> </a:t>
            </a:r>
            <a:r>
              <a:rPr lang="it-IT" dirty="0" smtClean="0"/>
              <a:t>2.0</a:t>
            </a:r>
            <a:br>
              <a:rPr lang="it-IT" dirty="0" smtClean="0"/>
            </a:br>
            <a:r>
              <a:rPr lang="it-IT" dirty="0" smtClean="0"/>
              <a:t/>
            </a:r>
            <a:br>
              <a:rPr lang="it-IT" dirty="0" smtClean="0"/>
            </a:br>
            <a:r>
              <a:rPr lang="it-IT" sz="2400" dirty="0" smtClean="0"/>
              <a:t>R= Religioni</a:t>
            </a:r>
            <a:r>
              <a:rPr lang="it-IT" sz="2400" dirty="0"/>
              <a:t/>
            </a:r>
            <a:br>
              <a:rPr lang="it-IT" sz="2400" dirty="0"/>
            </a:br>
            <a:r>
              <a:rPr lang="it-IT" dirty="0" smtClean="0"/>
              <a:t>            </a:t>
            </a:r>
            <a:br>
              <a:rPr lang="it-IT" dirty="0" smtClean="0"/>
            </a:br>
            <a:r>
              <a:rPr lang="it-IT" dirty="0"/>
              <a:t> </a:t>
            </a:r>
            <a:r>
              <a:rPr lang="it-IT" dirty="0" smtClean="0"/>
              <a:t>                        </a:t>
            </a:r>
            <a:endParaRPr lang="it-IT" dirty="0"/>
          </a:p>
        </p:txBody>
      </p:sp>
      <p:sp>
        <p:nvSpPr>
          <p:cNvPr id="3" name="Freccia a destra 2"/>
          <p:cNvSpPr/>
          <p:nvPr/>
        </p:nvSpPr>
        <p:spPr>
          <a:xfrm>
            <a:off x="4219493" y="926000"/>
            <a:ext cx="1080120" cy="432048"/>
          </a:xfrm>
          <a:prstGeom prst="rightArrow">
            <a:avLst>
              <a:gd name="adj1" fmla="val 50000"/>
              <a:gd name="adj2" fmla="val 5947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a:p>
        </p:txBody>
      </p:sp>
      <p:cxnSp>
        <p:nvCxnSpPr>
          <p:cNvPr id="5" name="Connettore 1 4"/>
          <p:cNvCxnSpPr/>
          <p:nvPr/>
        </p:nvCxnSpPr>
        <p:spPr>
          <a:xfrm>
            <a:off x="395536" y="3212976"/>
            <a:ext cx="820891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Freccia a destra 6"/>
          <p:cNvSpPr/>
          <p:nvPr/>
        </p:nvSpPr>
        <p:spPr>
          <a:xfrm rot="5400000">
            <a:off x="3617467" y="2556104"/>
            <a:ext cx="1647516" cy="80102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
        <p:nvSpPr>
          <p:cNvPr id="8" name="Freccia a destra 7"/>
          <p:cNvSpPr/>
          <p:nvPr/>
        </p:nvSpPr>
        <p:spPr>
          <a:xfrm>
            <a:off x="3803296" y="4509120"/>
            <a:ext cx="1080120" cy="432048"/>
          </a:xfrm>
          <a:prstGeom prst="rightArrow">
            <a:avLst>
              <a:gd name="adj1" fmla="val 50000"/>
              <a:gd name="adj2" fmla="val 5947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6933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32656"/>
            <a:ext cx="9144000" cy="5182512"/>
          </a:xfrm>
        </p:spPr>
        <p:txBody>
          <a:bodyPr/>
          <a:lstStyle/>
          <a:p>
            <a:pPr marL="0" indent="0" algn="ctr">
              <a:buNone/>
            </a:pPr>
            <a:r>
              <a:rPr lang="it-IT" dirty="0" smtClean="0">
                <a:solidFill>
                  <a:schemeClr val="accent5">
                    <a:lumMod val="50000"/>
                  </a:schemeClr>
                </a:solidFill>
                <a:effectLst/>
              </a:rPr>
              <a:t>Per RELIGIONI AFRO-BRASILIANE </a:t>
            </a:r>
            <a:r>
              <a:rPr lang="it-IT" dirty="0" smtClean="0">
                <a:effectLst/>
              </a:rPr>
              <a:t/>
            </a:r>
            <a:br>
              <a:rPr lang="it-IT" dirty="0" smtClean="0">
                <a:effectLst/>
              </a:rPr>
            </a:br>
            <a:r>
              <a:rPr lang="it-IT" dirty="0" smtClean="0">
                <a:effectLst/>
              </a:rPr>
              <a:t>si </a:t>
            </a:r>
            <a:r>
              <a:rPr lang="it-IT" dirty="0">
                <a:effectLst/>
              </a:rPr>
              <a:t>intende l'insieme dei culti frutto degli scambi avvenuti nel Brasile dal XVI secolo tra le religioni indigene autoctone, il </a:t>
            </a:r>
            <a:r>
              <a:rPr lang="it-IT" dirty="0" smtClean="0">
                <a:effectLst/>
              </a:rPr>
              <a:t>Cattolicesimo portoghese </a:t>
            </a:r>
            <a:r>
              <a:rPr lang="it-IT" dirty="0">
                <a:effectLst/>
              </a:rPr>
              <a:t>e le religioni </a:t>
            </a:r>
            <a:r>
              <a:rPr lang="it-IT" dirty="0" smtClean="0">
                <a:effectLst/>
              </a:rPr>
              <a:t>politeiste e animiste, degli </a:t>
            </a:r>
            <a:r>
              <a:rPr lang="it-IT" dirty="0">
                <a:effectLst/>
              </a:rPr>
              <a:t>schiavi </a:t>
            </a:r>
            <a:r>
              <a:rPr lang="it-IT" dirty="0" smtClean="0">
                <a:effectLst/>
              </a:rPr>
              <a:t>dall'Africa. </a:t>
            </a:r>
            <a:r>
              <a:rPr lang="it-IT" dirty="0">
                <a:effectLst/>
              </a:rPr>
              <a:t/>
            </a:r>
            <a:br>
              <a:rPr lang="it-IT" dirty="0">
                <a:effectLst/>
              </a:rPr>
            </a:br>
            <a:endParaRPr lang="it-IT" dirty="0"/>
          </a:p>
        </p:txBody>
      </p:sp>
    </p:spTree>
    <p:extLst>
      <p:ext uri="{BB962C8B-B14F-4D97-AF65-F5344CB8AC3E}">
        <p14:creationId xmlns:p14="http://schemas.microsoft.com/office/powerpoint/2010/main" val="2759911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2050" name="Picture 2" descr="C:\Users\user\Desktop\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336"/>
            <a:ext cx="9216427" cy="622166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627784" y="137555"/>
            <a:ext cx="5976664" cy="646331"/>
          </a:xfrm>
          <a:prstGeom prst="rect">
            <a:avLst/>
          </a:prstGeom>
          <a:noFill/>
        </p:spPr>
        <p:txBody>
          <a:bodyPr wrap="square" rtlCol="0">
            <a:spAutoFit/>
          </a:bodyPr>
          <a:lstStyle/>
          <a:p>
            <a:r>
              <a:rPr lang="it-IT" sz="3600" b="1" dirty="0" smtClean="0">
                <a:solidFill>
                  <a:schemeClr val="accent6"/>
                </a:solidFill>
              </a:rPr>
              <a:t>  Il Pantheon </a:t>
            </a:r>
            <a:endParaRPr lang="it-IT" sz="3600" b="1" dirty="0">
              <a:solidFill>
                <a:schemeClr val="accent6"/>
              </a:solidFill>
            </a:endParaRPr>
          </a:p>
        </p:txBody>
      </p:sp>
    </p:spTree>
    <p:extLst>
      <p:ext uri="{BB962C8B-B14F-4D97-AF65-F5344CB8AC3E}">
        <p14:creationId xmlns:p14="http://schemas.microsoft.com/office/powerpoint/2010/main" val="254814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Iemanj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7740"/>
            <a:ext cx="5544616" cy="668026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23528" y="404664"/>
            <a:ext cx="3528392" cy="523220"/>
          </a:xfrm>
          <a:prstGeom prst="rect">
            <a:avLst/>
          </a:prstGeom>
          <a:noFill/>
        </p:spPr>
        <p:txBody>
          <a:bodyPr wrap="square" rtlCol="0">
            <a:spAutoFit/>
          </a:bodyPr>
          <a:lstStyle/>
          <a:p>
            <a:r>
              <a:rPr lang="it-IT" sz="2800" b="1" dirty="0" smtClean="0">
                <a:solidFill>
                  <a:srgbClr val="FF0000"/>
                </a:solidFill>
              </a:rPr>
              <a:t>IEMANJA</a:t>
            </a:r>
            <a:endParaRPr lang="it-IT" sz="2800" b="1" dirty="0">
              <a:solidFill>
                <a:srgbClr val="FF0000"/>
              </a:solidFill>
            </a:endParaRPr>
          </a:p>
        </p:txBody>
      </p:sp>
    </p:spTree>
    <p:extLst>
      <p:ext uri="{BB962C8B-B14F-4D97-AF65-F5344CB8AC3E}">
        <p14:creationId xmlns:p14="http://schemas.microsoft.com/office/powerpoint/2010/main" val="799216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3999" cy="6858000"/>
          </a:xfrm>
        </p:spPr>
        <p:txBody>
          <a:bodyPr/>
          <a:lstStyle/>
          <a:p>
            <a:pPr marL="0" indent="0" algn="ctr">
              <a:buNone/>
            </a:pPr>
            <a:r>
              <a:rPr lang="it-IT" sz="4800" b="0" dirty="0" smtClean="0">
                <a:solidFill>
                  <a:schemeClr val="accent5">
                    <a:lumMod val="50000"/>
                  </a:schemeClr>
                </a:solidFill>
                <a:effectLst/>
              </a:rPr>
              <a:t/>
            </a:r>
            <a:br>
              <a:rPr lang="it-IT" sz="4800" b="0" dirty="0" smtClean="0">
                <a:solidFill>
                  <a:schemeClr val="accent5">
                    <a:lumMod val="50000"/>
                  </a:schemeClr>
                </a:solidFill>
                <a:effectLst/>
              </a:rPr>
            </a:br>
            <a:r>
              <a:rPr lang="it-IT" sz="4800" b="0" dirty="0" smtClean="0">
                <a:solidFill>
                  <a:schemeClr val="accent5">
                    <a:lumMod val="50000"/>
                  </a:schemeClr>
                </a:solidFill>
                <a:effectLst/>
              </a:rPr>
              <a:t>I</a:t>
            </a:r>
            <a:r>
              <a:rPr lang="it-IT" dirty="0" smtClean="0">
                <a:solidFill>
                  <a:schemeClr val="accent5">
                    <a:lumMod val="50000"/>
                  </a:schemeClr>
                </a:solidFill>
                <a:effectLst/>
              </a:rPr>
              <a:t> </a:t>
            </a:r>
            <a:r>
              <a:rPr lang="it-IT" sz="4800" dirty="0" smtClean="0">
                <a:solidFill>
                  <a:schemeClr val="accent5">
                    <a:lumMod val="50000"/>
                  </a:schemeClr>
                </a:solidFill>
                <a:effectLst/>
              </a:rPr>
              <a:t>TERREIROS</a:t>
            </a:r>
            <a:br>
              <a:rPr lang="it-IT" sz="4800" dirty="0" smtClean="0">
                <a:solidFill>
                  <a:schemeClr val="accent5">
                    <a:lumMod val="50000"/>
                  </a:schemeClr>
                </a:solidFill>
                <a:effectLst/>
              </a:rPr>
            </a:br>
            <a:r>
              <a:rPr lang="it-IT" sz="4800" dirty="0" smtClean="0">
                <a:solidFill>
                  <a:schemeClr val="accent5">
                    <a:lumMod val="50000"/>
                  </a:schemeClr>
                </a:solidFill>
                <a:effectLst/>
              </a:rPr>
              <a:t/>
            </a:r>
            <a:br>
              <a:rPr lang="it-IT" sz="4800" dirty="0" smtClean="0">
                <a:solidFill>
                  <a:schemeClr val="accent5">
                    <a:lumMod val="50000"/>
                  </a:schemeClr>
                </a:solidFill>
                <a:effectLst/>
              </a:rPr>
            </a:br>
            <a:r>
              <a:rPr lang="it-IT" sz="4800" dirty="0">
                <a:solidFill>
                  <a:schemeClr val="accent5">
                    <a:lumMod val="50000"/>
                  </a:schemeClr>
                </a:solidFill>
                <a:effectLst/>
              </a:rPr>
              <a:t/>
            </a:r>
            <a:br>
              <a:rPr lang="it-IT" sz="4800" dirty="0">
                <a:solidFill>
                  <a:schemeClr val="accent5">
                    <a:lumMod val="50000"/>
                  </a:schemeClr>
                </a:solidFill>
                <a:effectLst/>
              </a:rPr>
            </a:br>
            <a:r>
              <a:rPr lang="it-IT" sz="4800" dirty="0" smtClean="0">
                <a:solidFill>
                  <a:schemeClr val="accent5">
                    <a:lumMod val="50000"/>
                  </a:schemeClr>
                </a:solidFill>
                <a:effectLst/>
              </a:rPr>
              <a:t/>
            </a:r>
            <a:br>
              <a:rPr lang="it-IT" sz="4800" dirty="0" smtClean="0">
                <a:solidFill>
                  <a:schemeClr val="accent5">
                    <a:lumMod val="50000"/>
                  </a:schemeClr>
                </a:solidFill>
                <a:effectLst/>
              </a:rPr>
            </a:br>
            <a:r>
              <a:rPr lang="it-IT" sz="4800" dirty="0">
                <a:solidFill>
                  <a:schemeClr val="accent5">
                    <a:lumMod val="50000"/>
                  </a:schemeClr>
                </a:solidFill>
                <a:effectLst/>
              </a:rPr>
              <a:t/>
            </a:r>
            <a:br>
              <a:rPr lang="it-IT" sz="4800" dirty="0">
                <a:solidFill>
                  <a:schemeClr val="accent5">
                    <a:lumMod val="50000"/>
                  </a:schemeClr>
                </a:solidFill>
                <a:effectLst/>
              </a:rPr>
            </a:br>
            <a:r>
              <a:rPr lang="it-IT" sz="4800" dirty="0" smtClean="0">
                <a:solidFill>
                  <a:schemeClr val="accent5">
                    <a:lumMod val="50000"/>
                  </a:schemeClr>
                </a:solidFill>
                <a:effectLst/>
              </a:rPr>
              <a:t/>
            </a:r>
            <a:br>
              <a:rPr lang="it-IT" sz="4800" dirty="0" smtClean="0">
                <a:solidFill>
                  <a:schemeClr val="accent5">
                    <a:lumMod val="50000"/>
                  </a:schemeClr>
                </a:solidFill>
                <a:effectLst/>
              </a:rPr>
            </a:br>
            <a:r>
              <a:rPr lang="it-IT" sz="4800" dirty="0">
                <a:solidFill>
                  <a:schemeClr val="accent5">
                    <a:lumMod val="50000"/>
                  </a:schemeClr>
                </a:solidFill>
                <a:effectLst/>
              </a:rPr>
              <a:t/>
            </a:r>
            <a:br>
              <a:rPr lang="it-IT" sz="4800" dirty="0">
                <a:solidFill>
                  <a:schemeClr val="accent5">
                    <a:lumMod val="50000"/>
                  </a:schemeClr>
                </a:solidFill>
                <a:effectLst/>
              </a:rPr>
            </a:br>
            <a:r>
              <a:rPr lang="it-IT" sz="4800" dirty="0" smtClean="0">
                <a:effectLst/>
              </a:rPr>
              <a:t>I </a:t>
            </a:r>
            <a:r>
              <a:rPr lang="it-IT" sz="4800" dirty="0">
                <a:effectLst/>
              </a:rPr>
              <a:t>templi del candomblé </a:t>
            </a:r>
            <a:r>
              <a:rPr lang="it-IT" sz="4800" dirty="0" smtClean="0">
                <a:effectLst/>
              </a:rPr>
              <a:t/>
            </a:r>
            <a:br>
              <a:rPr lang="it-IT" sz="4800" dirty="0" smtClean="0">
                <a:effectLst/>
              </a:rPr>
            </a:br>
            <a:r>
              <a:rPr lang="it-IT" dirty="0" smtClean="0">
                <a:solidFill>
                  <a:schemeClr val="accent5">
                    <a:lumMod val="50000"/>
                  </a:schemeClr>
                </a:solidFill>
                <a:effectLst/>
              </a:rPr>
              <a:t> </a:t>
            </a:r>
            <a:r>
              <a:rPr lang="it-IT" dirty="0">
                <a:effectLst/>
              </a:rPr>
              <a:t/>
            </a:r>
            <a:br>
              <a:rPr lang="it-IT" dirty="0">
                <a:effectLst/>
              </a:rPr>
            </a:br>
            <a:endParaRPr lang="it-IT" dirty="0"/>
          </a:p>
        </p:txBody>
      </p:sp>
      <p:pic>
        <p:nvPicPr>
          <p:cNvPr id="3074" name="Picture 2" descr="C:\Users\user\Desktop\gantois-m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1422400"/>
            <a:ext cx="6032500" cy="40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6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Elica">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Elic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ic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287</TotalTime>
  <Words>65</Words>
  <Application>Microsoft Office PowerPoint</Application>
  <PresentationFormat>Presentazione su schermo (4:3)</PresentationFormat>
  <Paragraphs>18</Paragraphs>
  <Slides>18</Slides>
  <Notes>0</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Elica</vt:lpstr>
      <vt:lpstr>SINCRETISMO RELIGIOSOIL BRASILE DEL CANDOMBLÉ 9</vt:lpstr>
      <vt:lpstr>DALLE RELIGIONI DEL PADRE  ALLE RELIGIONI SENZA PADRE AI CULTI AFROBRASILIANI    </vt:lpstr>
      <vt:lpstr>IL SINCRETISMO RELIGIOSO   Il convivere  all’interno di uno stesso spazio di culti e tradizioni diversi, con assimilazioni e adattamenti reciproci </vt:lpstr>
      <vt:lpstr>Forme diverse di sincretismo    SUPERFICIALE: semplice convivenza  Marginalizzazione e esclusione (culti minoritari sono bollati come forme pre-moderne, arcaiche)   PROFONDO: interscambio, lavoro reciproco di reinterpretazione. </vt:lpstr>
      <vt:lpstr> R ancestrali         R moderne                                postmoderno             R ancestrali 2.0  R= Religioni                                       </vt:lpstr>
      <vt:lpstr>Per RELIGIONI AFRO-BRASILIANE  si intende l'insieme dei culti frutto degli scambi avvenuti nel Brasile dal XVI secolo tra le religioni indigene autoctone, il Cattolicesimo portoghese e le religioni politeiste e animiste, degli schiavi dall'Africa.  </vt:lpstr>
      <vt:lpstr>Presentazione standard di PowerPoint</vt:lpstr>
      <vt:lpstr>Presentazione standard di PowerPoint</vt:lpstr>
      <vt:lpstr> I TERREIROS       I templi del candomblé    </vt:lpstr>
      <vt:lpstr>I terreiros anticamente erano segregati nella periferia della città, nei villaggi.  Oggi troviamo anche al centro della città, a fianco di negozi, stabilimenti commerciali</vt:lpstr>
      <vt:lpstr> IL TERREIRO   È la sede della forza sacra (axè), è il centro del mondo, ove ogni installazione materiale è estensione dell’axè di ciascuna divinità (orixá).   Non è solo un tempio, è un essere vivente, che deve essere onorato con riti e sacrifici, anche animali.   A volte, gli Orixás più caldi, relazionati al fuoco e alla Terra, occupano le posizioni più vicine al suolo, quelli più freddi, relazionati all'acqua e all'aria, le posizioni più alte.   </vt:lpstr>
      <vt:lpstr> RELIGIONE NATURALE  nella società  urbana, secolarizzata e industrializzata  Nel Candomblé gli Orixás sono la sacralizzazione degli elementi naturali  (montagne, fiumi, alberi e foreste).  Tuttavia, nelle società  urbane, gli adepti devono i conti con la sempre maggiore carenza di spazi naturali: diventa così importante conoscere parchi, giardini, spiagge. Piazze alberate, giardini e persino i pali della corrente elettrica, possono rappresentare la foresta sacra necessaria al culto delle divinità.    </vt:lpstr>
      <vt:lpstr> LE FOGLIE    Elementi fondamentali della liturgia, sono le principali fonti di axè degli dei.   Ogni divinità  possiede le sue foglie;   ogni divinità  è associata ad un albero: al mango il dio della guerra, al bambù la dea dei venti.   La trasformazione urbana però ha sottratto gli spazi di selva naturale, così al posto delle fresche si usano foglie secche vendute.  Diventa così importante il negozio di articoli religiosi.    </vt:lpstr>
      <vt:lpstr>  GLI INCROCI STRADALI    Qui avviene verso mezzanotte la consegna delle offerte a Exu;  l'importante che siano crocicchi a forma di X.   MERCATI, SUPERMERCATI E GRANDI MAGAZZINI  Quando si chiede aiuto a Exu per risolvere problemi economici, le offerte devono essere depositate di fronte a agenzie bancarie o in luoghi di intenso commercio come mercati supermercati e grandi magazzini.  </vt:lpstr>
      <vt:lpstr>  IL CANDOMBLÉ NELLA VITA PUBBLICA  decisioni importanti per la vita pubblica e sociale come elezioni, partite di calcio, eccetera, sono generalmente accompagnate da commenti  di sacerdoti e sacerdotesse del Candomblé;   molti di essi sono anche presentatori di programmi radiofonici;  non di rado assistiamo nei media alla pubblicità  di sacerdoti che offrono i loro servizi.   </vt:lpstr>
      <vt:lpstr> LEGGERE E INTERPRETARE GLI SPAZI FISICI URBANI   Una religione politeista fortemente influenzata dal pensiero magico ma ben inserita nel nuovo contesto metropolitano.  Aperta a chiunque, indipendentemente da origine, colore, classe, posizione sociale (vocazione universale).      </vt:lpstr>
      <vt:lpstr>GLI DEI SI TRASFORMANO,  ANCHE I RITI SI TRASFORMANO   Si tratta di un cambiamento che si realizza nella  non  contraddizione, nella continuità  tra magia e razionalità urbana. </vt:lpstr>
      <vt:lpstr>Il bricolage del mercato religioso, ma anche il bisogno di comunità, di magico, alla base della religione sincretica del futuro?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SINCRETISMO RELIGIOSO  9</dc:title>
  <dc:creator>user</dc:creator>
  <cp:lastModifiedBy>Beatrice</cp:lastModifiedBy>
  <cp:revision>28</cp:revision>
  <dcterms:created xsi:type="dcterms:W3CDTF">2016-11-24T09:47:17Z</dcterms:created>
  <dcterms:modified xsi:type="dcterms:W3CDTF">2016-12-29T11:31:15Z</dcterms:modified>
</cp:coreProperties>
</file>